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56" r:id="rId9"/>
    <p:sldId id="264" r:id="rId10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AEF6F9-804B-492D-9114-8209F736BCB7}" v="176" dt="2020-03-31T18:55:27.4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nja lampic" userId="acd9cca3c4433170" providerId="LiveId" clId="{E0AEF6F9-804B-492D-9114-8209F736BCB7}"/>
    <pc:docChg chg="custSel modSld sldOrd">
      <pc:chgData name="vanja lampic" userId="acd9cca3c4433170" providerId="LiveId" clId="{E0AEF6F9-804B-492D-9114-8209F736BCB7}" dt="2020-03-31T18:55:43.949" v="439" actId="1076"/>
      <pc:docMkLst>
        <pc:docMk/>
      </pc:docMkLst>
      <pc:sldChg chg="modSp ord">
        <pc:chgData name="vanja lampic" userId="acd9cca3c4433170" providerId="LiveId" clId="{E0AEF6F9-804B-492D-9114-8209F736BCB7}" dt="2020-03-31T18:54:47.367" v="434" actId="113"/>
        <pc:sldMkLst>
          <pc:docMk/>
          <pc:sldMk cId="3425025123" sldId="256"/>
        </pc:sldMkLst>
        <pc:spChg chg="mod">
          <ac:chgData name="vanja lampic" userId="acd9cca3c4433170" providerId="LiveId" clId="{E0AEF6F9-804B-492D-9114-8209F736BCB7}" dt="2020-03-31T18:54:47.367" v="434" actId="113"/>
          <ac:spMkLst>
            <pc:docMk/>
            <pc:sldMk cId="3425025123" sldId="256"/>
            <ac:spMk id="5" creationId="{1E284B5A-F136-44D0-9280-C336E05E063A}"/>
          </ac:spMkLst>
        </pc:spChg>
      </pc:sldChg>
      <pc:sldChg chg="modSp modAnim">
        <pc:chgData name="vanja lampic" userId="acd9cca3c4433170" providerId="LiveId" clId="{E0AEF6F9-804B-492D-9114-8209F736BCB7}" dt="2020-03-31T18:55:11.766" v="436" actId="1076"/>
        <pc:sldMkLst>
          <pc:docMk/>
          <pc:sldMk cId="953727806" sldId="259"/>
        </pc:sldMkLst>
        <pc:spChg chg="mod">
          <ac:chgData name="vanja lampic" userId="acd9cca3c4433170" providerId="LiveId" clId="{E0AEF6F9-804B-492D-9114-8209F736BCB7}" dt="2020-03-31T14:13:00.615" v="18" actId="20577"/>
          <ac:spMkLst>
            <pc:docMk/>
            <pc:sldMk cId="953727806" sldId="259"/>
            <ac:spMk id="6" creationId="{00000000-0000-0000-0000-000000000000}"/>
          </ac:spMkLst>
        </pc:spChg>
        <pc:picChg chg="mod">
          <ac:chgData name="vanja lampic" userId="acd9cca3c4433170" providerId="LiveId" clId="{E0AEF6F9-804B-492D-9114-8209F736BCB7}" dt="2020-03-31T18:55:11.766" v="436" actId="1076"/>
          <ac:picMkLst>
            <pc:docMk/>
            <pc:sldMk cId="953727806" sldId="259"/>
            <ac:picMk id="9" creationId="{5ECE3174-CC5C-49FD-8A84-CEE66286FF05}"/>
          </ac:picMkLst>
        </pc:picChg>
      </pc:sldChg>
      <pc:sldChg chg="modSp modAnim">
        <pc:chgData name="vanja lampic" userId="acd9cca3c4433170" providerId="LiveId" clId="{E0AEF6F9-804B-492D-9114-8209F736BCB7}" dt="2020-03-31T18:55:43.949" v="439" actId="1076"/>
        <pc:sldMkLst>
          <pc:docMk/>
          <pc:sldMk cId="2447693913" sldId="262"/>
        </pc:sldMkLst>
        <pc:spChg chg="mod">
          <ac:chgData name="vanja lampic" userId="acd9cca3c4433170" providerId="LiveId" clId="{E0AEF6F9-804B-492D-9114-8209F736BCB7}" dt="2020-03-31T18:55:27.463" v="437" actId="122"/>
          <ac:spMkLst>
            <pc:docMk/>
            <pc:sldMk cId="2447693913" sldId="262"/>
            <ac:spMk id="4" creationId="{49AECC8F-7E29-4864-863A-4D6F066A8169}"/>
          </ac:spMkLst>
        </pc:spChg>
        <pc:picChg chg="mod">
          <ac:chgData name="vanja lampic" userId="acd9cca3c4433170" providerId="LiveId" clId="{E0AEF6F9-804B-492D-9114-8209F736BCB7}" dt="2020-03-31T18:55:41.672" v="438" actId="1076"/>
          <ac:picMkLst>
            <pc:docMk/>
            <pc:sldMk cId="2447693913" sldId="262"/>
            <ac:picMk id="6" creationId="{EEF9AAAA-28B8-47CF-81F5-4C1164CCB7CB}"/>
          </ac:picMkLst>
        </pc:picChg>
        <pc:picChg chg="mod">
          <ac:chgData name="vanja lampic" userId="acd9cca3c4433170" providerId="LiveId" clId="{E0AEF6F9-804B-492D-9114-8209F736BCB7}" dt="2020-03-31T18:55:43.949" v="439" actId="1076"/>
          <ac:picMkLst>
            <pc:docMk/>
            <pc:sldMk cId="2447693913" sldId="262"/>
            <ac:picMk id="7" creationId="{8985688B-EEB3-469B-8E0F-4009F1833C6A}"/>
          </ac:picMkLst>
        </pc:picChg>
      </pc:sldChg>
      <pc:sldChg chg="modSp modAnim">
        <pc:chgData name="vanja lampic" userId="acd9cca3c4433170" providerId="LiveId" clId="{E0AEF6F9-804B-492D-9114-8209F736BCB7}" dt="2020-03-31T18:50:43.177" v="183" actId="114"/>
        <pc:sldMkLst>
          <pc:docMk/>
          <pc:sldMk cId="3679684406" sldId="263"/>
        </pc:sldMkLst>
        <pc:spChg chg="mod">
          <ac:chgData name="vanja lampic" userId="acd9cca3c4433170" providerId="LiveId" clId="{E0AEF6F9-804B-492D-9114-8209F736BCB7}" dt="2020-03-31T18:50:43.177" v="183" actId="114"/>
          <ac:spMkLst>
            <pc:docMk/>
            <pc:sldMk cId="3679684406" sldId="263"/>
            <ac:spMk id="3" creationId="{BD5A2740-47CC-4E1F-8BF6-4981BA752ED8}"/>
          </ac:spMkLst>
        </pc:spChg>
        <pc:picChg chg="mod">
          <ac:chgData name="vanja lampic" userId="acd9cca3c4433170" providerId="LiveId" clId="{E0AEF6F9-804B-492D-9114-8209F736BCB7}" dt="2020-03-31T14:17:29.445" v="122" actId="1076"/>
          <ac:picMkLst>
            <pc:docMk/>
            <pc:sldMk cId="3679684406" sldId="263"/>
            <ac:picMk id="4" creationId="{88182FF4-A3AE-48C6-8180-8038BD1D65BB}"/>
          </ac:picMkLst>
        </pc:picChg>
        <pc:picChg chg="mod">
          <ac:chgData name="vanja lampic" userId="acd9cca3c4433170" providerId="LiveId" clId="{E0AEF6F9-804B-492D-9114-8209F736BCB7}" dt="2020-03-31T18:50:35.382" v="182" actId="1076"/>
          <ac:picMkLst>
            <pc:docMk/>
            <pc:sldMk cId="3679684406" sldId="263"/>
            <ac:picMk id="5" creationId="{34B530B5-E9E4-41DE-919C-DA7D8B7B2E2F}"/>
          </ac:picMkLst>
        </pc:picChg>
      </pc:sldChg>
      <pc:sldChg chg="modSp">
        <pc:chgData name="vanja lampic" userId="acd9cca3c4433170" providerId="LiveId" clId="{E0AEF6F9-804B-492D-9114-8209F736BCB7}" dt="2020-03-31T14:54:06.728" v="152" actId="6549"/>
        <pc:sldMkLst>
          <pc:docMk/>
          <pc:sldMk cId="1368503582" sldId="264"/>
        </pc:sldMkLst>
        <pc:spChg chg="mod">
          <ac:chgData name="vanja lampic" userId="acd9cca3c4433170" providerId="LiveId" clId="{E0AEF6F9-804B-492D-9114-8209F736BCB7}" dt="2020-03-31T14:54:06.728" v="152" actId="6549"/>
          <ac:spMkLst>
            <pc:docMk/>
            <pc:sldMk cId="1368503582" sldId="264"/>
            <ac:spMk id="3" creationId="{63131468-0DB9-440C-A28E-833CA8EE4C0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C8A59FB-9D2B-4404-B02A-4F5C9D7DE6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D7A7502-FDC4-493E-8627-CEB768AFC9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EDA6736-FD71-4DC5-9E60-F34F16C5C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8BD32-346A-4089-B3E1-F159ED3B0205}" type="datetimeFigureOut">
              <a:rPr lang="sl-SI" smtClean="0"/>
              <a:t>31. 03. 2020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87BF507F-9A96-4CCE-8FA2-A9781FADF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B11BFEE5-504F-438C-83AA-880C867E5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DD7EA-24C1-4F46-ABD6-EE64A838120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06861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E8849FF-3211-42CB-9D55-184E2CEB2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DDAA63B4-23F8-47DB-809E-58B18839A7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DFD2499-709F-4582-98B4-43E326F3E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8BD32-346A-4089-B3E1-F159ED3B0205}" type="datetimeFigureOut">
              <a:rPr lang="sl-SI" smtClean="0"/>
              <a:t>31. 03. 2020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56138FC5-0017-438A-82BA-C4A48EF75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4987B3A-7421-4537-9557-FAD9D2838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DD7EA-24C1-4F46-ABD6-EE64A838120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2026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9C1146C1-492A-4FC8-8072-BE614627D9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7BE11507-E911-4B09-989F-DCB5A5C7D1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C25818C-184F-454F-958E-A5B34A31D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8BD32-346A-4089-B3E1-F159ED3B0205}" type="datetimeFigureOut">
              <a:rPr lang="sl-SI" smtClean="0"/>
              <a:t>31. 03. 2020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F9C376F-E981-410D-AAF4-6F812B760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D405BCB-369F-4756-9E2A-A3880D639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DD7EA-24C1-4F46-ABD6-EE64A838120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25184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8C1E950-DFFD-4E28-B82F-0BF5A38AE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9D151E2-2D70-43CB-8171-90DA5FB98C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500BE58-FBD0-47C1-8BFC-F49BFB269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8BD32-346A-4089-B3E1-F159ED3B0205}" type="datetimeFigureOut">
              <a:rPr lang="sl-SI" smtClean="0"/>
              <a:t>31. 03. 2020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6A2AC813-6522-4103-8E51-13DF5F0C6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B8C3DE3-6101-474B-AD20-87CAC203E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DD7EA-24C1-4F46-ABD6-EE64A838120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78231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7CE328C-16B5-491D-A281-55057E73A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69297602-DEBE-41FC-9F7B-AECD30ACEE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4D9C7F5-995B-44F3-AE09-8ECC0175F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8BD32-346A-4089-B3E1-F159ED3B0205}" type="datetimeFigureOut">
              <a:rPr lang="sl-SI" smtClean="0"/>
              <a:t>31. 03. 2020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E927B00-D150-4678-9E6D-41D160346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313ECD64-DC83-4A3A-8395-791375A73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DD7EA-24C1-4F46-ABD6-EE64A838120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51377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1D5BA9D-C5DB-4910-9F5D-51CC7A5F0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98D59D3-2333-486F-9E1F-76DAC54A32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00D140B3-9EE3-4643-B761-3A9B8D4EF5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7BA82630-B0B7-49D4-942F-F3687649D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8BD32-346A-4089-B3E1-F159ED3B0205}" type="datetimeFigureOut">
              <a:rPr lang="sl-SI" smtClean="0"/>
              <a:t>31. 03. 2020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59103D93-4CAC-4376-A90F-FFC7E7002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883C3C0D-E6EE-4500-B0A7-320A498FC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DD7EA-24C1-4F46-ABD6-EE64A838120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85745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C9D9BEE-2B9C-4FF3-9635-1A1CA37C7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57979EB9-AE84-4521-88A3-136E60D15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B4080531-9CA3-4EDC-BF06-F18DBD6FCF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F611D71B-1A5A-4AF1-B6C0-43BD5FDBF6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FEF1BDD1-FE0F-41DA-B5C2-5E063FC939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6D3E6C63-EA8F-4096-BA11-DA94ECD89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8BD32-346A-4089-B3E1-F159ED3B0205}" type="datetimeFigureOut">
              <a:rPr lang="sl-SI" smtClean="0"/>
              <a:t>31. 03. 2020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2AB9B6FF-582A-4D46-94CE-E17ABA749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ED437F1E-9642-4F1E-ACBD-5CD50B3AE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DD7EA-24C1-4F46-ABD6-EE64A838120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13271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32FAC6F-CC9C-4E43-9E2F-7B13389E6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BFE306E4-52CE-4E32-AE4A-FEF3BC6E1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8BD32-346A-4089-B3E1-F159ED3B0205}" type="datetimeFigureOut">
              <a:rPr lang="sl-SI" smtClean="0"/>
              <a:t>31. 03. 2020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50EF2346-5C37-4AD3-98BE-0043EB1AC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B73DF7FC-88F1-457C-8017-F9A78CB03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DD7EA-24C1-4F46-ABD6-EE64A838120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79061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5DB675A1-40C7-4C8E-A785-19B4EBA39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8BD32-346A-4089-B3E1-F159ED3B0205}" type="datetimeFigureOut">
              <a:rPr lang="sl-SI" smtClean="0"/>
              <a:t>31. 03. 2020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DB6FD285-62EB-4615-938F-BA18F7D3F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5403C946-9A18-4533-ADA9-58193F11E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DD7EA-24C1-4F46-ABD6-EE64A838120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03029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E6D69BF-72FA-42EB-9A0D-343988BCC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D1AD26C-F0E4-4310-AC2E-F84B73101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670B9C06-F3EA-4109-9B05-FE990247C4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18225F7B-2864-471D-B282-BFB0761D2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8BD32-346A-4089-B3E1-F159ED3B0205}" type="datetimeFigureOut">
              <a:rPr lang="sl-SI" smtClean="0"/>
              <a:t>31. 03. 2020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505F2049-E3E7-4F67-A888-DE1EB2374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36D06BF6-09C3-45B8-A88C-F1E083E01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DD7EA-24C1-4F46-ABD6-EE64A838120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15990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753F65B-3D42-4E86-A0DA-6A60F517E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FA187F31-FEB3-4A5C-8537-6F67E27F0F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76190A6A-0AC5-4695-A5A1-868406D64B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7B9C6747-E7B5-4B42-A95E-AFC5914EE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8BD32-346A-4089-B3E1-F159ED3B0205}" type="datetimeFigureOut">
              <a:rPr lang="sl-SI" smtClean="0"/>
              <a:t>31. 03. 2020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7B7E4F3D-CF02-49C0-BE5D-C25F83DBB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2FB1F64A-DAC1-4BAC-A536-B32A56BB3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DD7EA-24C1-4F46-ABD6-EE64A838120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17295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5F109967-7C98-4F60-8805-9942A1A5C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784E5636-3F29-4CF2-AF68-9F882BB11E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741FB97-0158-47C4-800E-CE2F8E4068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8BD32-346A-4089-B3E1-F159ED3B0205}" type="datetimeFigureOut">
              <a:rPr lang="sl-SI" smtClean="0"/>
              <a:t>31. 03. 2020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0CFFFA2-A8F9-45EF-89A2-300B5DC33A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FD43870E-4BB5-493D-9EC6-A9197C7D2E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DD7EA-24C1-4F46-ABD6-EE64A838120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4343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si/url?sa=i&amp;rct=j&amp;q=carmen+opera&amp;source=images&amp;cd=&amp;cad=rja&amp;docid=AWHmO2KuCsaOMM&amp;tbnid=yG14QTyqKkOnxM:&amp;ved=0CAUQjRw&amp;url=http://www.veronissima.com/sito_inglese/html/events_opera_verona-carmen.html&amp;ei=Cq9JUZLqAsix0QWcpIHoCQ&amp;bvm=bv.44011176,d.Yms&amp;psig=AFQjCNGxyt1dWpfXEGB6nT5IOV5tBGlSRw&amp;ust=1363869803161227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BWJGcKWCNY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s://www.youtube.com/watch?v=n9V7bOjdBfY" TargetMode="Externa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hyperlink" Target="https://www.youtube.com/watch?v=pmuFOuh3QHs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glasbena.umetnost@gmail.com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kFs5glUMjw" TargetMode="External"/><Relationship Id="rId2" Type="http://schemas.openxmlformats.org/officeDocument/2006/relationships/hyperlink" Target="https://www.youtube.com/watch?v=XuZEspOEVtc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glasbena.umetnost@gmai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25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27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ectangle 31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značba mesta vsebine 14">
            <a:extLst>
              <a:ext uri="{FF2B5EF4-FFF2-40B4-BE49-F238E27FC236}">
                <a16:creationId xmlns:a16="http://schemas.microsoft.com/office/drawing/2014/main" id="{CFC30101-43BD-4B1F-AC92-E920AFA6D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sl-SI" sz="2000" dirty="0"/>
              <a:t>Ponovno pozdravljeni, osmošolci!</a:t>
            </a:r>
          </a:p>
          <a:p>
            <a:pPr marL="0" indent="0">
              <a:buNone/>
            </a:pPr>
            <a:endParaRPr lang="sl-SI" sz="2000" dirty="0"/>
          </a:p>
        </p:txBody>
      </p:sp>
      <p:sp>
        <p:nvSpPr>
          <p:cNvPr id="41" name="Rectangle 33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5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Slika 20">
            <a:extLst>
              <a:ext uri="{FF2B5EF4-FFF2-40B4-BE49-F238E27FC236}">
                <a16:creationId xmlns:a16="http://schemas.microsoft.com/office/drawing/2014/main" id="{34A0CCD4-BFA4-4EEE-A4E0-C7057DCC46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5" r="4" b="1810"/>
          <a:stretch/>
        </p:blipFill>
        <p:spPr>
          <a:xfrm>
            <a:off x="5977788" y="799034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162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značba mesta vsebine 14">
            <a:extLst>
              <a:ext uri="{FF2B5EF4-FFF2-40B4-BE49-F238E27FC236}">
                <a16:creationId xmlns:a16="http://schemas.microsoft.com/office/drawing/2014/main" id="{F7F91D84-0762-47E5-8647-6E1DB6C1D260}"/>
              </a:ext>
            </a:extLst>
          </p:cNvPr>
          <p:cNvSpPr txBox="1">
            <a:spLocks/>
          </p:cNvSpPr>
          <p:nvPr/>
        </p:nvSpPr>
        <p:spPr>
          <a:xfrm>
            <a:off x="609366" y="71021"/>
            <a:ext cx="10532109" cy="35333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sl-SI" sz="3600" dirty="0"/>
          </a:p>
          <a:p>
            <a:pPr marL="0" indent="0">
              <a:buNone/>
            </a:pPr>
            <a:r>
              <a:rPr lang="sl-SI" sz="3600" dirty="0"/>
              <a:t>Smo v tretjem tednu pouka na daljavo</a:t>
            </a:r>
          </a:p>
          <a:p>
            <a:pPr marL="0" indent="0">
              <a:buNone/>
            </a:pPr>
            <a:endParaRPr lang="sl-SI" sz="3600" dirty="0"/>
          </a:p>
          <a:p>
            <a:pPr marL="0" indent="0">
              <a:buNone/>
            </a:pPr>
            <a:r>
              <a:rPr lang="sl-SI" sz="3600" dirty="0"/>
              <a:t>Tudi danes bomo nadaljevali naš sprehod skozi opero, le, da se bo naše popotovanje iz </a:t>
            </a:r>
            <a:r>
              <a:rPr lang="sl-SI" sz="3600" b="1" dirty="0">
                <a:solidFill>
                  <a:srgbClr val="00B0F0"/>
                </a:solidFill>
              </a:rPr>
              <a:t>Nemčije</a:t>
            </a:r>
            <a:r>
              <a:rPr lang="sl-SI" sz="3600" dirty="0"/>
              <a:t> preselilo v </a:t>
            </a:r>
            <a:r>
              <a:rPr lang="sl-SI" sz="3600" b="1" dirty="0">
                <a:solidFill>
                  <a:srgbClr val="7030A0"/>
                </a:solidFill>
              </a:rPr>
              <a:t>Francijo</a:t>
            </a:r>
            <a:r>
              <a:rPr lang="sl-SI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5839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646269" y="303213"/>
            <a:ext cx="3695700" cy="1325563"/>
          </a:xfrm>
        </p:spPr>
        <p:txBody>
          <a:bodyPr>
            <a:normAutofit/>
          </a:bodyPr>
          <a:lstStyle/>
          <a:p>
            <a:r>
              <a:rPr lang="sl-SI" b="1" dirty="0" err="1">
                <a:solidFill>
                  <a:srgbClr val="FF0000"/>
                </a:solidFill>
              </a:rPr>
              <a:t>Georges</a:t>
            </a:r>
            <a:r>
              <a:rPr lang="sl-SI" b="1" dirty="0">
                <a:solidFill>
                  <a:srgbClr val="FF0000"/>
                </a:solidFill>
              </a:rPr>
              <a:t> BIZET</a:t>
            </a:r>
            <a:br>
              <a:rPr lang="sl-SI" b="1" dirty="0">
                <a:solidFill>
                  <a:srgbClr val="FF0000"/>
                </a:solidFill>
              </a:rPr>
            </a:br>
            <a:r>
              <a:rPr lang="sl-SI" sz="3100" b="1" dirty="0">
                <a:solidFill>
                  <a:srgbClr val="FF0000"/>
                </a:solidFill>
              </a:rPr>
              <a:t>(1838 – 1875)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half" idx="2"/>
          </p:nvPr>
        </p:nvSpPr>
        <p:spPr>
          <a:xfrm>
            <a:off x="646269" y="2074347"/>
            <a:ext cx="4038600" cy="4480440"/>
          </a:xfrm>
        </p:spPr>
        <p:txBody>
          <a:bodyPr>
            <a:normAutofit/>
          </a:bodyPr>
          <a:lstStyle/>
          <a:p>
            <a:r>
              <a:rPr lang="sl-SI" sz="2400" dirty="0"/>
              <a:t>Francoski skladatelj</a:t>
            </a:r>
          </a:p>
          <a:p>
            <a:r>
              <a:rPr lang="sl-SI" sz="2400" dirty="0"/>
              <a:t>Zaslovel z opero </a:t>
            </a:r>
            <a:r>
              <a:rPr lang="sl-SI" sz="2400" b="1" dirty="0">
                <a:solidFill>
                  <a:srgbClr val="00B050"/>
                </a:solidFill>
              </a:rPr>
              <a:t>„</a:t>
            </a:r>
            <a:r>
              <a:rPr lang="sl-SI" sz="2400" b="1" dirty="0" err="1">
                <a:solidFill>
                  <a:srgbClr val="00B050"/>
                </a:solidFill>
              </a:rPr>
              <a:t>Carmen</a:t>
            </a:r>
            <a:r>
              <a:rPr lang="sl-SI" sz="2400" b="1" dirty="0">
                <a:solidFill>
                  <a:srgbClr val="00B050"/>
                </a:solidFill>
              </a:rPr>
              <a:t>“</a:t>
            </a:r>
          </a:p>
          <a:p>
            <a:r>
              <a:rPr lang="sl-SI" sz="2400" dirty="0"/>
              <a:t>Za opero je vzel temo iz vsakdanjega življenja </a:t>
            </a:r>
          </a:p>
          <a:p>
            <a:r>
              <a:rPr lang="sl-SI" sz="2400" dirty="0"/>
              <a:t>Zanj je značilen </a:t>
            </a:r>
          </a:p>
          <a:p>
            <a:pPr marL="0" indent="0">
              <a:buNone/>
            </a:pPr>
            <a:r>
              <a:rPr lang="sl-SI" sz="2400" b="1" dirty="0">
                <a:solidFill>
                  <a:srgbClr val="FF0000"/>
                </a:solidFill>
              </a:rPr>
              <a:t>             Operni realizem</a:t>
            </a:r>
          </a:p>
          <a:p>
            <a:pPr marL="0" indent="0">
              <a:buNone/>
            </a:pPr>
            <a:r>
              <a:rPr lang="sl-SI" sz="2400" i="1" dirty="0">
                <a:solidFill>
                  <a:srgbClr val="0070C0"/>
                </a:solidFill>
              </a:rPr>
              <a:t>(v učbeniku poišči in z zapisom v zvezek pojasni, kaj je to operni realizem)</a:t>
            </a:r>
          </a:p>
        </p:txBody>
      </p:sp>
      <p:pic>
        <p:nvPicPr>
          <p:cNvPr id="7" name="Slika 6" descr="Slika, ki vsebuje besede oseba, moški, fotografija, nošenje&#10;&#10;Opis je samodejno ustvarjen">
            <a:extLst>
              <a:ext uri="{FF2B5EF4-FFF2-40B4-BE49-F238E27FC236}">
                <a16:creationId xmlns:a16="http://schemas.microsoft.com/office/drawing/2014/main" id="{E55C5C6F-98F1-49ED-A240-7C5EA7522B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909" y="255490"/>
            <a:ext cx="4358641" cy="6537962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5ECE3174-CC5C-49FD-8A84-CEE66286FF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25465">
            <a:off x="4541821" y="1369432"/>
            <a:ext cx="960493" cy="964259"/>
          </a:xfrm>
          <a:prstGeom prst="rect">
            <a:avLst/>
          </a:prstGeom>
        </p:spPr>
      </p:pic>
      <p:sp>
        <p:nvSpPr>
          <p:cNvPr id="8" name="Pravokotnik 7">
            <a:extLst>
              <a:ext uri="{FF2B5EF4-FFF2-40B4-BE49-F238E27FC236}">
                <a16:creationId xmlns:a16="http://schemas.microsoft.com/office/drawing/2014/main" id="{6EB8D9C8-CCEE-43D4-8E53-BE9AD33E01E1}"/>
              </a:ext>
            </a:extLst>
          </p:cNvPr>
          <p:cNvSpPr/>
          <p:nvPr/>
        </p:nvSpPr>
        <p:spPr>
          <a:xfrm>
            <a:off x="5620939" y="1249880"/>
            <a:ext cx="1221560" cy="7190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1400" dirty="0"/>
              <a:t>Podatke s te strani zapiši v zvezek</a:t>
            </a:r>
          </a:p>
        </p:txBody>
      </p:sp>
    </p:spTree>
    <p:extLst>
      <p:ext uri="{BB962C8B-B14F-4D97-AF65-F5344CB8AC3E}">
        <p14:creationId xmlns:p14="http://schemas.microsoft.com/office/powerpoint/2010/main" val="953727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C0E03B1-762B-492B-BA4B-D9CE5F288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CARMEN – </a:t>
            </a:r>
            <a:r>
              <a:rPr lang="en-US" sz="3200" b="1" dirty="0" err="1">
                <a:solidFill>
                  <a:srgbClr val="FF0000"/>
                </a:solidFill>
              </a:rPr>
              <a:t>kratka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vsebina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CED949A-CCBA-483C-9310-2EDD4AE991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5321" y="2575034"/>
            <a:ext cx="5120113" cy="346222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800" dirty="0" err="1"/>
              <a:t>Zgodba</a:t>
            </a:r>
            <a:r>
              <a:rPr lang="en-US" sz="1800" dirty="0"/>
              <a:t> o </a:t>
            </a:r>
            <a:r>
              <a:rPr lang="en-US" sz="1800" dirty="0" err="1"/>
              <a:t>zapeljivi</a:t>
            </a:r>
            <a:r>
              <a:rPr lang="en-US" sz="1800" dirty="0"/>
              <a:t> </a:t>
            </a:r>
            <a:r>
              <a:rPr lang="en-US" sz="1800" dirty="0" err="1"/>
              <a:t>ciganki</a:t>
            </a:r>
            <a:r>
              <a:rPr lang="en-US" sz="1800" dirty="0"/>
              <a:t> </a:t>
            </a:r>
            <a:r>
              <a:rPr lang="en-US" sz="1800" b="1" dirty="0">
                <a:solidFill>
                  <a:srgbClr val="FF0000"/>
                </a:solidFill>
              </a:rPr>
              <a:t>Carmen</a:t>
            </a:r>
            <a:r>
              <a:rPr lang="en-US" sz="1800" dirty="0"/>
              <a:t>, </a:t>
            </a:r>
            <a:r>
              <a:rPr lang="en-US" sz="1800" dirty="0" err="1"/>
              <a:t>kateri</a:t>
            </a:r>
            <a:r>
              <a:rPr lang="en-US" sz="1800" dirty="0"/>
              <a:t> je </a:t>
            </a:r>
            <a:r>
              <a:rPr lang="en-US" sz="1800" dirty="0" err="1"/>
              <a:t>ljubezen</a:t>
            </a:r>
            <a:r>
              <a:rPr lang="en-US" sz="1800" dirty="0"/>
              <a:t> le </a:t>
            </a:r>
            <a:r>
              <a:rPr lang="en-US" sz="1800" dirty="0" err="1"/>
              <a:t>igra</a:t>
            </a:r>
            <a:r>
              <a:rPr lang="en-US" sz="1800" dirty="0"/>
              <a:t>. </a:t>
            </a:r>
          </a:p>
          <a:p>
            <a:pPr marL="0" indent="0">
              <a:buNone/>
            </a:pPr>
            <a:r>
              <a:rPr lang="en-US" sz="1800" dirty="0" err="1"/>
              <a:t>Zapelje</a:t>
            </a:r>
            <a:r>
              <a:rPr lang="en-US" sz="1800" dirty="0"/>
              <a:t> </a:t>
            </a:r>
            <a:r>
              <a:rPr lang="en-US" sz="1800" dirty="0" err="1"/>
              <a:t>desetarja</a:t>
            </a:r>
            <a:r>
              <a:rPr lang="en-US" sz="1800" dirty="0"/>
              <a:t> don </a:t>
            </a:r>
            <a:r>
              <a:rPr lang="en-US" sz="1800" dirty="0" err="1"/>
              <a:t>Joseja</a:t>
            </a:r>
            <a:r>
              <a:rPr lang="en-US" sz="1800" dirty="0"/>
              <a:t>, </a:t>
            </a:r>
            <a:r>
              <a:rPr lang="en-US" sz="1800" dirty="0" err="1"/>
              <a:t>ki</a:t>
            </a:r>
            <a:r>
              <a:rPr lang="en-US" sz="1800" dirty="0"/>
              <a:t> se </a:t>
            </a:r>
            <a:r>
              <a:rPr lang="en-US" sz="1800" dirty="0" err="1"/>
              <a:t>zaradi</a:t>
            </a:r>
            <a:r>
              <a:rPr lang="en-US" sz="1800" dirty="0"/>
              <a:t> </a:t>
            </a:r>
            <a:r>
              <a:rPr lang="en-US" sz="1800" dirty="0" err="1"/>
              <a:t>ljubezni</a:t>
            </a:r>
            <a:r>
              <a:rPr lang="en-US" sz="1800" dirty="0"/>
              <a:t> do Carmen </a:t>
            </a:r>
            <a:r>
              <a:rPr lang="en-US" sz="1800" dirty="0" err="1"/>
              <a:t>pridruži</a:t>
            </a:r>
            <a:r>
              <a:rPr lang="en-US" sz="1800" dirty="0"/>
              <a:t> </a:t>
            </a:r>
            <a:r>
              <a:rPr lang="en-US" sz="1800" dirty="0" err="1"/>
              <a:t>skupini</a:t>
            </a:r>
            <a:r>
              <a:rPr lang="en-US" sz="1800" dirty="0"/>
              <a:t> </a:t>
            </a:r>
            <a:r>
              <a:rPr lang="en-US" sz="1800" dirty="0" err="1"/>
              <a:t>ciganov</a:t>
            </a:r>
            <a:r>
              <a:rPr lang="en-US" sz="1800" dirty="0"/>
              <a:t>.</a:t>
            </a:r>
          </a:p>
          <a:p>
            <a:pPr marL="0" indent="0">
              <a:buNone/>
            </a:pPr>
            <a:r>
              <a:rPr lang="en-US" sz="1800" dirty="0"/>
              <a:t>Carmen se </a:t>
            </a:r>
            <a:r>
              <a:rPr lang="en-US" sz="1800" dirty="0" err="1"/>
              <a:t>ga</a:t>
            </a:r>
            <a:r>
              <a:rPr lang="en-US" sz="1800" dirty="0"/>
              <a:t> </a:t>
            </a:r>
            <a:r>
              <a:rPr lang="en-US" sz="1800" dirty="0" err="1"/>
              <a:t>kmalu</a:t>
            </a:r>
            <a:r>
              <a:rPr lang="en-US" sz="1800" dirty="0"/>
              <a:t> </a:t>
            </a:r>
            <a:r>
              <a:rPr lang="en-US" sz="1800" dirty="0" err="1"/>
              <a:t>naveliča</a:t>
            </a:r>
            <a:r>
              <a:rPr lang="en-US" sz="1800" dirty="0"/>
              <a:t> in se </a:t>
            </a:r>
            <a:r>
              <a:rPr lang="en-US" sz="1800" dirty="0" err="1"/>
              <a:t>zaljubi</a:t>
            </a:r>
            <a:r>
              <a:rPr lang="en-US" sz="1800" dirty="0"/>
              <a:t> v </a:t>
            </a:r>
            <a:r>
              <a:rPr lang="en-US" sz="1800" dirty="0" err="1"/>
              <a:t>bikoborca</a:t>
            </a:r>
            <a:r>
              <a:rPr lang="en-US" sz="1800" dirty="0"/>
              <a:t> Escamilla.</a:t>
            </a:r>
          </a:p>
          <a:p>
            <a:pPr marL="0" indent="0">
              <a:buNone/>
            </a:pPr>
            <a:r>
              <a:rPr lang="en-US" sz="1800" dirty="0"/>
              <a:t>Jose jo v </a:t>
            </a:r>
            <a:r>
              <a:rPr lang="en-US" sz="1800" dirty="0" err="1"/>
              <a:t>navalu</a:t>
            </a:r>
            <a:r>
              <a:rPr lang="en-US" sz="1800" dirty="0"/>
              <a:t> </a:t>
            </a:r>
            <a:r>
              <a:rPr lang="en-US" sz="1800" dirty="0" err="1"/>
              <a:t>ljubosumja</a:t>
            </a:r>
            <a:r>
              <a:rPr lang="en-US" sz="1800" dirty="0"/>
              <a:t> </a:t>
            </a:r>
            <a:r>
              <a:rPr lang="en-US" sz="1800" dirty="0" err="1"/>
              <a:t>ubije</a:t>
            </a:r>
            <a:r>
              <a:rPr lang="en-US" sz="1800" dirty="0"/>
              <a:t>.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5" name="Picture 2" descr="http://www.veronissima.com/immagini/opera-arena-verona/verona-opera-carmen.jpg">
            <a:hlinkClick r:id="rId2"/>
            <a:extLst>
              <a:ext uri="{FF2B5EF4-FFF2-40B4-BE49-F238E27FC236}">
                <a16:creationId xmlns:a16="http://schemas.microsoft.com/office/drawing/2014/main" id="{13065DD0-92D4-4D05-BCFD-7A8CF570D9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6" r="26193" b="1"/>
          <a:stretch/>
        </p:blipFill>
        <p:spPr bwMode="auto"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83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B432D73-5C38-474F-AF96-A3228731B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45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4" descr="http://4.bp.blogspot.com/_vVC1Gsxek3s/S8Se0BwZeMI/AAAAAAAADBs/hX6WMNNEQ1c/s1600/CarmenDeath.jpg">
            <a:extLst>
              <a:ext uri="{FF2B5EF4-FFF2-40B4-BE49-F238E27FC236}">
                <a16:creationId xmlns:a16="http://schemas.microsoft.com/office/drawing/2014/main" id="{4CFEA99E-0A70-4BCB-9613-01D4C3CC384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961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vsebine 2">
            <a:extLst>
              <a:ext uri="{FF2B5EF4-FFF2-40B4-BE49-F238E27FC236}">
                <a16:creationId xmlns:a16="http://schemas.microsoft.com/office/drawing/2014/main" id="{49AECC8F-7E29-4864-863A-4D6F066A8169}"/>
              </a:ext>
            </a:extLst>
          </p:cNvPr>
          <p:cNvSpPr txBox="1">
            <a:spLocks/>
          </p:cNvSpPr>
          <p:nvPr/>
        </p:nvSpPr>
        <p:spPr>
          <a:xfrm>
            <a:off x="452823" y="455056"/>
            <a:ext cx="10815251" cy="254531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2400" dirty="0"/>
              <a:t>Opera je ob premieri doživela izjemno slabe kritike, saj je poslušalci in kritiki niso mogli sprejeti.</a:t>
            </a:r>
          </a:p>
          <a:p>
            <a:pPr marL="0" indent="0">
              <a:buNone/>
            </a:pPr>
            <a:r>
              <a:rPr lang="sl-SI" sz="2400" dirty="0"/>
              <a:t>Rekli so, da je opera prostaška. V tistem času je bilo res nenavadno, da so pevke, ki so igrale ciganke v operi hodile po odru in kadile, saj so ciganke v zgodbi delale v tobačni tovarni. </a:t>
            </a:r>
          </a:p>
          <a:p>
            <a:pPr marL="0" indent="0">
              <a:buNone/>
            </a:pPr>
            <a:r>
              <a:rPr lang="sl-SI" sz="2400" dirty="0"/>
              <a:t>Tri mesece po premieri je Bizet umrl v prepričanju, da je opera neuspešna.</a:t>
            </a:r>
          </a:p>
          <a:p>
            <a:pPr marL="0" indent="0" algn="ctr">
              <a:buNone/>
            </a:pPr>
            <a:r>
              <a:rPr lang="sl-SI" sz="2400" dirty="0">
                <a:solidFill>
                  <a:srgbClr val="FF0000"/>
                </a:solidFill>
              </a:rPr>
              <a:t>Danes je opera </a:t>
            </a:r>
            <a:r>
              <a:rPr lang="sl-SI" sz="2400" b="1" dirty="0">
                <a:solidFill>
                  <a:srgbClr val="FF0000"/>
                </a:solidFill>
              </a:rPr>
              <a:t>Carmen</a:t>
            </a:r>
            <a:r>
              <a:rPr lang="sl-SI" sz="2400" dirty="0">
                <a:solidFill>
                  <a:srgbClr val="FF0000"/>
                </a:solidFill>
              </a:rPr>
              <a:t> eno najbolj priljubljenih opernih del.</a:t>
            </a:r>
          </a:p>
          <a:p>
            <a:pPr marL="0" indent="0">
              <a:buNone/>
            </a:pPr>
            <a:endParaRPr lang="sl-SI" sz="2400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EEF9AAAA-28B8-47CF-81F5-4C1164CCB7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734"/>
          <a:stretch/>
        </p:blipFill>
        <p:spPr>
          <a:xfrm>
            <a:off x="452823" y="3295412"/>
            <a:ext cx="6000750" cy="3433763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8985688B-EEB3-469B-8E0F-4009F1833C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4644" y="3947875"/>
            <a:ext cx="4944533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693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>
            <a:extLst>
              <a:ext uri="{FF2B5EF4-FFF2-40B4-BE49-F238E27FC236}">
                <a16:creationId xmlns:a16="http://schemas.microsoft.com/office/drawing/2014/main" id="{708C4C05-7FDE-46EF-9389-372CEF4F8B40}"/>
              </a:ext>
            </a:extLst>
          </p:cNvPr>
          <p:cNvSpPr/>
          <p:nvPr/>
        </p:nvSpPr>
        <p:spPr>
          <a:xfrm>
            <a:off x="999318" y="154905"/>
            <a:ext cx="76564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3600" i="1" dirty="0">
                <a:solidFill>
                  <a:srgbClr val="FF0000"/>
                </a:solidFill>
              </a:rPr>
              <a:t>Carmen – </a:t>
            </a:r>
            <a:r>
              <a:rPr lang="sl-SI" sz="3600" i="1" dirty="0" err="1">
                <a:solidFill>
                  <a:srgbClr val="FF0000"/>
                </a:solidFill>
              </a:rPr>
              <a:t>Habanera</a:t>
            </a:r>
            <a:r>
              <a:rPr lang="sl-SI" sz="3600" i="1" dirty="0">
                <a:solidFill>
                  <a:srgbClr val="FF0000"/>
                </a:solidFill>
              </a:rPr>
              <a:t> </a:t>
            </a:r>
            <a:endParaRPr lang="sl-SI" sz="3600" dirty="0">
              <a:solidFill>
                <a:srgbClr val="FF0000"/>
              </a:solidFill>
            </a:endParaRPr>
          </a:p>
        </p:txBody>
      </p:sp>
      <p:sp>
        <p:nvSpPr>
          <p:cNvPr id="3" name="Ograda vsebine 5">
            <a:extLst>
              <a:ext uri="{FF2B5EF4-FFF2-40B4-BE49-F238E27FC236}">
                <a16:creationId xmlns:a16="http://schemas.microsoft.com/office/drawing/2014/main" id="{BD5A2740-47CC-4E1F-8BF6-4981BA752ED8}"/>
              </a:ext>
            </a:extLst>
          </p:cNvPr>
          <p:cNvSpPr txBox="1">
            <a:spLocks/>
          </p:cNvSpPr>
          <p:nvPr/>
        </p:nvSpPr>
        <p:spPr>
          <a:xfrm>
            <a:off x="1090151" y="743978"/>
            <a:ext cx="9403253" cy="612418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sl-SI" sz="2400" dirty="0"/>
              <a:t>Prisluhni znameniti HABANERI za mezzosopran, ki jo zapoje Carmen v prvem dejanju opere. Arija je prepoznavna po značilnem motivu, ki se pojavlja skozi celotno skladbo.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l-SI" sz="2400" dirty="0"/>
              <a:t>Najprej v izvedbi klavirja, da boš lahko natanko prisluhnil(a) melodiji</a:t>
            </a:r>
          </a:p>
          <a:p>
            <a:endParaRPr lang="sl-SI" sz="2400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sl-SI" sz="2400" i="1" dirty="0">
                <a:solidFill>
                  <a:srgbClr val="0070C0"/>
                </a:solidFill>
              </a:rPr>
              <a:t>1. Glasbeni primer: HABANERA (klavir)</a:t>
            </a:r>
          </a:p>
          <a:p>
            <a:pPr marL="0" indent="0" algn="ctr">
              <a:buNone/>
            </a:pPr>
            <a:r>
              <a:rPr lang="sl-SI" sz="1800" i="1" dirty="0">
                <a:solidFill>
                  <a:srgbClr val="0070C0"/>
                </a:solidFill>
                <a:hlinkClick r:id="rId2"/>
              </a:rPr>
              <a:t>https://www.youtube.com/watch?v=n9V7bOjdBfY</a:t>
            </a:r>
            <a:endParaRPr lang="sl-SI" sz="1800" i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sl-SI" sz="1800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sl-SI" sz="2400" i="1" dirty="0">
                <a:solidFill>
                  <a:srgbClr val="0070C0"/>
                </a:solidFill>
              </a:rPr>
              <a:t>2. Glasbeni primer: HABANERA (odlomek iz opere – filmska </a:t>
            </a:r>
            <a:r>
              <a:rPr lang="sl-SI" sz="2400" i="1" dirty="0" err="1">
                <a:solidFill>
                  <a:srgbClr val="0070C0"/>
                </a:solidFill>
              </a:rPr>
              <a:t>uprozoritev</a:t>
            </a:r>
            <a:r>
              <a:rPr lang="sl-SI" sz="2400" i="1" dirty="0">
                <a:solidFill>
                  <a:srgbClr val="0070C0"/>
                </a:solidFill>
              </a:rPr>
              <a:t>)</a:t>
            </a:r>
          </a:p>
          <a:p>
            <a:pPr marL="0" indent="0" algn="ctr">
              <a:buNone/>
            </a:pPr>
            <a:r>
              <a:rPr lang="sl-SI" sz="1800" i="1" dirty="0">
                <a:solidFill>
                  <a:srgbClr val="0070C0"/>
                </a:solidFill>
                <a:hlinkClick r:id="rId3"/>
              </a:rPr>
              <a:t>https://www.youtube.com/watch?v=CBWJGcKWCNY</a:t>
            </a:r>
            <a:r>
              <a:rPr lang="sl-SI" sz="1800" i="1" dirty="0">
                <a:solidFill>
                  <a:srgbClr val="0070C0"/>
                </a:solidFill>
              </a:rPr>
              <a:t> </a:t>
            </a:r>
          </a:p>
          <a:p>
            <a:pPr marL="0" indent="0" algn="ctr">
              <a:buNone/>
            </a:pPr>
            <a:endParaRPr lang="sl-SI" sz="1800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sl-SI" sz="2400" dirty="0"/>
              <a:t>3. </a:t>
            </a:r>
            <a:r>
              <a:rPr lang="sl-SI" sz="2400" i="1" dirty="0"/>
              <a:t>Glasbeni primer: Prisluhni še znameniti </a:t>
            </a:r>
            <a:r>
              <a:rPr lang="sl-SI" sz="2400" b="1" i="1" u="sng" dirty="0"/>
              <a:t>uverturi</a:t>
            </a:r>
            <a:r>
              <a:rPr lang="sl-SI" sz="2400" i="1" dirty="0"/>
              <a:t> v opero CARMEN</a:t>
            </a:r>
            <a:r>
              <a:rPr lang="sl-SI" sz="2400" dirty="0"/>
              <a:t>:</a:t>
            </a:r>
          </a:p>
          <a:p>
            <a:pPr marL="0" indent="0" algn="ctr">
              <a:buNone/>
            </a:pPr>
            <a:r>
              <a:rPr lang="sl-SI" sz="1800" dirty="0">
                <a:hlinkClick r:id="rId4"/>
              </a:rPr>
              <a:t>https://www.youtube.com/watch?v=pmuFOuh3QHs</a:t>
            </a:r>
            <a:r>
              <a:rPr lang="sl-SI" sz="1800" dirty="0"/>
              <a:t> </a:t>
            </a:r>
          </a:p>
          <a:p>
            <a:pPr marL="0" indent="0">
              <a:buNone/>
            </a:pPr>
            <a:endParaRPr lang="sl-SI" sz="1800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sl-SI" sz="2400" b="1" dirty="0"/>
              <a:t>V zvezek si ob zaključku zapiši še vse tri glasbene primere.</a:t>
            </a:r>
          </a:p>
          <a:p>
            <a:pPr marL="0" indent="0" algn="ctr">
              <a:buNone/>
            </a:pPr>
            <a:endParaRPr lang="sl-SI" sz="1800" i="1" dirty="0">
              <a:solidFill>
                <a:srgbClr val="0070C0"/>
              </a:solidFill>
            </a:endParaRPr>
          </a:p>
          <a:p>
            <a:endParaRPr lang="sl-SI" sz="2400" i="1" dirty="0">
              <a:solidFill>
                <a:srgbClr val="0070C0"/>
              </a:solidFill>
            </a:endParaRPr>
          </a:p>
        </p:txBody>
      </p:sp>
      <p:pic>
        <p:nvPicPr>
          <p:cNvPr id="4" name="Picture 3" descr="C:\Users\marina\Pictures\2012-05-05 O\O 001.jpg">
            <a:extLst>
              <a:ext uri="{FF2B5EF4-FFF2-40B4-BE49-F238E27FC236}">
                <a16:creationId xmlns:a16="http://schemas.microsoft.com/office/drawing/2014/main" id="{88182FF4-A3AE-48C6-8180-8038BD1D65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78" t="5827" r="12250" b="25637"/>
          <a:stretch/>
        </p:blipFill>
        <p:spPr bwMode="auto">
          <a:xfrm>
            <a:off x="8442959" y="2763140"/>
            <a:ext cx="3153397" cy="1361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34B530B5-E9E4-41DE-919C-DA7D8B7B2E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25465">
            <a:off x="9470752" y="4939455"/>
            <a:ext cx="1097808" cy="110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68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značba mesta vsebine 4">
            <a:extLst>
              <a:ext uri="{FF2B5EF4-FFF2-40B4-BE49-F238E27FC236}">
                <a16:creationId xmlns:a16="http://schemas.microsoft.com/office/drawing/2014/main" id="{1E284B5A-F136-44D0-9280-C336E05E0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57202"/>
            <a:ext cx="10515600" cy="630758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l-SI" dirty="0"/>
              <a:t>Ob zaključku naj vas še spomnim, da še vedno čakam vaše </a:t>
            </a:r>
            <a:r>
              <a:rPr lang="sl-SI" u="sng" dirty="0"/>
              <a:t>domače naloge</a:t>
            </a:r>
          </a:p>
          <a:p>
            <a:pPr marL="0" indent="0">
              <a:buNone/>
            </a:pPr>
            <a:r>
              <a:rPr lang="sl-SI" dirty="0"/>
              <a:t>Opravljene naloge so trenutno </a:t>
            </a:r>
          </a:p>
          <a:p>
            <a:pPr marL="0" indent="0" algn="ctr">
              <a:buNone/>
            </a:pPr>
            <a:r>
              <a:rPr lang="sl-SI" b="1" dirty="0">
                <a:solidFill>
                  <a:srgbClr val="0070C0"/>
                </a:solidFill>
              </a:rPr>
              <a:t>5 : 10 za 8.B</a:t>
            </a:r>
          </a:p>
          <a:p>
            <a:pPr marL="0" indent="0" algn="ctr">
              <a:buNone/>
            </a:pPr>
            <a:r>
              <a:rPr lang="sl-SI" b="1" dirty="0">
                <a:solidFill>
                  <a:srgbClr val="FF0000"/>
                </a:solidFill>
              </a:rPr>
              <a:t>BRAVO 8.b !!! </a:t>
            </a:r>
          </a:p>
          <a:p>
            <a:pPr marL="0" indent="0" algn="ctr">
              <a:buNone/>
            </a:pPr>
            <a:r>
              <a:rPr lang="sl-SI" dirty="0"/>
              <a:t>(seveda ne še vsi  ;-)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Torej, naloge morate narediti vsi, tudi tisti, katerim sem napisala, da odgovor še ni v celoti  pravilen.</a:t>
            </a:r>
          </a:p>
          <a:p>
            <a:pPr marL="0" indent="0">
              <a:buNone/>
            </a:pPr>
            <a:r>
              <a:rPr lang="sl-SI" dirty="0"/>
              <a:t>Tudi če ste imeli občutek, da je naloga malce bolj za šalo, moram povedati, da je šaljiva vsebina, naloga pa precej zahtevna.</a:t>
            </a:r>
          </a:p>
          <a:p>
            <a:pPr marL="0" indent="0">
              <a:buNone/>
            </a:pPr>
            <a:r>
              <a:rPr lang="sl-SI" dirty="0"/>
              <a:t>Odgovore pričakujem samo še ta teden na</a:t>
            </a:r>
          </a:p>
          <a:p>
            <a:pPr marL="0" indent="0" algn="ctr">
              <a:buNone/>
            </a:pPr>
            <a:r>
              <a:rPr lang="sl-SI" dirty="0">
                <a:hlinkClick r:id="rId2"/>
              </a:rPr>
              <a:t>glasbena.umetnost@gmail.com</a:t>
            </a:r>
            <a:endParaRPr lang="sl-SI" dirty="0"/>
          </a:p>
          <a:p>
            <a:pPr marL="0" indent="0">
              <a:lnSpc>
                <a:spcPct val="160000"/>
              </a:lnSpc>
              <a:buNone/>
            </a:pPr>
            <a:r>
              <a:rPr lang="sl-SI" dirty="0"/>
              <a:t>Poleg tega mi na mail pošljite </a:t>
            </a:r>
            <a:r>
              <a:rPr lang="sl-SI" u="sng" dirty="0"/>
              <a:t>še fotografijo vašega zvezka, oz. strani v zvezku na katera ste odgovorili na vprašanja preteklega tedna </a:t>
            </a:r>
            <a:r>
              <a:rPr lang="sl-SI" b="1" u="sng" dirty="0"/>
              <a:t>(Richard Wagner)</a:t>
            </a:r>
          </a:p>
          <a:p>
            <a:pPr marL="0" indent="0" algn="ctr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425025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3131468-0DB9-440C-A28E-833CA8EE4C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0616"/>
            <a:ext cx="10515600" cy="6320901"/>
          </a:xfrm>
        </p:spPr>
        <p:txBody>
          <a:bodyPr>
            <a:normAutofit lnSpcReduction="10000"/>
          </a:bodyPr>
          <a:lstStyle/>
          <a:p>
            <a:r>
              <a:rPr lang="sl-SI" dirty="0"/>
              <a:t>Za zaključek pa malce zabave </a:t>
            </a:r>
            <a:r>
              <a:rPr lang="sl-SI" dirty="0">
                <a:sym typeface="Wingdings" panose="05000000000000000000" pitchFamily="2" charset="2"/>
              </a:rPr>
              <a:t></a:t>
            </a:r>
          </a:p>
          <a:p>
            <a:endParaRPr lang="sl-SI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sl-SI" sz="4400" dirty="0">
                <a:sym typeface="Wingdings" panose="05000000000000000000" pitchFamily="2" charset="2"/>
              </a:rPr>
              <a:t>Pravzaprav najprej ZAPOJMO: </a:t>
            </a:r>
          </a:p>
          <a:p>
            <a:pPr marL="0" indent="0" algn="ctr">
              <a:buNone/>
            </a:pPr>
            <a:r>
              <a:rPr lang="sl-SI" dirty="0">
                <a:hlinkClick r:id="rId2"/>
              </a:rPr>
              <a:t>https://www.youtube.com/watch?v=XuZEspOEVtc</a:t>
            </a:r>
            <a:r>
              <a:rPr lang="sl-SI" dirty="0"/>
              <a:t> </a:t>
            </a:r>
          </a:p>
          <a:p>
            <a:pPr marL="0" indent="0" algn="ctr">
              <a:buNone/>
            </a:pPr>
            <a:endParaRPr lang="sl-SI" dirty="0"/>
          </a:p>
          <a:p>
            <a:pPr marL="0" indent="0" algn="ctr">
              <a:buNone/>
            </a:pPr>
            <a:endParaRPr lang="sl-SI" dirty="0"/>
          </a:p>
          <a:p>
            <a:pPr marL="0" indent="0">
              <a:buNone/>
            </a:pPr>
            <a:r>
              <a:rPr lang="sl-SI" sz="4400" dirty="0"/>
              <a:t>Znamo? Sedaj pa zares </a:t>
            </a:r>
            <a:r>
              <a:rPr lang="sl-SI" sz="4400" dirty="0">
                <a:sym typeface="Wingdings" panose="05000000000000000000" pitchFamily="2" charset="2"/>
              </a:rPr>
              <a:t></a:t>
            </a:r>
          </a:p>
          <a:p>
            <a:pPr marL="0" indent="0" algn="ctr">
              <a:buNone/>
            </a:pPr>
            <a:r>
              <a:rPr lang="sl-SI" dirty="0">
                <a:hlinkClick r:id="rId3"/>
              </a:rPr>
              <a:t>https://www.youtube.com/watch?v=UkFs5glUMjw</a:t>
            </a:r>
            <a:r>
              <a:rPr lang="sl-SI" dirty="0"/>
              <a:t> </a:t>
            </a:r>
          </a:p>
          <a:p>
            <a:pPr marL="0" indent="0" algn="ctr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Če vam bo dobro uspelo in imate doma kakšnega korenjaka(</a:t>
            </a:r>
            <a:r>
              <a:rPr lang="sl-SI" dirty="0" err="1"/>
              <a:t>injo</a:t>
            </a:r>
            <a:r>
              <a:rPr lang="sl-SI" dirty="0"/>
              <a:t>), ki se bo spopadel(la) z vami, naredita video posnetek in ga pošljita na</a:t>
            </a:r>
          </a:p>
          <a:p>
            <a:pPr marL="0" indent="0" algn="ctr">
              <a:buNone/>
            </a:pPr>
            <a:r>
              <a:rPr lang="sl-SI" dirty="0">
                <a:hlinkClick r:id="rId4"/>
              </a:rPr>
              <a:t>glasbena.umetnost@gmail.com</a:t>
            </a:r>
            <a:endParaRPr lang="sl-SI" dirty="0"/>
          </a:p>
          <a:p>
            <a:pPr marL="0" indent="0" algn="ctr">
              <a:buNone/>
            </a:pPr>
            <a:r>
              <a:rPr lang="sl-SI" dirty="0"/>
              <a:t>SREČNO VSEM!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685035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565</Words>
  <Application>Microsoft Office PowerPoint</Application>
  <PresentationFormat>Širokozaslonsko</PresentationFormat>
  <Paragraphs>59</Paragraphs>
  <Slides>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Officeova tema</vt:lpstr>
      <vt:lpstr>PowerPointova predstavitev</vt:lpstr>
      <vt:lpstr>PowerPointova predstavitev</vt:lpstr>
      <vt:lpstr>Georges BIZET (1838 – 1875)</vt:lpstr>
      <vt:lpstr>CARMEN – kratka vsebina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vanja lampic</dc:creator>
  <cp:lastModifiedBy>vanja lampic</cp:lastModifiedBy>
  <cp:revision>6</cp:revision>
  <dcterms:created xsi:type="dcterms:W3CDTF">2020-03-31T12:13:32Z</dcterms:created>
  <dcterms:modified xsi:type="dcterms:W3CDTF">2020-03-31T18:55:51Z</dcterms:modified>
</cp:coreProperties>
</file>