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63035E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DF395D-7D0C-423A-8A42-58258208B08B}" v="11" dt="2020-03-29T19:01:03.587"/>
    <p1510:client id="{F4D01721-C08A-4CD0-BF57-1BB4D99D5392}" v="1092" dt="2020-03-29T18:45:43.8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54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6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ja lampic" userId="acd9cca3c4433170" providerId="LiveId" clId="{C0DF395D-7D0C-423A-8A42-58258208B08B}"/>
    <pc:docChg chg="custSel addSld delSld modSld">
      <pc:chgData name="vanja lampic" userId="acd9cca3c4433170" providerId="LiveId" clId="{C0DF395D-7D0C-423A-8A42-58258208B08B}" dt="2020-03-29T19:02:35.504" v="322" actId="20577"/>
      <pc:docMkLst>
        <pc:docMk/>
      </pc:docMkLst>
      <pc:sldChg chg="addSp modSp">
        <pc:chgData name="vanja lampic" userId="acd9cca3c4433170" providerId="LiveId" clId="{C0DF395D-7D0C-423A-8A42-58258208B08B}" dt="2020-03-29T19:01:07.159" v="318" actId="20577"/>
        <pc:sldMkLst>
          <pc:docMk/>
          <pc:sldMk cId="0" sldId="256"/>
        </pc:sldMkLst>
        <pc:spChg chg="add mod">
          <ac:chgData name="vanja lampic" userId="acd9cca3c4433170" providerId="LiveId" clId="{C0DF395D-7D0C-423A-8A42-58258208B08B}" dt="2020-03-29T19:01:07.159" v="318" actId="20577"/>
          <ac:spMkLst>
            <pc:docMk/>
            <pc:sldMk cId="0" sldId="256"/>
            <ac:spMk id="2" creationId="{EA2DE973-46DD-4184-B337-7FDDD39889A1}"/>
          </ac:spMkLst>
        </pc:spChg>
      </pc:sldChg>
      <pc:sldChg chg="addSp delSp modSp">
        <pc:chgData name="vanja lampic" userId="acd9cca3c4433170" providerId="LiveId" clId="{C0DF395D-7D0C-423A-8A42-58258208B08B}" dt="2020-03-29T18:49:15.962" v="6" actId="478"/>
        <pc:sldMkLst>
          <pc:docMk/>
          <pc:sldMk cId="0" sldId="287"/>
        </pc:sldMkLst>
        <pc:spChg chg="add mod">
          <ac:chgData name="vanja lampic" userId="acd9cca3c4433170" providerId="LiveId" clId="{C0DF395D-7D0C-423A-8A42-58258208B08B}" dt="2020-03-29T18:49:01.682" v="3" actId="571"/>
          <ac:spMkLst>
            <pc:docMk/>
            <pc:sldMk cId="0" sldId="287"/>
            <ac:spMk id="18" creationId="{8FA4A688-4452-43CE-9191-81AED5C6B432}"/>
          </ac:spMkLst>
        </pc:spChg>
        <pc:spChg chg="add mod">
          <ac:chgData name="vanja lampic" userId="acd9cca3c4433170" providerId="LiveId" clId="{C0DF395D-7D0C-423A-8A42-58258208B08B}" dt="2020-03-29T18:49:01.682" v="3" actId="571"/>
          <ac:spMkLst>
            <pc:docMk/>
            <pc:sldMk cId="0" sldId="287"/>
            <ac:spMk id="19" creationId="{92C2755A-5C0E-4E14-A981-CF68FF2BF359}"/>
          </ac:spMkLst>
        </pc:spChg>
        <pc:spChg chg="add mod">
          <ac:chgData name="vanja lampic" userId="acd9cca3c4433170" providerId="LiveId" clId="{C0DF395D-7D0C-423A-8A42-58258208B08B}" dt="2020-03-29T18:49:01.682" v="3" actId="571"/>
          <ac:spMkLst>
            <pc:docMk/>
            <pc:sldMk cId="0" sldId="287"/>
            <ac:spMk id="20" creationId="{CB92BDC2-D4F6-41FC-96CD-F3F426E8F3BF}"/>
          </ac:spMkLst>
        </pc:spChg>
        <pc:spChg chg="add 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21" creationId="{5409685C-8779-479B-A348-9464B189938B}"/>
          </ac:spMkLst>
        </pc:spChg>
        <pc:spChg chg="add 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22" creationId="{3598E635-F19C-4B61-A96A-194032ED09D0}"/>
          </ac:spMkLst>
        </pc:spChg>
        <pc:spChg chg="add 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23" creationId="{97AE8D70-C844-4CCF-AC9F-CCB1FED398A5}"/>
          </ac:spMkLst>
        </pc:spChg>
        <pc:spChg chg="add 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24" creationId="{251B74C4-597F-449C-8CFF-A617BFEAECAA}"/>
          </ac:spMkLst>
        </pc:spChg>
        <pc:spChg chg="add 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25" creationId="{162F6C50-D2D8-456C-B310-4BD162F7B388}"/>
          </ac:spMkLst>
        </pc:spChg>
        <pc:spChg chg="add 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26" creationId="{F24B9D13-7585-4115-95EC-385213FF9351}"/>
          </ac:spMkLst>
        </pc:spChg>
        <pc:spChg chg="add 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27" creationId="{652221DC-0DE9-4BD8-A31A-BEC46FC1884C}"/>
          </ac:spMkLst>
        </pc:spChg>
        <pc:spChg chg="add 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28" creationId="{4A85D39C-5CB3-4149-8DDD-5CFC791040B8}"/>
          </ac:spMkLst>
        </pc:spChg>
        <pc:spChg chg="mod">
          <ac:chgData name="vanja lampic" userId="acd9cca3c4433170" providerId="LiveId" clId="{C0DF395D-7D0C-423A-8A42-58258208B08B}" dt="2020-03-29T18:48:55.486" v="1" actId="20577"/>
          <ac:spMkLst>
            <pc:docMk/>
            <pc:sldMk cId="0" sldId="287"/>
            <ac:spMk id="37" creationId="{50A9CF9A-D0C5-47EE-877D-8E98F3DE5A25}"/>
          </ac:spMkLst>
        </pc:spChg>
        <pc:spChg chg="del mod">
          <ac:chgData name="vanja lampic" userId="acd9cca3c4433170" providerId="LiveId" clId="{C0DF395D-7D0C-423A-8A42-58258208B08B}" dt="2020-03-29T18:49:15.962" v="6" actId="478"/>
          <ac:spMkLst>
            <pc:docMk/>
            <pc:sldMk cId="0" sldId="287"/>
            <ac:spMk id="43" creationId="{19DCC767-A53F-470B-8823-C3FA9B1483B8}"/>
          </ac:spMkLst>
        </pc:spChg>
      </pc:sldChg>
      <pc:sldChg chg="modSp">
        <pc:chgData name="vanja lampic" userId="acd9cca3c4433170" providerId="LiveId" clId="{C0DF395D-7D0C-423A-8A42-58258208B08B}" dt="2020-03-29T19:02:35.504" v="322" actId="20577"/>
        <pc:sldMkLst>
          <pc:docMk/>
          <pc:sldMk cId="0" sldId="297"/>
        </pc:sldMkLst>
        <pc:spChg chg="mod">
          <ac:chgData name="vanja lampic" userId="acd9cca3c4433170" providerId="LiveId" clId="{C0DF395D-7D0C-423A-8A42-58258208B08B}" dt="2020-03-29T19:02:35.504" v="322" actId="20577"/>
          <ac:spMkLst>
            <pc:docMk/>
            <pc:sldMk cId="0" sldId="297"/>
            <ac:spMk id="47106" creationId="{00000000-0000-0000-0000-000000000000}"/>
          </ac:spMkLst>
        </pc:spChg>
      </pc:sldChg>
      <pc:sldChg chg="addSp delSp modSp add del setBg">
        <pc:chgData name="vanja lampic" userId="acd9cca3c4433170" providerId="LiveId" clId="{C0DF395D-7D0C-423A-8A42-58258208B08B}" dt="2020-03-29T19:01:58.210" v="319" actId="47"/>
        <pc:sldMkLst>
          <pc:docMk/>
          <pc:sldMk cId="3098491027" sldId="298"/>
        </pc:sldMkLst>
        <pc:spChg chg="del">
          <ac:chgData name="vanja lampic" userId="acd9cca3c4433170" providerId="LiveId" clId="{C0DF395D-7D0C-423A-8A42-58258208B08B}" dt="2020-03-29T18:52:48.102" v="12"/>
          <ac:spMkLst>
            <pc:docMk/>
            <pc:sldMk cId="3098491027" sldId="298"/>
            <ac:spMk id="2" creationId="{B0B30FAD-6AEF-4AE6-8249-F204E83A4AC6}"/>
          </ac:spMkLst>
        </pc:spChg>
        <pc:spChg chg="del">
          <ac:chgData name="vanja lampic" userId="acd9cca3c4433170" providerId="LiveId" clId="{C0DF395D-7D0C-423A-8A42-58258208B08B}" dt="2020-03-29T18:52:48.102" v="12"/>
          <ac:spMkLst>
            <pc:docMk/>
            <pc:sldMk cId="3098491027" sldId="298"/>
            <ac:spMk id="3" creationId="{40430B44-81C1-4EB9-BBCC-9EBE547D797A}"/>
          </ac:spMkLst>
        </pc:spChg>
        <pc:spChg chg="add mod">
          <ac:chgData name="vanja lampic" userId="acd9cca3c4433170" providerId="LiveId" clId="{C0DF395D-7D0C-423A-8A42-58258208B08B}" dt="2020-03-29T18:53:27.804" v="62" actId="14100"/>
          <ac:spMkLst>
            <pc:docMk/>
            <pc:sldMk cId="3098491027" sldId="298"/>
            <ac:spMk id="4" creationId="{E72D8EB2-030E-4A81-94A0-967C1E8C04E0}"/>
          </ac:spMkLst>
        </pc:spChg>
        <pc:spChg chg="add mod">
          <ac:chgData name="vanja lampic" userId="acd9cca3c4433170" providerId="LiveId" clId="{C0DF395D-7D0C-423A-8A42-58258208B08B}" dt="2020-03-29T18:54:44.339" v="274" actId="20577"/>
          <ac:spMkLst>
            <pc:docMk/>
            <pc:sldMk cId="3098491027" sldId="298"/>
            <ac:spMk id="5" creationId="{2A701B34-8A4B-488C-A866-2070200FAE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Kliknite, če želite urediti sloge besedila matrice</a:t>
            </a:r>
          </a:p>
          <a:p>
            <a:pPr lvl="1"/>
            <a:r>
              <a:rPr lang="en-US" noProof="0"/>
              <a:t>Druga raven</a:t>
            </a:r>
          </a:p>
          <a:p>
            <a:pPr lvl="2"/>
            <a:r>
              <a:rPr lang="en-US" noProof="0"/>
              <a:t>Tretja raven</a:t>
            </a:r>
          </a:p>
          <a:p>
            <a:pPr lvl="3"/>
            <a:r>
              <a:rPr lang="en-US" noProof="0"/>
              <a:t>Četrta raven</a:t>
            </a:r>
          </a:p>
          <a:p>
            <a:pPr lvl="4"/>
            <a:r>
              <a:rPr lang="en-US" noProof="0"/>
              <a:t>Peta raven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A97FA-E832-4173-99C0-9B7A5C654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258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F03A53-29C2-473E-B6BF-C7AF4773AD9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030F82-1E38-4E57-BAE9-5FFD7760D69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D2FB36-228D-4E66-BF68-B1CA43B6EF3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A7047-3EC4-4BF8-B67F-588BB9EDE7A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5BC9FA-761A-44CE-9564-4D800D42F42C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565D7A-956C-4BE4-8743-0CF7AD47B89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5FD6B8-5386-4699-8271-B3FEA297589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3F440-62B2-428F-82E3-8BBF25161EC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E7D987-FDDB-46B2-851E-9B9F211AD3D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F17898-8EB0-403C-B7EF-BD2C08A8AF6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2EFCE7-DCA0-4FE4-B1E2-FFD7C41DBB6C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D4DC66-55FA-40D7-B94F-304844B7F442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C155BD-358C-4967-8415-E1ADC568D94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9855C-34A1-4F5A-8DB7-58A04FDE129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50B6B7-E43E-4931-B6EE-2D3D8FD1BE9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B4696-A3FA-4701-B6BB-F849538A17F9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47EB5C-B334-4B94-81B6-8058EC85273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0B9856-0452-4760-A25C-3F2DD6E2A4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4F8D3-D9D7-4B9A-95D2-DE4AE7848DA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510344-F369-4269-AD8B-DF02FCD927E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5207A6-0E5B-41BF-941B-495F2B3ABF4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554C8-4A75-4901-995E-D23D53CE5DE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9CB744-58CC-4121-9AB7-6DB5849F20B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6AC7AD-715D-4C79-B6E6-19073B56AB2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04B319-6191-4DA5-A7D2-68A7B6E83AE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E9CF04-AF3F-40B4-B4F7-18ECCFA2F4F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B90CF2-D6A1-47CC-9948-8FD897F6466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3FD3D5-DDF5-4D1D-A6D4-7F4A617BCCC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3285C-4A15-4CB2-B84C-FE7D7B0FBD9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DD41E3-89D9-4BA5-84CC-E15B3FECB58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0F46A4-2B89-4AAE-9EFD-BEF6695F374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C9913-1DC1-4D6E-84BE-EFBBE0F7F4B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2E82B9-91E6-4E0B-8448-B425780C19C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16BA5D-D9EE-468E-8FA8-82E5CAFACD6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668F20-7105-407F-BD59-A1C5E9EE3D81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8472A7-0F92-4961-9A2B-72CF60F364F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516E44-56C7-4D4A-89D1-F9D7DDA2B90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771CA-D5BD-48A6-A37D-45E44FD7398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3C7873-1A23-47B1-81AF-2EA1F0CAD6C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42EE34-DE47-4CEB-A8EB-D8A0520BB0B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763D00-3779-4F94-A81D-5C65B28D68F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DD250A-1F4D-42F5-9BB0-842FBE194FA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77EB8-F6BB-4177-B0CF-C7AE46605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5DE4B-5C32-4ECA-A62B-86AD7E8A8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E24A9-7624-4EEB-B795-F82D6EB82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2AAB5-D85A-4C39-B725-A233053F40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220BB-6F15-48E0-BD4D-AA38993F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18F9A-84D1-4115-A9E4-F92D4BE78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3DBDF-185A-4C42-9F92-A413187DF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8E479-A73F-4356-83DC-59B6A6A74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BDB39-A794-41B7-A45D-4A4BBDA68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6FCB8-20DC-419B-A68B-D7E6A0A3A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3A014-4301-4657-A96D-8E0C90B94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34A96B1-09C6-4161-970C-E56C63B3E0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25.xml"/><Relationship Id="rId18" Type="http://schemas.openxmlformats.org/officeDocument/2006/relationships/slide" Target="slide35.xml"/><Relationship Id="rId3" Type="http://schemas.openxmlformats.org/officeDocument/2006/relationships/slide" Target="slide5.xml"/><Relationship Id="rId21" Type="http://schemas.openxmlformats.org/officeDocument/2006/relationships/slide" Target="slide41.xml"/><Relationship Id="rId7" Type="http://schemas.openxmlformats.org/officeDocument/2006/relationships/slide" Target="slide13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" Type="http://schemas.openxmlformats.org/officeDocument/2006/relationships/notesSlide" Target="../notesSlides/notesSlide2.xml"/><Relationship Id="rId16" Type="http://schemas.openxmlformats.org/officeDocument/2006/relationships/slide" Target="slide31.xml"/><Relationship Id="rId20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21.xml"/><Relationship Id="rId5" Type="http://schemas.openxmlformats.org/officeDocument/2006/relationships/slide" Target="slide9.xml"/><Relationship Id="rId15" Type="http://schemas.openxmlformats.org/officeDocument/2006/relationships/slide" Target="slide29.xml"/><Relationship Id="rId10" Type="http://schemas.openxmlformats.org/officeDocument/2006/relationships/slide" Target="slide19.xml"/><Relationship Id="rId19" Type="http://schemas.openxmlformats.org/officeDocument/2006/relationships/slide" Target="slide37.xml"/><Relationship Id="rId4" Type="http://schemas.openxmlformats.org/officeDocument/2006/relationships/slide" Target="slide7.xml"/><Relationship Id="rId9" Type="http://schemas.openxmlformats.org/officeDocument/2006/relationships/slide" Target="slide17.xml"/><Relationship Id="rId1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urlz MT" pitchFamily="82" charset="0"/>
              </a:rPr>
              <a:t>GLASBILA-KVIZ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urlz MT" pitchFamily="82" charset="0"/>
            </a:endParaRPr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EA2DE973-46DD-4184-B337-7FDDD3988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sl-SI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sl-SI" sz="4400" b="1" dirty="0">
                <a:solidFill>
                  <a:srgbClr val="FF0000"/>
                </a:solidFill>
              </a:rPr>
              <a:t>INŠTRUMENTI</a:t>
            </a:r>
          </a:p>
          <a:p>
            <a:pPr marL="0" indent="0" algn="ctr">
              <a:buNone/>
            </a:pPr>
            <a:r>
              <a:rPr lang="sl-SI" sz="4400" b="1" dirty="0">
                <a:solidFill>
                  <a:srgbClr val="FF0000"/>
                </a:solidFill>
              </a:rPr>
              <a:t>IN </a:t>
            </a:r>
          </a:p>
          <a:p>
            <a:pPr marL="0" indent="0" algn="ctr">
              <a:buNone/>
            </a:pPr>
            <a:r>
              <a:rPr lang="sl-SI" sz="4400" b="1" dirty="0">
                <a:solidFill>
                  <a:srgbClr val="FF0000"/>
                </a:solidFill>
              </a:rPr>
              <a:t>INŠTRUMENTALNA GLASBA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…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strgalo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ropotulja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triangel</a:t>
            </a:r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EBA2FCDD-13CA-44F6-8F93-1CD01F225B0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palčke </a:t>
            </a:r>
          </a:p>
          <a:p>
            <a:pPr marL="0" indent="0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čineli</a:t>
            </a:r>
          </a:p>
          <a:p>
            <a:pPr marL="0" indent="0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boben…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sl-SI" dirty="0"/>
          </a:p>
        </p:txBody>
      </p:sp>
      <p:pic>
        <p:nvPicPr>
          <p:cNvPr id="11268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5. VPRAŠANJE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382000" cy="3733799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Naštej šest tolkal z </a:t>
            </a:r>
            <a:r>
              <a:rPr lang="sl-SI" sz="5400" u="sng" dirty="0">
                <a:solidFill>
                  <a:schemeClr val="accent2">
                    <a:lumMod val="50000"/>
                  </a:schemeClr>
                </a:solidFill>
              </a:rPr>
              <a:t>določljivo</a:t>
            </a: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 tonsko višino.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spcBef>
                <a:spcPct val="50000"/>
              </a:spcBef>
              <a:buNone/>
            </a:pPr>
            <a:endParaRPr lang="en-US" sz="5400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65538" name="Picture 2" descr="http://www.vvve.hu/files/zenetar/Vibraf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409950"/>
            <a:ext cx="2087736" cy="1447800"/>
          </a:xfrm>
          <a:prstGeom prst="rect">
            <a:avLst/>
          </a:prstGeom>
          <a:noFill/>
        </p:spPr>
      </p:pic>
      <p:pic>
        <p:nvPicPr>
          <p:cNvPr id="6" name="Slika 5" descr="http://www.music.vt.edu/musicdictionary/textt/images/Timpani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409950"/>
            <a:ext cx="2362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l_fi" descr="http://www.riveramusica.com/includes/marimba_yamaha_ym40_3_octavas_Rv4.jpg?i=../imagenes/productos/grandes/80063094504010.jpg&amp;m=../imagenes/productos/grandes/superposicion.png&amp;nombreImg=marimba_yamaha_ym40_3_octavas_Rv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714750"/>
            <a:ext cx="2209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…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5400" dirty="0" err="1">
                <a:solidFill>
                  <a:schemeClr val="accent2">
                    <a:lumMod val="50000"/>
                  </a:schemeClr>
                </a:solidFill>
              </a:rPr>
              <a:t>Marimba</a:t>
            </a: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, pavke, vibrafon, čelesta, cevasti zvonovi, </a:t>
            </a:r>
            <a:r>
              <a:rPr lang="sl-SI" sz="5400" dirty="0" err="1">
                <a:solidFill>
                  <a:schemeClr val="accent2">
                    <a:lumMod val="50000"/>
                  </a:schemeClr>
                </a:solidFill>
              </a:rPr>
              <a:t>metalofon</a:t>
            </a: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…</a:t>
            </a:r>
          </a:p>
          <a:p>
            <a:pPr>
              <a:spcBef>
                <a:spcPct val="50000"/>
              </a:spcBef>
              <a:buNone/>
            </a:pPr>
            <a:endParaRPr lang="en-US" sz="5400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1331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6. VPRAŠANJE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71550"/>
            <a:ext cx="8458200" cy="3733800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Poimenuj glasbilo na sliki. </a:t>
            </a:r>
          </a:p>
          <a:p>
            <a:pPr>
              <a:spcBef>
                <a:spcPct val="50000"/>
              </a:spcBef>
              <a:buNone/>
            </a:pP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Uvrsti ga v skupino glasbil, ki ji pripada.</a:t>
            </a:r>
          </a:p>
          <a:p>
            <a:pPr>
              <a:spcBef>
                <a:spcPct val="50000"/>
              </a:spcBef>
              <a:buNone/>
            </a:pP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Kako imenujemo inštrumentalista </a:t>
            </a:r>
          </a:p>
          <a:p>
            <a:pPr>
              <a:spcBef>
                <a:spcPct val="50000"/>
              </a:spcBef>
              <a:buNone/>
            </a:pPr>
            <a:endParaRPr lang="en-US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Slika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18135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…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Violina </a:t>
            </a:r>
          </a:p>
          <a:p>
            <a:pPr>
              <a:spcBef>
                <a:spcPct val="50000"/>
              </a:spcBef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godalo </a:t>
            </a:r>
          </a:p>
          <a:p>
            <a:pPr>
              <a:spcBef>
                <a:spcPct val="50000"/>
              </a:spcBef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violinist(</a:t>
            </a:r>
            <a:r>
              <a:rPr lang="sl-SI" sz="5400" dirty="0" err="1">
                <a:solidFill>
                  <a:schemeClr val="accent2">
                    <a:lumMod val="50000"/>
                  </a:schemeClr>
                </a:solidFill>
              </a:rPr>
              <a:t>ka</a:t>
            </a: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364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7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943349"/>
          </a:xfrm>
        </p:spPr>
        <p:txBody>
          <a:bodyPr/>
          <a:lstStyle/>
          <a:p>
            <a:pPr eaLnBrk="1" hangingPunct="1">
              <a:buNone/>
            </a:pPr>
            <a:r>
              <a:rPr lang="sl-SI" sz="2400" dirty="0">
                <a:solidFill>
                  <a:schemeClr val="accent2">
                    <a:lumMod val="50000"/>
                  </a:schemeClr>
                </a:solidFill>
              </a:rPr>
              <a:t>Poimenuj glasbilo na sliki</a:t>
            </a:r>
          </a:p>
          <a:p>
            <a:pPr eaLnBrk="1" hangingPunct="1">
              <a:buNone/>
            </a:pPr>
            <a:r>
              <a:rPr lang="sl-SI" sz="2400" dirty="0">
                <a:solidFill>
                  <a:schemeClr val="accent2">
                    <a:lumMod val="50000"/>
                  </a:schemeClr>
                </a:solidFill>
              </a:rPr>
              <a:t> Uvrsti ga v skupino glasbil, ki ji pripada</a:t>
            </a:r>
          </a:p>
          <a:p>
            <a:pPr eaLnBrk="1" hangingPunct="1">
              <a:buNone/>
            </a:pPr>
            <a:r>
              <a:rPr lang="sl-SI" sz="2400" dirty="0">
                <a:solidFill>
                  <a:schemeClr val="accent2">
                    <a:lumMod val="50000"/>
                  </a:schemeClr>
                </a:solidFill>
              </a:rPr>
              <a:t>Kako pravimo tistemu, ki igra na ta inštrument</a:t>
            </a:r>
          </a:p>
          <a:p>
            <a:pPr eaLnBrk="1" hangingPunct="1">
              <a:buNone/>
            </a:pPr>
            <a:endParaRPr lang="en-US" sz="5400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  <a:p>
            <a:pPr eaLnBrk="1" hangingPunct="1">
              <a:buNone/>
            </a:pPr>
            <a:r>
              <a:rPr lang="en-US" dirty="0">
                <a:solidFill>
                  <a:schemeClr val="bg1"/>
                </a:solidFill>
                <a:latin typeface="Candara" pitchFamily="34" charset="0"/>
              </a:rPr>
              <a:t>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B6309F77-188C-403B-B9A3-42B665EAC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814197"/>
            <a:ext cx="1730004" cy="27152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ODGOVOR JE…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Fagot </a:t>
            </a:r>
          </a:p>
          <a:p>
            <a:pPr>
              <a:spcBef>
                <a:spcPct val="50000"/>
              </a:spcBef>
              <a:buNone/>
            </a:pP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Pihalo</a:t>
            </a:r>
          </a:p>
          <a:p>
            <a:pPr>
              <a:spcBef>
                <a:spcPct val="50000"/>
              </a:spcBef>
              <a:buNone/>
            </a:pP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Fagotist(</a:t>
            </a:r>
            <a:r>
              <a:rPr lang="sl-SI" sz="3600" dirty="0" err="1">
                <a:solidFill>
                  <a:schemeClr val="accent2">
                    <a:lumMod val="50000"/>
                  </a:schemeClr>
                </a:solidFill>
              </a:rPr>
              <a:t>ka</a:t>
            </a: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>
              <a:spcBef>
                <a:spcPct val="50000"/>
              </a:spcBef>
              <a:buNone/>
            </a:pPr>
            <a:endParaRPr lang="sl-SI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412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8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Poimenuj dele pihala, ki jih kažejo puščice.</a:t>
            </a:r>
          </a:p>
          <a:p>
            <a:pPr>
              <a:spcBef>
                <a:spcPct val="50000"/>
              </a:spcBef>
              <a:buNone/>
            </a:pP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Slika 4" descr="C:\Documents and Settings\Robi\My Documents\TANJA\GVZ\6. RAZRED\PIHALA - RISBE\KLARINET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1" y="1962150"/>
            <a:ext cx="76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Raven puščični konektor 6"/>
          <p:cNvCxnSpPr/>
          <p:nvPr/>
        </p:nvCxnSpPr>
        <p:spPr>
          <a:xfrm>
            <a:off x="6019800" y="2190750"/>
            <a:ext cx="1524000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konektor 7"/>
          <p:cNvCxnSpPr/>
          <p:nvPr/>
        </p:nvCxnSpPr>
        <p:spPr>
          <a:xfrm>
            <a:off x="5943600" y="3486150"/>
            <a:ext cx="1524000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uščični konektor 8"/>
          <p:cNvCxnSpPr/>
          <p:nvPr/>
        </p:nvCxnSpPr>
        <p:spPr>
          <a:xfrm>
            <a:off x="6096000" y="4705350"/>
            <a:ext cx="1524000" cy="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Ustnik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cev z luknjicami in zaklopkami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 odmevnik.</a:t>
            </a:r>
          </a:p>
        </p:txBody>
      </p:sp>
      <p:pic>
        <p:nvPicPr>
          <p:cNvPr id="19460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9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Pravokotnik 4"/>
          <p:cNvSpPr/>
          <p:nvPr/>
        </p:nvSpPr>
        <p:spPr>
          <a:xfrm>
            <a:off x="762000" y="1276350"/>
            <a:ext cx="78486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Naštej trobila</a:t>
            </a:r>
          </a:p>
          <a:p>
            <a:pPr>
              <a:spcBef>
                <a:spcPct val="50000"/>
              </a:spcBef>
              <a:buNone/>
            </a:pPr>
            <a:endParaRPr lang="sl-SI" sz="5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6" descr="Cecilia_Bb_Trumpet_2_Water_Keys">
            <a:extLst>
              <a:ext uri="{FF2B5EF4-FFF2-40B4-BE49-F238E27FC236}">
                <a16:creationId xmlns:a16="http://schemas.microsoft.com/office/drawing/2014/main" id="{3648DB1C-4B6B-4592-A8D6-E5723D476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3"/>
          <a:stretch/>
        </p:blipFill>
        <p:spPr bwMode="auto">
          <a:xfrm rot="21269756">
            <a:off x="4127859" y="3520026"/>
            <a:ext cx="4402138" cy="141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7150"/>
            <a:ext cx="8229600" cy="857250"/>
          </a:xfrm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Izberi vprašanje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" name="AutoShape 4">
            <a:hlinkClick r:id="" action="ppaction://hlinkshowjump?jump=nextslide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8001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5129" name="AutoShape 9">
            <a:hlinkClick r:id="rId3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8001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5130" name="AutoShape 10">
            <a:hlinkClick r:id="rId4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8001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5131" name="AutoShape 11">
            <a:hlinkClick r:id="rId5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62600" y="8001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5132" name="AutoShape 12">
            <a:hlinkClick r:id="rId6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15200" y="8001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5133" name="AutoShape 13">
            <a:hlinkClick r:id="rId7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18859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5134" name="AutoShape 14">
            <a:hlinkClick r:id="rId8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18859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5135" name="AutoShape 15">
            <a:hlinkClick r:id="rId9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18859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5136" name="AutoShape 16">
            <a:hlinkClick r:id="rId10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62600" y="18859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5137" name="AutoShape 17">
            <a:hlinkClick r:id="rId11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15200" y="18859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5138" name="AutoShape 18">
            <a:hlinkClick r:id="rId12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29146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5139" name="AutoShape 19">
            <a:hlinkClick r:id="rId13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29146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12</a:t>
            </a:r>
          </a:p>
        </p:txBody>
      </p:sp>
      <p:sp>
        <p:nvSpPr>
          <p:cNvPr id="5140" name="AutoShape 20">
            <a:hlinkClick r:id="rId14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29146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13</a:t>
            </a:r>
          </a:p>
        </p:txBody>
      </p:sp>
      <p:sp>
        <p:nvSpPr>
          <p:cNvPr id="5141" name="AutoShape 21">
            <a:hlinkClick r:id="rId15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62600" y="29146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14</a:t>
            </a:r>
          </a:p>
        </p:txBody>
      </p:sp>
      <p:sp>
        <p:nvSpPr>
          <p:cNvPr id="5142" name="AutoShape 22">
            <a:hlinkClick r:id="rId16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15200" y="291465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15</a:t>
            </a:r>
          </a:p>
        </p:txBody>
      </p:sp>
      <p:sp>
        <p:nvSpPr>
          <p:cNvPr id="5143" name="AutoShape 23">
            <a:hlinkClick r:id="rId17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40005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16</a:t>
            </a:r>
          </a:p>
        </p:txBody>
      </p:sp>
      <p:sp>
        <p:nvSpPr>
          <p:cNvPr id="5144" name="AutoShape 24">
            <a:hlinkClick r:id="rId18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057400" y="40005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17</a:t>
            </a:r>
          </a:p>
        </p:txBody>
      </p:sp>
      <p:sp>
        <p:nvSpPr>
          <p:cNvPr id="5145" name="AutoShape 25">
            <a:hlinkClick r:id="rId19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10000" y="40005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18</a:t>
            </a:r>
          </a:p>
        </p:txBody>
      </p:sp>
      <p:sp>
        <p:nvSpPr>
          <p:cNvPr id="5146" name="AutoShape 26">
            <a:hlinkClick r:id="rId20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562600" y="40005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19</a:t>
            </a:r>
          </a:p>
        </p:txBody>
      </p:sp>
      <p:sp>
        <p:nvSpPr>
          <p:cNvPr id="5147" name="AutoShape 27">
            <a:hlinkClick r:id="rId21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15200" y="4000500"/>
            <a:ext cx="1600200" cy="914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4400">
                <a:solidFill>
                  <a:schemeClr val="accent2">
                    <a:lumMod val="50000"/>
                  </a:schemeClr>
                </a:solidFill>
              </a:rPr>
              <a:t>20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2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7"/>
                  </p:tgtEl>
                </p:cond>
              </p:nextCondLst>
            </p:seq>
          </p:childTnLst>
        </p:cTn>
      </p:par>
    </p:tnLst>
    <p:bldLst>
      <p:bldP spid="5124" grpId="0" animBg="1"/>
      <p:bldP spid="5129" grpId="0" animBg="1"/>
      <p:bldP spid="5130" grpId="0" animBg="1"/>
      <p:bldP spid="5131" grpId="0" animBg="1"/>
      <p:bldP spid="5131" grpId="1" animBg="1"/>
      <p:bldP spid="5132" grpId="0" animBg="1"/>
      <p:bldP spid="5133" grpId="0" animBg="1"/>
      <p:bldP spid="5134" grpId="0" animBg="1"/>
      <p:bldP spid="5135" grpId="0" animBg="1"/>
      <p:bldP spid="5136" grpId="0" animBg="1"/>
      <p:bldP spid="5137" grpId="0" animBg="1"/>
      <p:bldP spid="5138" grpId="0" animBg="1"/>
      <p:bldP spid="5139" grpId="0" animBg="1"/>
      <p:bldP spid="5140" grpId="0" animBg="1"/>
      <p:bldP spid="5141" grpId="0" animBg="1"/>
      <p:bldP spid="5142" grpId="0" animBg="1"/>
      <p:bldP spid="5143" grpId="0" animBg="1"/>
      <p:bldP spid="5144" grpId="0" animBg="1"/>
      <p:bldP spid="5145" grpId="0" animBg="1"/>
      <p:bldP spid="5146" grpId="0" animBg="1"/>
      <p:bldP spid="51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  <a:buNone/>
            </a:pPr>
            <a:r>
              <a:rPr lang="sl-SI" sz="4000" dirty="0">
                <a:solidFill>
                  <a:srgbClr val="002060"/>
                </a:solidFill>
              </a:rPr>
              <a:t>trobenta</a:t>
            </a:r>
          </a:p>
          <a:p>
            <a:pPr algn="ctr">
              <a:spcBef>
                <a:spcPct val="50000"/>
              </a:spcBef>
              <a:buNone/>
            </a:pPr>
            <a:r>
              <a:rPr lang="sl-SI" sz="4000" dirty="0">
                <a:solidFill>
                  <a:srgbClr val="002060"/>
                </a:solidFill>
              </a:rPr>
              <a:t>francoski rog</a:t>
            </a:r>
          </a:p>
          <a:p>
            <a:pPr algn="ctr">
              <a:spcBef>
                <a:spcPct val="50000"/>
              </a:spcBef>
              <a:buNone/>
            </a:pPr>
            <a:r>
              <a:rPr lang="sl-SI" sz="4000" dirty="0">
                <a:solidFill>
                  <a:srgbClr val="002060"/>
                </a:solidFill>
              </a:rPr>
              <a:t>pozavna</a:t>
            </a:r>
          </a:p>
          <a:p>
            <a:pPr algn="ctr">
              <a:spcBef>
                <a:spcPct val="50000"/>
              </a:spcBef>
              <a:buNone/>
            </a:pPr>
            <a:r>
              <a:rPr lang="sl-SI" sz="4000" dirty="0">
                <a:solidFill>
                  <a:srgbClr val="002060"/>
                </a:solidFill>
              </a:rPr>
              <a:t>tuba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21508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10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581399"/>
          </a:xfrm>
        </p:spPr>
        <p:txBody>
          <a:bodyPr/>
          <a:lstStyle/>
          <a:p>
            <a:pPr eaLnBrk="1" hangingPunct="1">
              <a:buNone/>
            </a:pP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Kako imenujemo glasbenika, ki igra na francoski rog?</a:t>
            </a:r>
          </a:p>
        </p:txBody>
      </p:sp>
      <p:pic>
        <p:nvPicPr>
          <p:cNvPr id="1026" name="Picture 2" descr="Playing French Horn - 2yamaha.com">
            <a:extLst>
              <a:ext uri="{FF2B5EF4-FFF2-40B4-BE49-F238E27FC236}">
                <a16:creationId xmlns:a16="http://schemas.microsoft.com/office/drawing/2014/main" id="{5CEFA6CC-472C-45C9-8FD5-9CBFF5A2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90750"/>
            <a:ext cx="3276600" cy="240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</p:spPr>
        <p:txBody>
          <a:bodyPr/>
          <a:lstStyle/>
          <a:p>
            <a:pPr algn="ctr"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Rogist(</a:t>
            </a:r>
            <a:r>
              <a:rPr lang="sl-SI" sz="5400" dirty="0" err="1">
                <a:solidFill>
                  <a:schemeClr val="accent2">
                    <a:lumMod val="50000"/>
                  </a:schemeClr>
                </a:solidFill>
              </a:rPr>
              <a:t>ka</a:t>
            </a: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355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11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00150"/>
            <a:ext cx="8534400" cy="3943349"/>
          </a:xfrm>
        </p:spPr>
        <p:txBody>
          <a:bodyPr/>
          <a:lstStyle/>
          <a:p>
            <a:pPr eaLnBrk="1" hangingPunct="1">
              <a:buNone/>
            </a:pP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Kako imenujemo glasbenika, </a:t>
            </a:r>
          </a:p>
          <a:p>
            <a:pPr eaLnBrk="1" hangingPunct="1">
              <a:buNone/>
            </a:pP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ki igra na orgle?</a:t>
            </a:r>
          </a:p>
          <a:p>
            <a:pPr eaLnBrk="1" hangingPunct="1">
              <a:buNone/>
            </a:pPr>
            <a:r>
              <a:rPr lang="sl-SI" sz="4000" dirty="0">
                <a:solidFill>
                  <a:schemeClr val="accent2">
                    <a:lumMod val="50000"/>
                  </a:schemeClr>
                </a:solidFill>
              </a:rPr>
              <a:t>(možni so trije odgovori)</a:t>
            </a:r>
          </a:p>
          <a:p>
            <a:pPr eaLnBrk="1" hangingPunct="1">
              <a:buNone/>
            </a:pPr>
            <a:endParaRPr lang="en-US" sz="5400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9F851CBF-9239-4492-9831-8B0266BD9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531" y="2876424"/>
            <a:ext cx="2748131" cy="206109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00150"/>
            <a:ext cx="8229600" cy="3394472"/>
          </a:xfrm>
        </p:spPr>
        <p:txBody>
          <a:bodyPr/>
          <a:lstStyle/>
          <a:p>
            <a:pPr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orglavec </a:t>
            </a:r>
          </a:p>
          <a:p>
            <a:pPr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organist</a:t>
            </a:r>
          </a:p>
          <a:p>
            <a:pPr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 orglar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04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12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Kako se imenuje inštrument s</a:t>
            </a:r>
          </a:p>
          <a:p>
            <a:pPr eaLnBrk="1" hangingPunct="1">
              <a:buNone/>
            </a:pPr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tipkami, katerega mehanizem</a:t>
            </a:r>
          </a:p>
          <a:p>
            <a:pPr eaLnBrk="1" hangingPunct="1">
              <a:buNone/>
            </a:pPr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ob pritisku na tipko  s perescem </a:t>
            </a:r>
          </a:p>
          <a:p>
            <a:pPr eaLnBrk="1" hangingPunct="1">
              <a:buNone/>
            </a:pPr>
            <a:r>
              <a:rPr lang="sl-SI" dirty="0">
                <a:solidFill>
                  <a:schemeClr val="accent2">
                    <a:lumMod val="50000"/>
                  </a:schemeClr>
                </a:solidFill>
              </a:rPr>
              <a:t>trzne ob struno?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9C32C931-DFFE-4003-89F7-864410BA2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309" y="2646599"/>
            <a:ext cx="2716691" cy="25935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ODGOVOR JE…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23950"/>
            <a:ext cx="8229600" cy="3394472"/>
          </a:xfrm>
        </p:spPr>
        <p:txBody>
          <a:bodyPr/>
          <a:lstStyle/>
          <a:p>
            <a:pPr algn="ctr" eaLnBrk="1" hangingPunct="1">
              <a:buNone/>
            </a:pPr>
            <a:endParaRPr lang="sl-SI" sz="5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Čembalo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7652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13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Koliko strun ima violina?</a:t>
            </a:r>
          </a:p>
          <a:p>
            <a:pPr eaLnBrk="1" hangingPunct="1">
              <a:buNone/>
            </a:pPr>
            <a:r>
              <a:rPr lang="sl-SI" sz="5400" dirty="0">
                <a:solidFill>
                  <a:srgbClr val="C00000"/>
                </a:solidFill>
              </a:rPr>
              <a:t>4, 6 ali 8?</a:t>
            </a:r>
            <a:endParaRPr lang="en-US" sz="5400" dirty="0">
              <a:solidFill>
                <a:srgbClr val="C00000"/>
              </a:solidFill>
            </a:endParaRPr>
          </a:p>
          <a:p>
            <a:pPr eaLnBrk="1" hangingPunct="1">
              <a:buNone/>
            </a:pPr>
            <a:endParaRPr lang="sl-SI" sz="5400" b="1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None/>
            </a:pPr>
            <a:endParaRPr lang="sl-SI" sz="5400" b="1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buNone/>
            </a:pPr>
            <a:endParaRPr lang="en-US" sz="5400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il_fi" descr="http://www.encoremusiclessons.com/images/about_page_imgs/violin-lg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324102"/>
            <a:ext cx="2362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00150"/>
            <a:ext cx="8229600" cy="3394472"/>
          </a:xfrm>
        </p:spPr>
        <p:txBody>
          <a:bodyPr/>
          <a:lstStyle/>
          <a:p>
            <a:pPr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Violina ima 4 strune.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9700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14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l-SI" sz="4400" dirty="0">
                <a:solidFill>
                  <a:srgbClr val="002060"/>
                </a:solidFill>
              </a:rPr>
              <a:t>Katera pihala imajo </a:t>
            </a:r>
            <a:r>
              <a:rPr lang="sl-SI" sz="4400" b="1" dirty="0">
                <a:solidFill>
                  <a:srgbClr val="002060"/>
                </a:solidFill>
              </a:rPr>
              <a:t>enojni</a:t>
            </a:r>
            <a:r>
              <a:rPr lang="sl-SI" sz="4400" dirty="0">
                <a:solidFill>
                  <a:srgbClr val="002060"/>
                </a:solidFill>
              </a:rPr>
              <a:t> in katera </a:t>
            </a:r>
            <a:r>
              <a:rPr lang="sl-SI" sz="4400" b="1" dirty="0">
                <a:solidFill>
                  <a:srgbClr val="002060"/>
                </a:solidFill>
              </a:rPr>
              <a:t>dvojni</a:t>
            </a:r>
            <a:r>
              <a:rPr lang="sl-SI" sz="4400" dirty="0">
                <a:solidFill>
                  <a:srgbClr val="002060"/>
                </a:solidFill>
              </a:rPr>
              <a:t> trstični jeziček?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1. VPRAŠANJE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spcBef>
                <a:spcPct val="50000"/>
              </a:spcBef>
              <a:buNone/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Naštej družine inštrumentov, katere smo spoznali.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l-SI" sz="5400" b="1" dirty="0">
                <a:solidFill>
                  <a:srgbClr val="002060"/>
                </a:solidFill>
              </a:rPr>
              <a:t> 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0F8942E2-5DA4-4B21-82F8-D1C5A7766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686" y="1200151"/>
            <a:ext cx="3367314" cy="3394472"/>
          </a:xfrm>
        </p:spPr>
        <p:txBody>
          <a:bodyPr/>
          <a:lstStyle/>
          <a:p>
            <a:pPr marL="0" indent="0">
              <a:buNone/>
            </a:pPr>
            <a:r>
              <a:rPr lang="sl-SI" u="sng" dirty="0">
                <a:solidFill>
                  <a:srgbClr val="002060"/>
                </a:solidFill>
              </a:rPr>
              <a:t>Enojni</a:t>
            </a:r>
            <a:r>
              <a:rPr lang="sl-SI" dirty="0">
                <a:solidFill>
                  <a:srgbClr val="002060"/>
                </a:solidFill>
              </a:rPr>
              <a:t> trstični jeziček imata:</a:t>
            </a:r>
          </a:p>
          <a:p>
            <a:pPr marL="0" indent="0">
              <a:buNone/>
            </a:pPr>
            <a:endParaRPr lang="sl-SI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sl-SI" dirty="0">
                <a:solidFill>
                  <a:srgbClr val="002060"/>
                </a:solidFill>
              </a:rPr>
              <a:t>klarinet </a:t>
            </a:r>
          </a:p>
          <a:p>
            <a:pPr marL="0" indent="0" algn="ctr">
              <a:buNone/>
            </a:pPr>
            <a:r>
              <a:rPr lang="sl-SI" dirty="0">
                <a:solidFill>
                  <a:srgbClr val="002060"/>
                </a:solidFill>
              </a:rPr>
              <a:t>in</a:t>
            </a:r>
          </a:p>
          <a:p>
            <a:pPr marL="0" indent="0" algn="ctr">
              <a:buNone/>
            </a:pPr>
            <a:r>
              <a:rPr lang="sl-SI" dirty="0">
                <a:solidFill>
                  <a:srgbClr val="002060"/>
                </a:solidFill>
              </a:rPr>
              <a:t>saksofon</a:t>
            </a:r>
          </a:p>
        </p:txBody>
      </p:sp>
      <p:pic>
        <p:nvPicPr>
          <p:cNvPr id="31748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značba mesta vsebine 1">
            <a:extLst>
              <a:ext uri="{FF2B5EF4-FFF2-40B4-BE49-F238E27FC236}">
                <a16:creationId xmlns:a16="http://schemas.microsoft.com/office/drawing/2014/main" id="{2CD4AFCB-427F-4254-892C-81C87429B1FB}"/>
              </a:ext>
            </a:extLst>
          </p:cNvPr>
          <p:cNvSpPr txBox="1">
            <a:spLocks/>
          </p:cNvSpPr>
          <p:nvPr/>
        </p:nvSpPr>
        <p:spPr bwMode="auto">
          <a:xfrm>
            <a:off x="4953000" y="1188245"/>
            <a:ext cx="3367314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sl-SI" u="sng" kern="0" dirty="0">
                <a:solidFill>
                  <a:srgbClr val="002060"/>
                </a:solidFill>
              </a:rPr>
              <a:t>Dvojni</a:t>
            </a:r>
            <a:r>
              <a:rPr lang="sl-SI" kern="0" dirty="0">
                <a:solidFill>
                  <a:srgbClr val="002060"/>
                </a:solidFill>
              </a:rPr>
              <a:t> trstični jeziček imata:</a:t>
            </a:r>
          </a:p>
          <a:p>
            <a:pPr marL="0" indent="0">
              <a:buFontTx/>
              <a:buNone/>
            </a:pPr>
            <a:endParaRPr lang="sl-SI" kern="0" dirty="0">
              <a:solidFill>
                <a:srgbClr val="002060"/>
              </a:solidFill>
            </a:endParaRPr>
          </a:p>
          <a:p>
            <a:pPr marL="0" indent="0" algn="ctr">
              <a:buFontTx/>
              <a:buNone/>
            </a:pPr>
            <a:r>
              <a:rPr lang="sl-SI" kern="0" dirty="0">
                <a:solidFill>
                  <a:srgbClr val="002060"/>
                </a:solidFill>
              </a:rPr>
              <a:t>oboa</a:t>
            </a:r>
          </a:p>
          <a:p>
            <a:pPr marL="0" indent="0" algn="ctr">
              <a:buFontTx/>
              <a:buNone/>
            </a:pPr>
            <a:r>
              <a:rPr lang="sl-SI" kern="0" dirty="0">
                <a:solidFill>
                  <a:srgbClr val="002060"/>
                </a:solidFill>
              </a:rPr>
              <a:t>in</a:t>
            </a:r>
          </a:p>
          <a:p>
            <a:pPr marL="0" indent="0" algn="ctr">
              <a:buFontTx/>
              <a:buNone/>
            </a:pPr>
            <a:r>
              <a:rPr lang="sl-SI" kern="0" dirty="0">
                <a:solidFill>
                  <a:srgbClr val="002060"/>
                </a:solidFill>
              </a:rPr>
              <a:t>fagot 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15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VPRAŠANJE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l-SI" sz="3600" dirty="0">
                <a:solidFill>
                  <a:srgbClr val="002060"/>
                </a:solidFill>
              </a:rPr>
              <a:t>Poimenuj dele violine</a:t>
            </a:r>
            <a:r>
              <a:rPr lang="sl-SI" sz="4400" dirty="0">
                <a:solidFill>
                  <a:srgbClr val="002060"/>
                </a:solidFill>
              </a:rPr>
              <a:t>.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  <a:p>
            <a:pPr eaLnBrk="1" hangingPunct="1">
              <a:buNone/>
            </a:pPr>
            <a:endParaRPr lang="en-US" sz="4400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10" name="Slika 9" descr="Slika, ki vsebuje besede besedilo, preslikava&#10;&#10;Opis je samodejno ustvarjen">
            <a:extLst>
              <a:ext uri="{FF2B5EF4-FFF2-40B4-BE49-F238E27FC236}">
                <a16:creationId xmlns:a16="http://schemas.microsoft.com/office/drawing/2014/main" id="{93D2B5E7-8CFD-4C64-92AC-9AC1B7653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825" y="1217386"/>
            <a:ext cx="3693261" cy="386896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lika 30" descr="Slika, ki vsebuje besede besedilo, preslikava&#10;&#10;Opis je samodejno ustvarjen">
            <a:extLst>
              <a:ext uri="{FF2B5EF4-FFF2-40B4-BE49-F238E27FC236}">
                <a16:creationId xmlns:a16="http://schemas.microsoft.com/office/drawing/2014/main" id="{9E7150E5-22A8-4FBD-98FF-0246B0106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57288"/>
            <a:ext cx="3446530" cy="390393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pic>
        <p:nvPicPr>
          <p:cNvPr id="33796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Pravokotnik 28">
            <a:extLst>
              <a:ext uri="{FF2B5EF4-FFF2-40B4-BE49-F238E27FC236}">
                <a16:creationId xmlns:a16="http://schemas.microsoft.com/office/drawing/2014/main" id="{E19CF1CD-633B-48E4-8A68-40F95D038A61}"/>
              </a:ext>
            </a:extLst>
          </p:cNvPr>
          <p:cNvSpPr/>
          <p:nvPr/>
        </p:nvSpPr>
        <p:spPr>
          <a:xfrm>
            <a:off x="3048000" y="1216819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polžek</a:t>
            </a:r>
          </a:p>
        </p:txBody>
      </p:sp>
      <p:sp>
        <p:nvSpPr>
          <p:cNvPr id="33" name="Pravokotnik 32">
            <a:extLst>
              <a:ext uri="{FF2B5EF4-FFF2-40B4-BE49-F238E27FC236}">
                <a16:creationId xmlns:a16="http://schemas.microsoft.com/office/drawing/2014/main" id="{69BB456E-7919-46DB-A947-12272375959A}"/>
              </a:ext>
            </a:extLst>
          </p:cNvPr>
          <p:cNvSpPr/>
          <p:nvPr/>
        </p:nvSpPr>
        <p:spPr>
          <a:xfrm>
            <a:off x="2667000" y="1603772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vijaki</a:t>
            </a:r>
          </a:p>
        </p:txBody>
      </p:sp>
      <p:sp>
        <p:nvSpPr>
          <p:cNvPr id="34" name="Pravokotnik 33">
            <a:extLst>
              <a:ext uri="{FF2B5EF4-FFF2-40B4-BE49-F238E27FC236}">
                <a16:creationId xmlns:a16="http://schemas.microsoft.com/office/drawing/2014/main" id="{A3F599F8-3826-4B9A-BB8E-F11409AB19B6}"/>
              </a:ext>
            </a:extLst>
          </p:cNvPr>
          <p:cNvSpPr/>
          <p:nvPr/>
        </p:nvSpPr>
        <p:spPr>
          <a:xfrm>
            <a:off x="2743200" y="2101454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Vrat</a:t>
            </a:r>
          </a:p>
        </p:txBody>
      </p:sp>
      <p:sp>
        <p:nvSpPr>
          <p:cNvPr id="35" name="Pravokotnik 34">
            <a:extLst>
              <a:ext uri="{FF2B5EF4-FFF2-40B4-BE49-F238E27FC236}">
                <a16:creationId xmlns:a16="http://schemas.microsoft.com/office/drawing/2014/main" id="{8827CE74-AE5A-46CC-A2C1-A1DF8D43EBB8}"/>
              </a:ext>
            </a:extLst>
          </p:cNvPr>
          <p:cNvSpPr/>
          <p:nvPr/>
        </p:nvSpPr>
        <p:spPr>
          <a:xfrm>
            <a:off x="1981200" y="2737842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trup</a:t>
            </a:r>
          </a:p>
        </p:txBody>
      </p:sp>
      <p:sp>
        <p:nvSpPr>
          <p:cNvPr id="36" name="Pravokotnik 35">
            <a:extLst>
              <a:ext uri="{FF2B5EF4-FFF2-40B4-BE49-F238E27FC236}">
                <a16:creationId xmlns:a16="http://schemas.microsoft.com/office/drawing/2014/main" id="{49A41B19-5695-460F-9445-34FEFEE416B8}"/>
              </a:ext>
            </a:extLst>
          </p:cNvPr>
          <p:cNvSpPr/>
          <p:nvPr/>
        </p:nvSpPr>
        <p:spPr>
          <a:xfrm>
            <a:off x="5884930" y="2184201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ubiralka</a:t>
            </a:r>
          </a:p>
        </p:txBody>
      </p:sp>
      <p:sp>
        <p:nvSpPr>
          <p:cNvPr id="37" name="Pravokotnik 36">
            <a:extLst>
              <a:ext uri="{FF2B5EF4-FFF2-40B4-BE49-F238E27FC236}">
                <a16:creationId xmlns:a16="http://schemas.microsoft.com/office/drawing/2014/main" id="{50A9CF9A-D0C5-47EE-877D-8E98F3DE5A25}"/>
              </a:ext>
            </a:extLst>
          </p:cNvPr>
          <p:cNvSpPr/>
          <p:nvPr/>
        </p:nvSpPr>
        <p:spPr>
          <a:xfrm>
            <a:off x="2113032" y="3469482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zvočnice</a:t>
            </a:r>
          </a:p>
        </p:txBody>
      </p:sp>
      <p:sp>
        <p:nvSpPr>
          <p:cNvPr id="38" name="Pravokotnik 37">
            <a:extLst>
              <a:ext uri="{FF2B5EF4-FFF2-40B4-BE49-F238E27FC236}">
                <a16:creationId xmlns:a16="http://schemas.microsoft.com/office/drawing/2014/main" id="{560DA1A2-2741-4750-ACD4-D4FB19FE3439}"/>
              </a:ext>
            </a:extLst>
          </p:cNvPr>
          <p:cNvSpPr/>
          <p:nvPr/>
        </p:nvSpPr>
        <p:spPr>
          <a:xfrm>
            <a:off x="2113032" y="3757612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kobilica</a:t>
            </a:r>
          </a:p>
        </p:txBody>
      </p:sp>
      <p:sp>
        <p:nvSpPr>
          <p:cNvPr id="39" name="Pravokotnik 38">
            <a:extLst>
              <a:ext uri="{FF2B5EF4-FFF2-40B4-BE49-F238E27FC236}">
                <a16:creationId xmlns:a16="http://schemas.microsoft.com/office/drawing/2014/main" id="{0FCA0A34-F11A-46D6-AEEB-B1AA7D37F1BD}"/>
              </a:ext>
            </a:extLst>
          </p:cNvPr>
          <p:cNvSpPr/>
          <p:nvPr/>
        </p:nvSpPr>
        <p:spPr>
          <a:xfrm>
            <a:off x="2209800" y="4039790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strune</a:t>
            </a:r>
          </a:p>
        </p:txBody>
      </p:sp>
      <p:sp>
        <p:nvSpPr>
          <p:cNvPr id="40" name="Pravokotnik 39">
            <a:extLst>
              <a:ext uri="{FF2B5EF4-FFF2-40B4-BE49-F238E27FC236}">
                <a16:creationId xmlns:a16="http://schemas.microsoft.com/office/drawing/2014/main" id="{948084C9-CF6F-447B-A409-3B4C904569EC}"/>
              </a:ext>
            </a:extLst>
          </p:cNvPr>
          <p:cNvSpPr/>
          <p:nvPr/>
        </p:nvSpPr>
        <p:spPr>
          <a:xfrm>
            <a:off x="2057400" y="4341018"/>
            <a:ext cx="1676400" cy="228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rgbClr val="002060"/>
                </a:solidFill>
              </a:rPr>
              <a:t>strunik</a:t>
            </a:r>
            <a:endParaRPr lang="sl-SI" dirty="0">
              <a:solidFill>
                <a:srgbClr val="002060"/>
              </a:solidFill>
            </a:endParaRPr>
          </a:p>
        </p:txBody>
      </p:sp>
      <p:sp>
        <p:nvSpPr>
          <p:cNvPr id="32" name="Pravokotnik 31">
            <a:extLst>
              <a:ext uri="{FF2B5EF4-FFF2-40B4-BE49-F238E27FC236}">
                <a16:creationId xmlns:a16="http://schemas.microsoft.com/office/drawing/2014/main" id="{B788A428-1756-49CE-AAA8-1570416CA42D}"/>
              </a:ext>
            </a:extLst>
          </p:cNvPr>
          <p:cNvSpPr/>
          <p:nvPr/>
        </p:nvSpPr>
        <p:spPr>
          <a:xfrm>
            <a:off x="6507956" y="1157288"/>
            <a:ext cx="1510574" cy="228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lok</a:t>
            </a:r>
          </a:p>
        </p:txBody>
      </p:sp>
      <p:sp>
        <p:nvSpPr>
          <p:cNvPr id="46" name="Pravokotnik 45">
            <a:extLst>
              <a:ext uri="{FF2B5EF4-FFF2-40B4-BE49-F238E27FC236}">
                <a16:creationId xmlns:a16="http://schemas.microsoft.com/office/drawing/2014/main" id="{87130EB6-85B3-43AF-8168-A0BCDDDE34E1}"/>
              </a:ext>
            </a:extLst>
          </p:cNvPr>
          <p:cNvSpPr/>
          <p:nvPr/>
        </p:nvSpPr>
        <p:spPr>
          <a:xfrm>
            <a:off x="6149679" y="2939059"/>
            <a:ext cx="1510574" cy="228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žima</a:t>
            </a:r>
          </a:p>
        </p:txBody>
      </p:sp>
      <p:sp>
        <p:nvSpPr>
          <p:cNvPr id="47" name="Pravokotnik 46">
            <a:extLst>
              <a:ext uri="{FF2B5EF4-FFF2-40B4-BE49-F238E27FC236}">
                <a16:creationId xmlns:a16="http://schemas.microsoft.com/office/drawing/2014/main" id="{696DAA18-33F3-43F2-B543-3B29280CAF63}"/>
              </a:ext>
            </a:extLst>
          </p:cNvPr>
          <p:cNvSpPr/>
          <p:nvPr/>
        </p:nvSpPr>
        <p:spPr>
          <a:xfrm>
            <a:off x="5771719" y="4455318"/>
            <a:ext cx="1510574" cy="2286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2060"/>
                </a:solidFill>
              </a:rPr>
              <a:t>žabica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16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886199"/>
          </a:xfrm>
        </p:spPr>
        <p:txBody>
          <a:bodyPr/>
          <a:lstStyle/>
          <a:p>
            <a:pPr eaLnBrk="1" hangingPunct="1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Katera </a:t>
            </a:r>
            <a:r>
              <a:rPr lang="sl-SI" sz="4400" u="sng" dirty="0">
                <a:solidFill>
                  <a:schemeClr val="accent2">
                    <a:lumMod val="50000"/>
                  </a:schemeClr>
                </a:solidFill>
              </a:rPr>
              <a:t>dva opisa </a:t>
            </a: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ustrezata</a:t>
            </a:r>
          </a:p>
          <a:p>
            <a:pPr eaLnBrk="1" hangingPunct="1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inštrumentu na sliki?</a:t>
            </a:r>
          </a:p>
          <a:p>
            <a:pPr eaLnBrk="1" hangingPunct="1">
              <a:buNone/>
            </a:pPr>
            <a:endParaRPr lang="en-US" sz="4400" b="1" dirty="0">
              <a:solidFill>
                <a:srgbClr val="63035E"/>
              </a:solidFill>
            </a:endParaRPr>
          </a:p>
        </p:txBody>
      </p:sp>
      <p:pic>
        <p:nvPicPr>
          <p:cNvPr id="5" name="il_fi" descr="https://www.eglasbenasola.si/files/pages/gszalec/images/instrumenti/Saxophon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761770">
            <a:off x="6094172" y="2298539"/>
            <a:ext cx="2789630" cy="224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ipsa 1">
            <a:extLst>
              <a:ext uri="{FF2B5EF4-FFF2-40B4-BE49-F238E27FC236}">
                <a16:creationId xmlns:a16="http://schemas.microsoft.com/office/drawing/2014/main" id="{A7ED46AD-3CD9-4FB5-93A8-2DFB26801881}"/>
              </a:ext>
            </a:extLst>
          </p:cNvPr>
          <p:cNvSpPr/>
          <p:nvPr/>
        </p:nvSpPr>
        <p:spPr>
          <a:xfrm>
            <a:off x="578644" y="2876550"/>
            <a:ext cx="1981200" cy="762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OBOA</a:t>
            </a:r>
          </a:p>
        </p:txBody>
      </p:sp>
      <p:sp>
        <p:nvSpPr>
          <p:cNvPr id="6" name="Elipsa 5">
            <a:extLst>
              <a:ext uri="{FF2B5EF4-FFF2-40B4-BE49-F238E27FC236}">
                <a16:creationId xmlns:a16="http://schemas.microsoft.com/office/drawing/2014/main" id="{89A761C4-8EE2-4661-A534-43A785F96F30}"/>
              </a:ext>
            </a:extLst>
          </p:cNvPr>
          <p:cNvSpPr/>
          <p:nvPr/>
        </p:nvSpPr>
        <p:spPr>
          <a:xfrm>
            <a:off x="1143000" y="3943350"/>
            <a:ext cx="2133600" cy="762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SAKSOFON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13017013-344C-42D6-B60B-DA61F47AC219}"/>
              </a:ext>
            </a:extLst>
          </p:cNvPr>
          <p:cNvSpPr/>
          <p:nvPr/>
        </p:nvSpPr>
        <p:spPr>
          <a:xfrm>
            <a:off x="3352800" y="3044427"/>
            <a:ext cx="2133600" cy="762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AEROFON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C1FC3CB1-37FE-4744-9582-DF64388A67E5}"/>
              </a:ext>
            </a:extLst>
          </p:cNvPr>
          <p:cNvSpPr/>
          <p:nvPr/>
        </p:nvSpPr>
        <p:spPr>
          <a:xfrm>
            <a:off x="4862513" y="3955850"/>
            <a:ext cx="2324100" cy="762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KORDOFON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saksofon</a:t>
            </a:r>
          </a:p>
          <a:p>
            <a:pPr eaLnBrk="1" hangingPunct="1">
              <a:buNone/>
            </a:pPr>
            <a:endParaRPr lang="sl-SI" sz="5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hangingPunct="1">
              <a:buNone/>
            </a:pPr>
            <a:r>
              <a:rPr lang="sl-SI" sz="5400" dirty="0" err="1">
                <a:solidFill>
                  <a:schemeClr val="accent2">
                    <a:lumMod val="50000"/>
                  </a:schemeClr>
                </a:solidFill>
              </a:rPr>
              <a:t>aerofon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5844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17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943349"/>
          </a:xfrm>
        </p:spPr>
        <p:txBody>
          <a:bodyPr/>
          <a:lstStyle/>
          <a:p>
            <a:pPr eaLnBrk="1" hangingPunct="1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Katera </a:t>
            </a:r>
            <a:r>
              <a:rPr lang="sl-SI" sz="4400" u="sng" dirty="0">
                <a:solidFill>
                  <a:schemeClr val="accent2">
                    <a:lumMod val="50000"/>
                  </a:schemeClr>
                </a:solidFill>
              </a:rPr>
              <a:t>dva pojma </a:t>
            </a: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ustrezata</a:t>
            </a:r>
          </a:p>
          <a:p>
            <a:pPr eaLnBrk="1" hangingPunct="1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inštrumentu na sliki?</a:t>
            </a:r>
          </a:p>
          <a:p>
            <a:pPr eaLnBrk="1" hangingPunct="1">
              <a:buNone/>
            </a:pPr>
            <a:endParaRPr lang="en-US" sz="4400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il_fi" descr="http://www.vvve.hu/files/zenetar/Vibrafo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647951"/>
            <a:ext cx="302926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E1409863-30F9-4EAB-8142-AA440CBDAF0E}"/>
              </a:ext>
            </a:extLst>
          </p:cNvPr>
          <p:cNvSpPr/>
          <p:nvPr/>
        </p:nvSpPr>
        <p:spPr>
          <a:xfrm>
            <a:off x="647700" y="2831305"/>
            <a:ext cx="1981200" cy="762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MARIMBA</a:t>
            </a:r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38C5BD54-1103-4ADA-ACE3-56A78F13CD54}"/>
              </a:ext>
            </a:extLst>
          </p:cNvPr>
          <p:cNvSpPr/>
          <p:nvPr/>
        </p:nvSpPr>
        <p:spPr>
          <a:xfrm>
            <a:off x="3733800" y="4148136"/>
            <a:ext cx="1981200" cy="762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VIBRAFON</a:t>
            </a:r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0861EA5F-A1EB-4B4D-892F-031DFB71BAC4}"/>
              </a:ext>
            </a:extLst>
          </p:cNvPr>
          <p:cNvSpPr/>
          <p:nvPr/>
        </p:nvSpPr>
        <p:spPr>
          <a:xfrm>
            <a:off x="2721769" y="3083718"/>
            <a:ext cx="2971800" cy="762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MEMBRANOFON</a:t>
            </a:r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592057F0-FAED-4F7C-9DBA-DD2404ED7C76}"/>
              </a:ext>
            </a:extLst>
          </p:cNvPr>
          <p:cNvSpPr/>
          <p:nvPr/>
        </p:nvSpPr>
        <p:spPr>
          <a:xfrm>
            <a:off x="533400" y="4013596"/>
            <a:ext cx="2209800" cy="762000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rgbClr val="002060"/>
                </a:solidFill>
              </a:rPr>
              <a:t>IDIOFON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vibrafon</a:t>
            </a:r>
          </a:p>
          <a:p>
            <a:pPr algn="ctr"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in </a:t>
            </a:r>
          </a:p>
          <a:p>
            <a:pPr algn="ctr" eaLnBrk="1" hangingPunct="1">
              <a:buNone/>
            </a:pPr>
            <a:r>
              <a:rPr lang="sl-SI" sz="5400" dirty="0" err="1">
                <a:solidFill>
                  <a:schemeClr val="accent2">
                    <a:lumMod val="50000"/>
                  </a:schemeClr>
                </a:solidFill>
              </a:rPr>
              <a:t>idiofon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7892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18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1"/>
            <a:ext cx="8229600" cy="1295399"/>
          </a:xfrm>
        </p:spPr>
        <p:txBody>
          <a:bodyPr/>
          <a:lstStyle/>
          <a:p>
            <a:pPr eaLnBrk="1" hangingPunct="1">
              <a:buNone/>
            </a:pPr>
            <a:r>
              <a:rPr lang="sl-SI" sz="3600" dirty="0">
                <a:solidFill>
                  <a:schemeClr val="accent2">
                    <a:lumMod val="50000"/>
                  </a:schemeClr>
                </a:solidFill>
              </a:rPr>
              <a:t>Kako se imenuje glasbeni sestav na sliki?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Slika 5" descr="Rezultat iskanja slik za woodwind quintet">
            <a:extLst>
              <a:ext uri="{FF2B5EF4-FFF2-40B4-BE49-F238E27FC236}">
                <a16:creationId xmlns:a16="http://schemas.microsoft.com/office/drawing/2014/main" id="{850E0629-97CE-4332-8895-24A00D3FC9A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" r="10238" b="1"/>
          <a:stretch/>
        </p:blipFill>
        <p:spPr bwMode="auto">
          <a:xfrm>
            <a:off x="3200400" y="2038350"/>
            <a:ext cx="3954122" cy="310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sl-SI" sz="5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Pihalni kvintet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9940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19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Poimenuj glasbilo na sliki</a:t>
            </a:r>
          </a:p>
        </p:txBody>
      </p:sp>
      <p:pic>
        <p:nvPicPr>
          <p:cNvPr id="5" name="il_fi" descr="http://www.glasbeniatelje.com/img/products/5155_im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885950"/>
            <a:ext cx="4285932" cy="267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…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l-SI" sz="5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Pihala</a:t>
            </a:r>
          </a:p>
          <a:p>
            <a:pPr eaLnBrk="1" hangingPunct="1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trobila</a:t>
            </a:r>
          </a:p>
          <a:p>
            <a:pPr eaLnBrk="1" hangingPunct="1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tolkala </a:t>
            </a:r>
          </a:p>
          <a:p>
            <a:pPr eaLnBrk="1" hangingPunct="1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brenkala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7E83158F-0690-4873-BFB1-3FFD136D9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7180" y="1428750"/>
            <a:ext cx="4800600" cy="3394472"/>
          </a:xfrm>
        </p:spPr>
        <p:txBody>
          <a:bodyPr/>
          <a:lstStyle/>
          <a:p>
            <a:pPr marL="0" indent="0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godala</a:t>
            </a:r>
          </a:p>
          <a:p>
            <a:pPr marL="0" indent="0"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glasbila s tipkami</a:t>
            </a:r>
            <a:endParaRPr lang="sl-SI" sz="4400" dirty="0"/>
          </a:p>
        </p:txBody>
      </p:sp>
      <p:pic>
        <p:nvPicPr>
          <p:cNvPr id="5124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JE…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sl-SI" sz="5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hangingPunct="1">
              <a:buNone/>
            </a:pPr>
            <a:r>
              <a:rPr lang="sl-SI" sz="5400" dirty="0" err="1">
                <a:solidFill>
                  <a:schemeClr val="accent2">
                    <a:lumMod val="50000"/>
                  </a:schemeClr>
                </a:solidFill>
              </a:rPr>
              <a:t>Metalofon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1988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20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.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VPRAŠANJ</a:t>
            </a: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l-SI" sz="4800" dirty="0">
                <a:solidFill>
                  <a:schemeClr val="accent2">
                    <a:lumMod val="50000"/>
                  </a:schemeClr>
                </a:solidFill>
              </a:rPr>
              <a:t>Poimenuj glasbilo na sliki</a:t>
            </a:r>
          </a:p>
          <a:p>
            <a:pPr eaLnBrk="1" hangingPunct="1">
              <a:buNone/>
            </a:pPr>
            <a:endParaRPr lang="en-US" sz="4800" dirty="0">
              <a:solidFill>
                <a:schemeClr val="accent2">
                  <a:lumMod val="50000"/>
                </a:schemeClr>
              </a:solidFill>
              <a:latin typeface="Candara" pitchFamily="34" charset="0"/>
            </a:endParaRPr>
          </a:p>
        </p:txBody>
      </p:sp>
      <p:pic>
        <p:nvPicPr>
          <p:cNvPr id="5" name="il_fi" descr="http://www.musicmax.si/media/artikli/0001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962150"/>
            <a:ext cx="4386580" cy="288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</a:t>
            </a:r>
            <a:r>
              <a:rPr lang="en-US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JE…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None/>
            </a:pPr>
            <a:endParaRPr lang="sl-SI" sz="5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 eaLnBrk="1" hangingPunct="1"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Ksilofon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4036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2. VPRAŠANJE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Naštej štiri brenkala</a:t>
            </a:r>
            <a:endParaRPr lang="en-US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7826" name="Picture 2" descr="http://www2.arnes.si/%7Erhrast1/CIT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638550"/>
            <a:ext cx="2353437" cy="11049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ODGOVOR JE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…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73737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Kitara 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harfa,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citre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 tamburica.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2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chemeClr val="accent1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3. VPRAŠANJE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43000"/>
            <a:ext cx="8229600" cy="3394472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Poimenuj štiri glasbila s tipkami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3730" name="Picture 2" descr="http://images01.olx.si/ui/11/53/00/1313504940_162385300_1-Slike--KLAVIR-YAMAHA-A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266950"/>
            <a:ext cx="3505200" cy="26303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 ODGOVOR JE</a:t>
            </a:r>
            <a:r>
              <a:rPr 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…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00150"/>
            <a:ext cx="8229600" cy="3737371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Klavir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Orgle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Harmonika</a:t>
            </a:r>
          </a:p>
          <a:p>
            <a:pPr>
              <a:spcBef>
                <a:spcPct val="50000"/>
              </a:spcBef>
              <a:buNone/>
            </a:pPr>
            <a:r>
              <a:rPr lang="sl-SI" sz="4400" dirty="0">
                <a:solidFill>
                  <a:schemeClr val="accent2">
                    <a:lumMod val="50000"/>
                  </a:schemeClr>
                </a:solidFill>
              </a:rPr>
              <a:t>sintetizator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20" name="Picture 10" descr="C:\Documents and Settings\user\My Documents\SPLETNE\PREPIS\KVIZIITD\HotPot\memorySlike\stavbe\house-wt.gi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44005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sl-SI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4. VPRAŠANJE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ndara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00150"/>
            <a:ext cx="8686800" cy="3809999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Naštej šest </a:t>
            </a:r>
            <a:r>
              <a:rPr lang="sl-SI" sz="5400" u="sng" dirty="0">
                <a:solidFill>
                  <a:schemeClr val="accent2">
                    <a:lumMod val="50000"/>
                  </a:schemeClr>
                </a:solidFill>
              </a:rPr>
              <a:t>tolkal</a:t>
            </a: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 z </a:t>
            </a:r>
            <a:r>
              <a:rPr lang="sl-SI" sz="5400" u="sng" dirty="0">
                <a:solidFill>
                  <a:schemeClr val="accent2">
                    <a:lumMod val="50000"/>
                  </a:schemeClr>
                </a:solidFill>
              </a:rPr>
              <a:t>nedoločljivo</a:t>
            </a:r>
            <a:r>
              <a:rPr lang="sl-SI" sz="5400" dirty="0">
                <a:solidFill>
                  <a:schemeClr val="accent2">
                    <a:lumMod val="50000"/>
                  </a:schemeClr>
                </a:solidFill>
              </a:rPr>
              <a:t> tonsko višino.</a:t>
            </a:r>
            <a:endParaRPr lang="en-US" sz="5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9634" name="Picture 2" descr="http://www.musik-schmidt.de/images/product_images/popup_images/Sonor-GTR10Triang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3714750"/>
            <a:ext cx="1146710" cy="1066800"/>
          </a:xfrm>
          <a:prstGeom prst="rect">
            <a:avLst/>
          </a:prstGeom>
          <a:noFill/>
        </p:spPr>
      </p:pic>
      <p:pic>
        <p:nvPicPr>
          <p:cNvPr id="69636" name="Picture 4" descr="http://igrace.populi.si/wp-content/uploads/2011/04/Ropotulje-1_152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714750"/>
            <a:ext cx="1224472" cy="1066800"/>
          </a:xfrm>
          <a:prstGeom prst="rect">
            <a:avLst/>
          </a:prstGeom>
          <a:noFill/>
        </p:spPr>
      </p:pic>
      <p:pic>
        <p:nvPicPr>
          <p:cNvPr id="69638" name="Picture 6" descr="http://www.stoksdidactic.com/media/catalog/product/cache/2/image/1307.4712643678x1000/9df78eab33525d08d6e5fb8d27136e95/7/1/7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0942" y="3714750"/>
            <a:ext cx="1318858" cy="10084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AA"/>
      </a:accent5>
      <a:accent6>
        <a:srgbClr val="2D2D8A"/>
      </a:accent6>
      <a:hlink>
        <a:srgbClr val="FFFF00"/>
      </a:hlink>
      <a:folHlink>
        <a:srgbClr val="9900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00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2D2D8A"/>
        </a:accent6>
        <a:hlink>
          <a:srgbClr val="FFFF00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518</Words>
  <Application>Microsoft Office PowerPoint</Application>
  <PresentationFormat>Diaprojekcija na zaslonu (16:9)</PresentationFormat>
  <Paragraphs>228</Paragraphs>
  <Slides>42</Slides>
  <Notes>42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42</vt:i4>
      </vt:variant>
    </vt:vector>
  </HeadingPairs>
  <TitlesOfParts>
    <vt:vector size="46" baseType="lpstr">
      <vt:lpstr>Arial</vt:lpstr>
      <vt:lpstr>Candara</vt:lpstr>
      <vt:lpstr>Curlz MT</vt:lpstr>
      <vt:lpstr>Default Design</vt:lpstr>
      <vt:lpstr>GLASBILA-KVIZ</vt:lpstr>
      <vt:lpstr>Izberi vprašanje</vt:lpstr>
      <vt:lpstr>1. VPRAŠANJE</vt:lpstr>
      <vt:lpstr>ODGOVOR JE…</vt:lpstr>
      <vt:lpstr>2. VPRAŠANJE</vt:lpstr>
      <vt:lpstr>ODGOVOR JE… </vt:lpstr>
      <vt:lpstr>3. VPRAŠANJE</vt:lpstr>
      <vt:lpstr> ODGOVOR JE…</vt:lpstr>
      <vt:lpstr>4. VPRAŠANJE</vt:lpstr>
      <vt:lpstr>ODGOVOR JE…</vt:lpstr>
      <vt:lpstr>5. VPRAŠANJE</vt:lpstr>
      <vt:lpstr>ODGOVOR JE…</vt:lpstr>
      <vt:lpstr>6. VPRAŠANJE</vt:lpstr>
      <vt:lpstr>ODGOVOR JE…</vt:lpstr>
      <vt:lpstr>7. VPRAŠANJE</vt:lpstr>
      <vt:lpstr> ODGOVOR JE…</vt:lpstr>
      <vt:lpstr>8. VPRAŠANJE</vt:lpstr>
      <vt:lpstr>ODGOVOR JE…</vt:lpstr>
      <vt:lpstr>9. VPRAŠANJE</vt:lpstr>
      <vt:lpstr>ODGOVOR JE…</vt:lpstr>
      <vt:lpstr>10. VPRAŠANJE</vt:lpstr>
      <vt:lpstr>ODGOVOR JE…</vt:lpstr>
      <vt:lpstr>11.  VPRAŠANJE</vt:lpstr>
      <vt:lpstr>ODGOVOR JE…</vt:lpstr>
      <vt:lpstr>12. VPRAŠANJE</vt:lpstr>
      <vt:lpstr> ODGOVOR JE…</vt:lpstr>
      <vt:lpstr>13. VPRAŠANJE</vt:lpstr>
      <vt:lpstr>ODGOVOR JE…</vt:lpstr>
      <vt:lpstr>14. VPRAŠANJE</vt:lpstr>
      <vt:lpstr>ODGOVOR JE…</vt:lpstr>
      <vt:lpstr>15. VPRAŠANJE</vt:lpstr>
      <vt:lpstr>ODGOVOR JE…</vt:lpstr>
      <vt:lpstr>16. VPRAŠANJE</vt:lpstr>
      <vt:lpstr>ODGOVOR JE…</vt:lpstr>
      <vt:lpstr>17.VPRAŠANJE</vt:lpstr>
      <vt:lpstr>ODGOVOR JE…</vt:lpstr>
      <vt:lpstr>18. VPRAŠANJE</vt:lpstr>
      <vt:lpstr>ODGOVOR JE…</vt:lpstr>
      <vt:lpstr>19. VPRAŠANJE</vt:lpstr>
      <vt:lpstr>ODGOVOR JE…</vt:lpstr>
      <vt:lpstr>20. VPRAŠANJE</vt:lpstr>
      <vt:lpstr>ODGOVOR JE…</vt:lpstr>
    </vt:vector>
  </TitlesOfParts>
  <Company>Teachnology,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Twenty Questions</dc:title>
  <dc:creator>Paul McKee</dc:creator>
  <cp:lastModifiedBy>vanja lampic</cp:lastModifiedBy>
  <cp:revision>91</cp:revision>
  <dcterms:created xsi:type="dcterms:W3CDTF">2005-07-07T00:08:32Z</dcterms:created>
  <dcterms:modified xsi:type="dcterms:W3CDTF">2020-03-29T19:02:43Z</dcterms:modified>
</cp:coreProperties>
</file>