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51"/>
  </p:notesMasterIdLst>
  <p:sldIdLst>
    <p:sldId id="261" r:id="rId2"/>
    <p:sldId id="277" r:id="rId3"/>
    <p:sldId id="279" r:id="rId4"/>
    <p:sldId id="309" r:id="rId5"/>
    <p:sldId id="290" r:id="rId6"/>
    <p:sldId id="310" r:id="rId7"/>
    <p:sldId id="295" r:id="rId8"/>
    <p:sldId id="335" r:id="rId9"/>
    <p:sldId id="334" r:id="rId10"/>
    <p:sldId id="311" r:id="rId11"/>
    <p:sldId id="307" r:id="rId12"/>
    <p:sldId id="312" r:id="rId13"/>
    <p:sldId id="291" r:id="rId14"/>
    <p:sldId id="313" r:id="rId15"/>
    <p:sldId id="292" r:id="rId16"/>
    <p:sldId id="314" r:id="rId17"/>
    <p:sldId id="293" r:id="rId18"/>
    <p:sldId id="315" r:id="rId19"/>
    <p:sldId id="306" r:id="rId20"/>
    <p:sldId id="316" r:id="rId21"/>
    <p:sldId id="294" r:id="rId22"/>
    <p:sldId id="317" r:id="rId23"/>
    <p:sldId id="296" r:id="rId24"/>
    <p:sldId id="318" r:id="rId25"/>
    <p:sldId id="333" r:id="rId26"/>
    <p:sldId id="332" r:id="rId27"/>
    <p:sldId id="297" r:id="rId28"/>
    <p:sldId id="337" r:id="rId29"/>
    <p:sldId id="336" r:id="rId30"/>
    <p:sldId id="331" r:id="rId31"/>
    <p:sldId id="330" r:id="rId32"/>
    <p:sldId id="319" r:id="rId33"/>
    <p:sldId id="298" r:id="rId34"/>
    <p:sldId id="320" r:id="rId35"/>
    <p:sldId id="300" r:id="rId36"/>
    <p:sldId id="327" r:id="rId37"/>
    <p:sldId id="326" r:id="rId38"/>
    <p:sldId id="328" r:id="rId39"/>
    <p:sldId id="329" r:id="rId40"/>
    <p:sldId id="321" r:id="rId41"/>
    <p:sldId id="301" r:id="rId42"/>
    <p:sldId id="322" r:id="rId43"/>
    <p:sldId id="303" r:id="rId44"/>
    <p:sldId id="323" r:id="rId45"/>
    <p:sldId id="304" r:id="rId46"/>
    <p:sldId id="324" r:id="rId47"/>
    <p:sldId id="302" r:id="rId48"/>
    <p:sldId id="325" r:id="rId49"/>
    <p:sldId id="299" r:id="rId50"/>
  </p:sldIdLst>
  <p:sldSz cx="12192000" cy="6858000"/>
  <p:notesSz cx="6858000" cy="9144000"/>
  <p:custDataLst>
    <p:tags r:id="rId5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4223"/>
    <a:srgbClr val="E3F878"/>
    <a:srgbClr val="EFF967"/>
    <a:srgbClr val="343520"/>
    <a:srgbClr val="000000"/>
    <a:srgbClr val="EDE156"/>
    <a:srgbClr val="7F7855"/>
    <a:srgbClr val="649AFC"/>
    <a:srgbClr val="CCCC00"/>
    <a:srgbClr val="8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728" autoAdjust="0"/>
  </p:normalViewPr>
  <p:slideViewPr>
    <p:cSldViewPr>
      <p:cViewPr varScale="1">
        <p:scale>
          <a:sx n="69" d="100"/>
          <a:sy n="69" d="100"/>
        </p:scale>
        <p:origin x="750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9BE579-90B5-49DE-8460-BF26C67690AD}" type="datetimeFigureOut">
              <a:rPr lang="sl-SI" smtClean="0"/>
              <a:t>24. 03. 2020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2D4AB9-791F-49F3-BFB2-808D5C0D4D1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39615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2D4AB9-791F-49F3-BFB2-808D5C0D4D18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83388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2D4AB9-791F-49F3-BFB2-808D5C0D4D18}" type="slidenum">
              <a:rPr lang="sl-SI" smtClean="0"/>
              <a:t>17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72570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997076"/>
            <a:ext cx="103632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3732" name="Freeform 4"/>
          <p:cNvSpPr>
            <a:spLocks/>
          </p:cNvSpPr>
          <p:nvPr/>
        </p:nvSpPr>
        <p:spPr bwMode="auto">
          <a:xfrm>
            <a:off x="381000" y="2803525"/>
            <a:ext cx="2117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sl-SI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AFF6A44-092B-4152-9DA3-2A6D380CB1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A66D49-3570-4682-AA03-9780A0FED7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839200" y="292100"/>
            <a:ext cx="2743200" cy="5727700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609600" y="292100"/>
            <a:ext cx="8026400" cy="5727700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72AF9F-700A-47DE-A8D6-46D8490591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Kliknite, če želite urediti slog naslova matrice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4CB874-B03D-4250-BE74-A299C01CF1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4E3657-EA71-49D5-BE25-E3DD6B8741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609600" y="19050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6197600" y="19050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59284B-9D22-468A-B806-FF33F9A8FD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457D6F-CE1E-4CCA-B7B3-93B2CBF070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681969-A1EF-4FFF-9A9C-9C0CD98B19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F23C34-F7EB-4348-8A1D-E1DBA8A1C5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4B5A12-8D0C-4FD6-BF08-35FA81CBB6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EC93D-C2F6-4224-B79B-FFD1AC5B71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9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92100"/>
            <a:ext cx="109728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05000"/>
            <a:ext cx="10972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DD400B12-11A1-4CFF-8297-0C7C740A01DF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2438400" y="1524000"/>
            <a:ext cx="7315200" cy="2539157"/>
          </a:xfrm>
          <a:prstGeom prst="rect">
            <a:avLst/>
          </a:prstGeom>
          <a:solidFill>
            <a:srgbClr val="EFF967"/>
          </a:solidFill>
          <a:ln w="9525">
            <a:solidFill>
              <a:srgbClr val="3E4223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l-SI" sz="6000" dirty="0" smtClean="0">
                <a:solidFill>
                  <a:srgbClr val="3E422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K V I Z</a:t>
            </a:r>
          </a:p>
          <a:p>
            <a:pPr algn="ctr">
              <a:spcBef>
                <a:spcPct val="50000"/>
              </a:spcBef>
            </a:pPr>
            <a:r>
              <a:rPr lang="sl-SI" sz="6600" dirty="0" smtClean="0">
                <a:solidFill>
                  <a:srgbClr val="3E422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SVET SNOVI</a:t>
            </a:r>
            <a:endParaRPr lang="en-US" sz="6600" dirty="0">
              <a:solidFill>
                <a:srgbClr val="3E422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sp>
        <p:nvSpPr>
          <p:cNvPr id="7183" name="AutoShape 1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9982200" y="5797550"/>
            <a:ext cx="1600200" cy="685800"/>
          </a:xfrm>
          <a:prstGeom prst="bevel">
            <a:avLst>
              <a:gd name="adj" fmla="val 12500"/>
            </a:avLst>
          </a:prstGeom>
          <a:solidFill>
            <a:srgbClr val="3E4223"/>
          </a:solidFill>
          <a:ln w="9525">
            <a:solidFill>
              <a:srgbClr val="3E422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ZAČETEK</a:t>
            </a: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sp>
        <p:nvSpPr>
          <p:cNvPr id="2" name="Označba mesta no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3E4223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48200" y="1676400"/>
            <a:ext cx="6096000" cy="1219200"/>
          </a:xfrm>
        </p:spPr>
        <p:txBody>
          <a:bodyPr/>
          <a:lstStyle/>
          <a:p>
            <a:pPr algn="ctr">
              <a:buFontTx/>
              <a:buNone/>
            </a:pPr>
            <a:r>
              <a:rPr lang="sl-SI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Pravilno</a:t>
            </a:r>
            <a:r>
              <a:rPr lang="en-US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!</a:t>
            </a:r>
          </a:p>
        </p:txBody>
      </p:sp>
      <p:sp>
        <p:nvSpPr>
          <p:cNvPr id="76807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9372600" y="5867400"/>
            <a:ext cx="2362200" cy="609600"/>
          </a:xfrm>
          <a:prstGeom prst="actionButtonBlank">
            <a:avLst/>
          </a:prstGeom>
          <a:solidFill>
            <a:srgbClr val="3E422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NADALJUJ</a:t>
            </a: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79" y="1565798"/>
            <a:ext cx="3967842" cy="482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2640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304800"/>
            <a:ext cx="10515600" cy="1981200"/>
          </a:xfrm>
          <a:solidFill>
            <a:srgbClr val="EFF967"/>
          </a:solidFill>
          <a:ln>
            <a:solidFill>
              <a:srgbClr val="000000"/>
            </a:solidFill>
          </a:ln>
        </p:spPr>
        <p:txBody>
          <a:bodyPr/>
          <a:lstStyle/>
          <a:p>
            <a:pPr algn="ctr">
              <a:spcBef>
                <a:spcPct val="50000"/>
              </a:spcBef>
              <a:buClrTx/>
              <a:buSzTx/>
              <a:buNone/>
            </a:pPr>
            <a:r>
              <a:rPr lang="sl-SI" sz="4000" dirty="0" smtClean="0">
                <a:solidFill>
                  <a:srgbClr val="3E42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Imaš tri predmete iz železa, stiropora in lesa. Vsi so enake oblike in velikosti. Katera trditev je pravilna? </a:t>
            </a:r>
            <a:endParaRPr lang="en-US" sz="4000" dirty="0">
              <a:solidFill>
                <a:srgbClr val="3E42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118787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43203" y="5867400"/>
            <a:ext cx="7734455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200" dirty="0">
                <a:solidFill>
                  <a:schemeClr val="bg2"/>
                </a:solidFill>
                <a:latin typeface="Candara" pitchFamily="34" charset="0"/>
              </a:rPr>
              <a:t>D</a:t>
            </a:r>
            <a:r>
              <a:rPr lang="en-US" sz="3200" dirty="0">
                <a:solidFill>
                  <a:schemeClr val="bg2"/>
                </a:solidFill>
                <a:latin typeface="Candara" pitchFamily="34" charset="0"/>
              </a:rPr>
              <a:t>)</a:t>
            </a:r>
            <a:r>
              <a:rPr lang="sl-SI" sz="3200" dirty="0">
                <a:solidFill>
                  <a:schemeClr val="bg2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chemeClr val="bg2"/>
                </a:solidFill>
                <a:latin typeface="Candara" pitchFamily="34" charset="0"/>
              </a:rPr>
              <a:t>VSI TRIJE PREDMETI SO ENAKO TEŽKI.</a:t>
            </a:r>
            <a:endParaRPr lang="en-US" sz="3200" dirty="0">
              <a:solidFill>
                <a:schemeClr val="bg2"/>
              </a:solidFill>
              <a:latin typeface="Candara" pitchFamily="34" charset="0"/>
            </a:endParaRPr>
          </a:p>
        </p:txBody>
      </p:sp>
      <p:sp>
        <p:nvSpPr>
          <p:cNvPr id="11878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43203" y="3802652"/>
            <a:ext cx="7749446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B</a:t>
            </a:r>
            <a:r>
              <a:rPr lang="en-US" sz="3200" dirty="0">
                <a:solidFill>
                  <a:schemeClr val="bg2"/>
                </a:solidFill>
                <a:latin typeface="Candara" pitchFamily="34" charset="0"/>
              </a:rPr>
              <a:t>)</a:t>
            </a:r>
            <a:r>
              <a:rPr lang="sl-SI" sz="3200" dirty="0">
                <a:solidFill>
                  <a:schemeClr val="bg2"/>
                </a:solidFill>
                <a:latin typeface="Candara" panose="020E0502030303020204" pitchFamily="34" charset="0"/>
              </a:rPr>
              <a:t> </a:t>
            </a:r>
            <a:r>
              <a:rPr lang="sl-SI" sz="3200" dirty="0" smtClean="0">
                <a:solidFill>
                  <a:schemeClr val="bg2"/>
                </a:solidFill>
                <a:latin typeface="Candara" panose="020E0502030303020204" pitchFamily="34" charset="0"/>
              </a:rPr>
              <a:t>PREDMET IZ STIROPORA JE NAJTEŽJI.</a:t>
            </a:r>
            <a:endParaRPr lang="en-US" sz="3200" dirty="0">
              <a:solidFill>
                <a:schemeClr val="bg2"/>
              </a:solidFill>
              <a:latin typeface="Candara" pitchFamily="34" charset="0"/>
            </a:endParaRPr>
          </a:p>
        </p:txBody>
      </p:sp>
      <p:sp>
        <p:nvSpPr>
          <p:cNvPr id="118789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150698" y="4895685"/>
            <a:ext cx="7734456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chemeClr val="bg2"/>
                </a:solidFill>
                <a:latin typeface="Candara" pitchFamily="34" charset="0"/>
              </a:rPr>
              <a:t>C)</a:t>
            </a:r>
            <a:r>
              <a:rPr lang="sl-SI" sz="3200" dirty="0">
                <a:solidFill>
                  <a:schemeClr val="bg2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chemeClr val="bg2"/>
                </a:solidFill>
                <a:latin typeface="Candara" pitchFamily="34" charset="0"/>
              </a:rPr>
              <a:t>ŽELEZNI PREDMET JE NAJTEŽJI.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18790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43203" y="2769432"/>
            <a:ext cx="7753194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200" dirty="0">
                <a:solidFill>
                  <a:schemeClr val="bg2"/>
                </a:solidFill>
                <a:latin typeface="Candara" pitchFamily="34" charset="0"/>
              </a:rPr>
              <a:t>A</a:t>
            </a:r>
            <a:r>
              <a:rPr lang="en-US" sz="3200" dirty="0">
                <a:solidFill>
                  <a:schemeClr val="bg2"/>
                </a:solidFill>
                <a:latin typeface="Candara" pitchFamily="34" charset="0"/>
              </a:rPr>
              <a:t>)</a:t>
            </a:r>
            <a:r>
              <a:rPr lang="sl-SI" sz="3200" dirty="0">
                <a:solidFill>
                  <a:schemeClr val="bg2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chemeClr val="bg2"/>
                </a:solidFill>
                <a:latin typeface="Candara" panose="020E0502030303020204" pitchFamily="34" charset="0"/>
              </a:rPr>
              <a:t>LESENI PREDMET JE NAJTEŽJI.</a:t>
            </a:r>
            <a:endParaRPr lang="en-US" sz="3200" dirty="0">
              <a:solidFill>
                <a:schemeClr val="bg2"/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2206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52703" y="1676400"/>
            <a:ext cx="6096000" cy="1219200"/>
          </a:xfrm>
        </p:spPr>
        <p:txBody>
          <a:bodyPr/>
          <a:lstStyle/>
          <a:p>
            <a:pPr algn="ctr">
              <a:buFontTx/>
              <a:buNone/>
            </a:pPr>
            <a:r>
              <a:rPr lang="sl-SI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Pravilno</a:t>
            </a:r>
            <a:r>
              <a:rPr lang="en-US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!</a:t>
            </a:r>
          </a:p>
        </p:txBody>
      </p:sp>
      <p:sp>
        <p:nvSpPr>
          <p:cNvPr id="6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9372600" y="5867400"/>
            <a:ext cx="2362200" cy="609600"/>
          </a:xfrm>
          <a:prstGeom prst="actionButtonBlank">
            <a:avLst/>
          </a:prstGeom>
          <a:solidFill>
            <a:srgbClr val="3E422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NADALJUJ</a:t>
            </a: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79" y="1565798"/>
            <a:ext cx="3967842" cy="482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1911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52600" y="304800"/>
            <a:ext cx="8763000" cy="1981200"/>
          </a:xfrm>
          <a:solidFill>
            <a:srgbClr val="EFF967"/>
          </a:solidFill>
          <a:ln>
            <a:solidFill>
              <a:srgbClr val="000000"/>
            </a:solidFill>
          </a:ln>
        </p:spPr>
        <p:txBody>
          <a:bodyPr/>
          <a:lstStyle/>
          <a:p>
            <a:pPr algn="ctr">
              <a:lnSpc>
                <a:spcPct val="15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effectLst/>
                <a:latin typeface="Candara" pitchFamily="34" charset="0"/>
              </a:rPr>
              <a:t>  </a:t>
            </a:r>
            <a:r>
              <a:rPr lang="sl-SI" sz="4000" dirty="0" smtClean="0">
                <a:solidFill>
                  <a:srgbClr val="3E42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V katerem primeru se predmet premika zaradi sile teže?</a:t>
            </a:r>
            <a:endParaRPr lang="en-US" sz="4000" dirty="0">
              <a:solidFill>
                <a:srgbClr val="3E42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114691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797570" y="2906700"/>
            <a:ext cx="86106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A)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DEKLICA UDARJA ŽOGICO Z LOPARJEM.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1469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00069" y="3842800"/>
            <a:ext cx="86106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B)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DEČEK POTISKA ŠKATLO PO TLEH.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14693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4778900"/>
            <a:ext cx="86106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C)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DEKLICA ZABIJA ŽEBELJ V DESKO.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14694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800069" y="5715000"/>
            <a:ext cx="86106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D)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DEČEK PADE Z DREVESA NA TLA.</a:t>
            </a:r>
            <a:r>
              <a:rPr lang="en-US" sz="3200" dirty="0" smtClean="0">
                <a:solidFill>
                  <a:srgbClr val="000000"/>
                </a:solidFill>
                <a:latin typeface="Candara" pitchFamily="34" charset="0"/>
              </a:rPr>
              <a:t> 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37713" y="1676400"/>
            <a:ext cx="6096000" cy="1219200"/>
          </a:xfrm>
        </p:spPr>
        <p:txBody>
          <a:bodyPr/>
          <a:lstStyle/>
          <a:p>
            <a:pPr algn="ctr">
              <a:buFontTx/>
              <a:buNone/>
            </a:pPr>
            <a:r>
              <a:rPr lang="sl-SI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Pravilno</a:t>
            </a:r>
            <a:r>
              <a:rPr lang="en-US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!</a:t>
            </a:r>
          </a:p>
        </p:txBody>
      </p:sp>
      <p:sp>
        <p:nvSpPr>
          <p:cNvPr id="6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9372600" y="5867400"/>
            <a:ext cx="2362200" cy="609600"/>
          </a:xfrm>
          <a:prstGeom prst="actionButtonBlank">
            <a:avLst/>
          </a:prstGeom>
          <a:solidFill>
            <a:srgbClr val="3E422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NADALJUJ</a:t>
            </a: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79" y="1565798"/>
            <a:ext cx="3967842" cy="482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1718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47800" y="304800"/>
            <a:ext cx="9829800" cy="1981200"/>
          </a:xfrm>
          <a:solidFill>
            <a:srgbClr val="EFF967"/>
          </a:solidFill>
          <a:ln>
            <a:solidFill>
              <a:srgbClr val="000000"/>
            </a:solidFill>
          </a:ln>
        </p:spPr>
        <p:txBody>
          <a:bodyPr/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dirty="0">
                <a:effectLst/>
                <a:latin typeface="Candara" pitchFamily="34" charset="0"/>
              </a:rPr>
              <a:t>  </a:t>
            </a:r>
          </a:p>
          <a:p>
            <a:pPr algn="ctr">
              <a:spcBef>
                <a:spcPct val="50000"/>
              </a:spcBef>
              <a:buClrTx/>
              <a:buSzTx/>
              <a:buNone/>
            </a:pPr>
            <a:r>
              <a:rPr lang="sl-SI" sz="4400" dirty="0" smtClean="0">
                <a:solidFill>
                  <a:srgbClr val="3E42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V kakšnem stanju sta sok in sladoled?</a:t>
            </a:r>
            <a:endParaRPr lang="en-US" sz="4400" dirty="0">
              <a:solidFill>
                <a:srgbClr val="3E42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lang="en-US" dirty="0">
              <a:latin typeface="Candara" pitchFamily="34" charset="0"/>
            </a:endParaRP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lang="en-US" dirty="0">
              <a:latin typeface="Candara" pitchFamily="34" charset="0"/>
            </a:endParaRPr>
          </a:p>
        </p:txBody>
      </p:sp>
      <p:sp>
        <p:nvSpPr>
          <p:cNvPr id="115715" name="AutoShape 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162300" y="2695671"/>
            <a:ext cx="64008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 smtClean="0">
                <a:solidFill>
                  <a:srgbClr val="000000"/>
                </a:solidFill>
                <a:latin typeface="Candara" pitchFamily="34" charset="0"/>
              </a:rPr>
              <a:t>A)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 V TEKOČEM IN TRDNEM.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1571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132127" y="3714943"/>
            <a:ext cx="64008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B)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V PLINASTEM IN TEKOČEM. 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1571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132127" y="4800600"/>
            <a:ext cx="64008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C)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V PLINASTEM IN TRDNEM.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15718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145675" y="5812674"/>
            <a:ext cx="6373704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D)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V TEKOČEM IN PLINASTEM.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57700" y="1565798"/>
            <a:ext cx="6096000" cy="1219200"/>
          </a:xfrm>
        </p:spPr>
        <p:txBody>
          <a:bodyPr/>
          <a:lstStyle/>
          <a:p>
            <a:pPr algn="ctr">
              <a:buFontTx/>
              <a:buNone/>
            </a:pPr>
            <a:r>
              <a:rPr lang="sl-SI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Pravilno</a:t>
            </a:r>
            <a:r>
              <a:rPr lang="en-US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!</a:t>
            </a:r>
          </a:p>
        </p:txBody>
      </p:sp>
      <p:sp>
        <p:nvSpPr>
          <p:cNvPr id="6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9372600" y="5867400"/>
            <a:ext cx="2362200" cy="609600"/>
          </a:xfrm>
          <a:prstGeom prst="actionButtonBlank">
            <a:avLst/>
          </a:prstGeom>
          <a:solidFill>
            <a:srgbClr val="3E422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NADALJUJ</a:t>
            </a: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79" y="1565798"/>
            <a:ext cx="3967842" cy="482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2563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304800"/>
            <a:ext cx="10287000" cy="1981200"/>
          </a:xfrm>
          <a:solidFill>
            <a:srgbClr val="EFF967"/>
          </a:solidFill>
          <a:ln>
            <a:solidFill>
              <a:srgbClr val="000000"/>
            </a:solidFill>
          </a:ln>
        </p:spPr>
        <p:txBody>
          <a:bodyPr/>
          <a:lstStyle/>
          <a:p>
            <a:pPr algn="ctr">
              <a:spcBef>
                <a:spcPct val="50000"/>
              </a:spcBef>
              <a:buClrTx/>
              <a:buSzTx/>
              <a:buNone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 </a:t>
            </a:r>
            <a:r>
              <a:rPr lang="sl-SI" sz="4400" dirty="0" smtClean="0">
                <a:solidFill>
                  <a:srgbClr val="3E42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Ana je primerjala, koliko sladkorja se raztopi v skodelici hladne, tople in vroče vode. Kaj je opazila?</a:t>
            </a:r>
            <a:endParaRPr lang="en-US" sz="4400" dirty="0">
              <a:solidFill>
                <a:srgbClr val="3E42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lang="en-US" dirty="0">
              <a:latin typeface="Candara" pitchFamily="34" charset="0"/>
            </a:endParaRPr>
          </a:p>
        </p:txBody>
      </p:sp>
      <p:sp>
        <p:nvSpPr>
          <p:cNvPr id="116739" name="AutoShape 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959370" y="2668249"/>
            <a:ext cx="102870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 smtClean="0">
                <a:solidFill>
                  <a:schemeClr val="bg2"/>
                </a:solidFill>
                <a:latin typeface="Candara" pitchFamily="34" charset="0"/>
              </a:rPr>
              <a:t>A)</a:t>
            </a:r>
            <a:r>
              <a:rPr lang="sl-SI" sz="3200" dirty="0" smtClean="0">
                <a:solidFill>
                  <a:schemeClr val="bg2"/>
                </a:solidFill>
                <a:latin typeface="Candara" pitchFamily="34" charset="0"/>
              </a:rPr>
              <a:t> </a:t>
            </a:r>
            <a:r>
              <a:rPr lang="en-US" sz="3200" dirty="0" smtClean="0">
                <a:solidFill>
                  <a:schemeClr val="bg2"/>
                </a:solidFill>
                <a:latin typeface="Candara" panose="020E0502030303020204" pitchFamily="34" charset="0"/>
              </a:rPr>
              <a:t>NAJVEČ SLADKORJA SE JE RAZTOPILO V </a:t>
            </a:r>
            <a:r>
              <a:rPr lang="sl-SI" sz="3200" dirty="0" smtClean="0">
                <a:solidFill>
                  <a:schemeClr val="bg2"/>
                </a:solidFill>
                <a:latin typeface="Candara" panose="020E0502030303020204" pitchFamily="34" charset="0"/>
              </a:rPr>
              <a:t>VROČI</a:t>
            </a:r>
            <a:r>
              <a:rPr lang="en-US" sz="3200" dirty="0" smtClean="0">
                <a:solidFill>
                  <a:schemeClr val="bg2"/>
                </a:solidFill>
                <a:latin typeface="Candara" panose="020E0502030303020204" pitchFamily="34" charset="0"/>
              </a:rPr>
              <a:t> VODI.</a:t>
            </a:r>
            <a:endParaRPr lang="en-US" sz="3200" dirty="0">
              <a:solidFill>
                <a:schemeClr val="bg2"/>
              </a:solidFill>
              <a:latin typeface="Candara" pitchFamily="34" charset="0"/>
            </a:endParaRPr>
          </a:p>
        </p:txBody>
      </p:sp>
      <p:sp>
        <p:nvSpPr>
          <p:cNvPr id="116740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46901" y="3626370"/>
            <a:ext cx="102870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B)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en-US" sz="3200" dirty="0">
                <a:solidFill>
                  <a:schemeClr val="bg2"/>
                </a:solidFill>
                <a:latin typeface="Candara" panose="020E0502030303020204" pitchFamily="34" charset="0"/>
              </a:rPr>
              <a:t>NAJVEČ SLADKORJA SE JE RAZTOPILO V HLADNI VODI.</a:t>
            </a:r>
          </a:p>
        </p:txBody>
      </p:sp>
      <p:sp>
        <p:nvSpPr>
          <p:cNvPr id="11674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59370" y="4679430"/>
            <a:ext cx="102870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C)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en-US" sz="3200" dirty="0">
                <a:solidFill>
                  <a:schemeClr val="bg2"/>
                </a:solidFill>
                <a:latin typeface="Candara" panose="020E0502030303020204" pitchFamily="34" charset="0"/>
              </a:rPr>
              <a:t>NAJVEČ SLADKORJA SE JE RAZTOPILO V </a:t>
            </a:r>
            <a:r>
              <a:rPr lang="sl-SI" sz="3200" dirty="0" smtClean="0">
                <a:solidFill>
                  <a:schemeClr val="bg2"/>
                </a:solidFill>
                <a:latin typeface="Candara" panose="020E0502030303020204" pitchFamily="34" charset="0"/>
              </a:rPr>
              <a:t>TOPLI </a:t>
            </a:r>
            <a:r>
              <a:rPr lang="en-US" sz="3200" dirty="0" smtClean="0">
                <a:solidFill>
                  <a:schemeClr val="bg2"/>
                </a:solidFill>
                <a:latin typeface="Candara" panose="020E0502030303020204" pitchFamily="34" charset="0"/>
              </a:rPr>
              <a:t>VODI</a:t>
            </a:r>
            <a:r>
              <a:rPr lang="en-US" sz="3200" dirty="0">
                <a:solidFill>
                  <a:schemeClr val="bg2"/>
                </a:solidFill>
                <a:latin typeface="Candara" panose="020E0502030303020204" pitchFamily="34" charset="0"/>
              </a:rPr>
              <a:t>.</a:t>
            </a:r>
          </a:p>
        </p:txBody>
      </p:sp>
      <p:sp>
        <p:nvSpPr>
          <p:cNvPr id="116742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59370" y="5715000"/>
            <a:ext cx="10274531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D</a:t>
            </a:r>
            <a:r>
              <a:rPr lang="en-US" sz="3200" dirty="0" smtClean="0">
                <a:solidFill>
                  <a:srgbClr val="000000"/>
                </a:solidFill>
                <a:latin typeface="Candara" pitchFamily="34" charset="0"/>
              </a:rPr>
              <a:t>)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 V VSEH TREH VODAH ENAKO SLADKORJA.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57700" y="1676400"/>
            <a:ext cx="6096000" cy="1219200"/>
          </a:xfrm>
        </p:spPr>
        <p:txBody>
          <a:bodyPr/>
          <a:lstStyle/>
          <a:p>
            <a:pPr algn="ctr">
              <a:buFontTx/>
              <a:buNone/>
            </a:pPr>
            <a:r>
              <a:rPr lang="sl-SI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Pravilno</a:t>
            </a:r>
            <a:r>
              <a:rPr lang="en-US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!</a:t>
            </a:r>
          </a:p>
        </p:txBody>
      </p:sp>
      <p:sp>
        <p:nvSpPr>
          <p:cNvPr id="6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9372600" y="5867400"/>
            <a:ext cx="2362200" cy="609600"/>
          </a:xfrm>
          <a:prstGeom prst="actionButtonBlank">
            <a:avLst/>
          </a:prstGeom>
          <a:solidFill>
            <a:srgbClr val="3E422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NADALJUJ</a:t>
            </a: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79" y="1565798"/>
            <a:ext cx="3967842" cy="482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2443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114217" y="354767"/>
            <a:ext cx="6096000" cy="1981200"/>
          </a:xfrm>
          <a:solidFill>
            <a:srgbClr val="EFF967"/>
          </a:solidFill>
          <a:ln>
            <a:solidFill>
              <a:srgbClr val="000000"/>
            </a:solidFill>
          </a:ln>
        </p:spPr>
        <p:txBody>
          <a:bodyPr/>
          <a:lstStyle/>
          <a:p>
            <a:pPr algn="ctr">
              <a:lnSpc>
                <a:spcPct val="150000"/>
              </a:lnSpc>
              <a:spcBef>
                <a:spcPct val="50000"/>
              </a:spcBef>
              <a:buClrTx/>
              <a:buSzTx/>
              <a:buNone/>
            </a:pPr>
            <a:r>
              <a:rPr lang="en-US" dirty="0">
                <a:solidFill>
                  <a:srgbClr val="3E42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en-US" dirty="0" smtClean="0">
                <a:solidFill>
                  <a:srgbClr val="3E42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pl-PL" sz="4000" dirty="0" smtClean="0">
                <a:solidFill>
                  <a:srgbClr val="3E42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Kako lahko tekočino spremenimo v plin?</a:t>
            </a:r>
            <a:endParaRPr lang="en-US" dirty="0">
              <a:solidFill>
                <a:srgbClr val="3E42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116739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59911" y="2788170"/>
            <a:ext cx="44196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A)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pl-PL" sz="3200" dirty="0" smtClean="0">
                <a:solidFill>
                  <a:schemeClr val="bg2"/>
                </a:solidFill>
                <a:latin typeface="Candara" panose="020E0502030303020204" pitchFamily="34" charset="0"/>
              </a:rPr>
              <a:t>S PRELIVANJEM.</a:t>
            </a:r>
            <a:endParaRPr lang="en-US" sz="3200" dirty="0">
              <a:solidFill>
                <a:schemeClr val="bg2"/>
              </a:solidFill>
              <a:latin typeface="Candara" pitchFamily="34" charset="0"/>
            </a:endParaRPr>
          </a:p>
        </p:txBody>
      </p:sp>
      <p:sp>
        <p:nvSpPr>
          <p:cNvPr id="11674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58652" y="3849974"/>
            <a:ext cx="4407131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B)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chemeClr val="bg2"/>
                </a:solidFill>
                <a:latin typeface="Candara" panose="020E0502030303020204" pitchFamily="34" charset="0"/>
              </a:rPr>
              <a:t>Z MEŠANJEM.</a:t>
            </a:r>
            <a:endParaRPr lang="en-US" sz="3200" dirty="0">
              <a:solidFill>
                <a:schemeClr val="bg2"/>
              </a:solidFill>
              <a:latin typeface="Candara" pitchFamily="34" charset="0"/>
            </a:endParaRPr>
          </a:p>
        </p:txBody>
      </p:sp>
      <p:sp>
        <p:nvSpPr>
          <p:cNvPr id="11674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58652" y="4876176"/>
            <a:ext cx="44196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C)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pl-PL" sz="3200" dirty="0" smtClean="0">
                <a:solidFill>
                  <a:schemeClr val="bg2"/>
                </a:solidFill>
                <a:latin typeface="Candara" panose="020E0502030303020204" pitchFamily="34" charset="0"/>
              </a:rPr>
              <a:t>Z ZMRZOVANJEM.</a:t>
            </a:r>
            <a:endParaRPr lang="en-US" sz="3200" dirty="0">
              <a:solidFill>
                <a:schemeClr val="bg2"/>
              </a:solidFill>
              <a:latin typeface="Candara" pitchFamily="34" charset="0"/>
            </a:endParaRPr>
          </a:p>
        </p:txBody>
      </p:sp>
      <p:sp>
        <p:nvSpPr>
          <p:cNvPr id="116742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73641" y="5902378"/>
            <a:ext cx="4392141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D</a:t>
            </a:r>
            <a:r>
              <a:rPr lang="en-US" sz="3200" dirty="0">
                <a:solidFill>
                  <a:schemeClr val="bg2"/>
                </a:solidFill>
                <a:latin typeface="Candara" pitchFamily="34" charset="0"/>
              </a:rPr>
              <a:t>)</a:t>
            </a:r>
            <a:r>
              <a:rPr lang="sl-SI" sz="3200" dirty="0">
                <a:solidFill>
                  <a:schemeClr val="bg2"/>
                </a:solidFill>
                <a:latin typeface="Candara" pitchFamily="34" charset="0"/>
              </a:rPr>
              <a:t> </a:t>
            </a:r>
            <a:r>
              <a:rPr lang="pl-PL" sz="3200" dirty="0" smtClean="0">
                <a:solidFill>
                  <a:schemeClr val="bg2"/>
                </a:solidFill>
                <a:latin typeface="Candara" panose="020E0502030303020204" pitchFamily="34" charset="0"/>
              </a:rPr>
              <a:t>Z VRENJEM.</a:t>
            </a:r>
            <a:endParaRPr lang="en-US" sz="3200" dirty="0">
              <a:solidFill>
                <a:schemeClr val="bg2"/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3456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2400" y="1676400"/>
            <a:ext cx="5638800" cy="1219200"/>
          </a:xfrm>
        </p:spPr>
        <p:txBody>
          <a:bodyPr/>
          <a:lstStyle/>
          <a:p>
            <a:pPr algn="ctr">
              <a:buFontTx/>
              <a:buNone/>
            </a:pPr>
            <a:r>
              <a:rPr lang="sl-SI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Narobe</a:t>
            </a:r>
            <a:r>
              <a:rPr lang="en-US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.</a:t>
            </a:r>
          </a:p>
        </p:txBody>
      </p:sp>
      <p:sp>
        <p:nvSpPr>
          <p:cNvPr id="77831" name="AutoShape 7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9258300" y="5778229"/>
            <a:ext cx="2362200" cy="609600"/>
          </a:xfrm>
          <a:prstGeom prst="actionButtonBlank">
            <a:avLst/>
          </a:prstGeom>
          <a:solidFill>
            <a:srgbClr val="3E422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VPRAŠANJE</a:t>
            </a: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491" y="1565798"/>
            <a:ext cx="3494618" cy="482203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57700" y="1676400"/>
            <a:ext cx="6096000" cy="1219200"/>
          </a:xfrm>
        </p:spPr>
        <p:txBody>
          <a:bodyPr/>
          <a:lstStyle/>
          <a:p>
            <a:pPr algn="ctr">
              <a:buFontTx/>
              <a:buNone/>
            </a:pPr>
            <a:r>
              <a:rPr lang="sl-SI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Pravilno</a:t>
            </a:r>
            <a:r>
              <a:rPr lang="en-US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!</a:t>
            </a:r>
          </a:p>
        </p:txBody>
      </p:sp>
      <p:sp>
        <p:nvSpPr>
          <p:cNvPr id="6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9372600" y="5867400"/>
            <a:ext cx="2362200" cy="609600"/>
          </a:xfrm>
          <a:prstGeom prst="actionButtonBlank">
            <a:avLst/>
          </a:prstGeom>
          <a:solidFill>
            <a:srgbClr val="3E422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NADALJUJ</a:t>
            </a: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79" y="1565798"/>
            <a:ext cx="3967842" cy="482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9969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4600" y="304800"/>
            <a:ext cx="7010400" cy="1981200"/>
          </a:xfrm>
          <a:solidFill>
            <a:srgbClr val="E3F878"/>
          </a:solidFill>
          <a:ln>
            <a:solidFill>
              <a:srgbClr val="000000"/>
            </a:solidFill>
          </a:ln>
        </p:spPr>
        <p:txBody>
          <a:bodyPr/>
          <a:lstStyle/>
          <a:p>
            <a:pPr algn="ctr">
              <a:lnSpc>
                <a:spcPct val="150000"/>
              </a:lnSpc>
              <a:spcBef>
                <a:spcPct val="50000"/>
              </a:spcBef>
              <a:buClrTx/>
              <a:buSzTx/>
              <a:buNone/>
            </a:pPr>
            <a:r>
              <a:rPr lang="sl-SI" sz="4000" dirty="0" smtClean="0">
                <a:solidFill>
                  <a:srgbClr val="3E42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Kako lahko tekočino spremenimo v trdno stanje?</a:t>
            </a:r>
            <a:endParaRPr lang="en-US" sz="4000" dirty="0">
              <a:solidFill>
                <a:srgbClr val="3E42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lang="en-US" dirty="0">
              <a:latin typeface="Candara" pitchFamily="34" charset="0"/>
            </a:endParaRPr>
          </a:p>
        </p:txBody>
      </p:sp>
      <p:sp>
        <p:nvSpPr>
          <p:cNvPr id="117763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581400" y="2786453"/>
            <a:ext cx="48768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A)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Z IZPAREVANJEM.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17764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581400" y="3900878"/>
            <a:ext cx="48768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B)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Z ZMRZOVANJEM.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17765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581400" y="4933950"/>
            <a:ext cx="48768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C)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S STISKANJEM. 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17766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558915" y="5943600"/>
            <a:ext cx="48768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D)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S PRETAKANJEM.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57700" y="1565798"/>
            <a:ext cx="6096000" cy="1219200"/>
          </a:xfrm>
        </p:spPr>
        <p:txBody>
          <a:bodyPr/>
          <a:lstStyle/>
          <a:p>
            <a:pPr algn="ctr">
              <a:buFontTx/>
              <a:buNone/>
            </a:pPr>
            <a:r>
              <a:rPr lang="sl-SI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Pravilno</a:t>
            </a:r>
            <a:r>
              <a:rPr lang="en-US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!</a:t>
            </a:r>
          </a:p>
        </p:txBody>
      </p:sp>
      <p:sp>
        <p:nvSpPr>
          <p:cNvPr id="6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9372600" y="5867400"/>
            <a:ext cx="2362200" cy="609600"/>
          </a:xfrm>
          <a:prstGeom prst="actionButtonBlank">
            <a:avLst/>
          </a:prstGeom>
          <a:solidFill>
            <a:srgbClr val="3E422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NADALJUJ</a:t>
            </a: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79" y="1565798"/>
            <a:ext cx="3967842" cy="482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6673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362200" y="304800"/>
            <a:ext cx="7620000" cy="1981200"/>
          </a:xfrm>
          <a:solidFill>
            <a:srgbClr val="E3F878"/>
          </a:solidFill>
          <a:ln>
            <a:solidFill>
              <a:srgbClr val="000000"/>
            </a:solidFill>
          </a:ln>
        </p:spPr>
        <p:txBody>
          <a:bodyPr/>
          <a:lstStyle/>
          <a:p>
            <a:pPr algn="ctr">
              <a:lnSpc>
                <a:spcPct val="15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dirty="0">
                <a:solidFill>
                  <a:srgbClr val="3E42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 </a:t>
            </a:r>
            <a:r>
              <a:rPr lang="sl-SI" sz="4000" dirty="0" smtClean="0">
                <a:solidFill>
                  <a:srgbClr val="3E42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Zakaj vode iz morja ali oceana ne moremo piti?</a:t>
            </a:r>
            <a:endParaRPr lang="en-US" sz="4000" dirty="0">
              <a:solidFill>
                <a:srgbClr val="3E42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lang="en-US" dirty="0">
              <a:latin typeface="Candara" pitchFamily="34" charset="0"/>
            </a:endParaRPr>
          </a:p>
        </p:txBody>
      </p:sp>
      <p:sp>
        <p:nvSpPr>
          <p:cNvPr id="119811" name="AutoShape 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402766" y="2831010"/>
            <a:ext cx="5207833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A)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KER JE SLANA.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1981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416508" y="3785201"/>
            <a:ext cx="51816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B)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KER JE VROČA.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19813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416508" y="4784362"/>
            <a:ext cx="51816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C)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KER JE STRUPENA.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19814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429000" y="5738553"/>
            <a:ext cx="51816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D)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KER JE POSTANA.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57700" y="1676400"/>
            <a:ext cx="6096000" cy="1219200"/>
          </a:xfrm>
        </p:spPr>
        <p:txBody>
          <a:bodyPr/>
          <a:lstStyle/>
          <a:p>
            <a:pPr algn="ctr">
              <a:buFontTx/>
              <a:buNone/>
            </a:pPr>
            <a:r>
              <a:rPr lang="sl-SI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Pravilno</a:t>
            </a:r>
            <a:r>
              <a:rPr lang="en-US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!</a:t>
            </a:r>
          </a:p>
        </p:txBody>
      </p:sp>
      <p:sp>
        <p:nvSpPr>
          <p:cNvPr id="6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9372600" y="5867400"/>
            <a:ext cx="2362200" cy="609600"/>
          </a:xfrm>
          <a:prstGeom prst="actionButtonBlank">
            <a:avLst/>
          </a:prstGeom>
          <a:solidFill>
            <a:srgbClr val="3E422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NADALJUJ</a:t>
            </a: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79" y="1565798"/>
            <a:ext cx="3967842" cy="482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2913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304799"/>
            <a:ext cx="10134600" cy="2069177"/>
          </a:xfrm>
          <a:solidFill>
            <a:srgbClr val="E3F878"/>
          </a:solidFill>
          <a:ln>
            <a:solidFill>
              <a:srgbClr val="000000"/>
            </a:solidFill>
          </a:ln>
        </p:spPr>
        <p:txBody>
          <a:bodyPr/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dirty="0">
                <a:solidFill>
                  <a:srgbClr val="3E42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 </a:t>
            </a:r>
            <a:r>
              <a:rPr lang="sl-SI" sz="4000" dirty="0" smtClean="0">
                <a:solidFill>
                  <a:srgbClr val="3E42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Za katero od spodnjih snovi velja: je trdna, magnetna, dobro prevaja toploto in se ne topi v vodi?</a:t>
            </a:r>
            <a:endParaRPr lang="en-US" sz="4000" dirty="0">
              <a:solidFill>
                <a:srgbClr val="3E42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lang="en-US" dirty="0">
              <a:latin typeface="Candara" pitchFamily="34" charset="0"/>
            </a:endParaRPr>
          </a:p>
        </p:txBody>
      </p:sp>
      <p:sp>
        <p:nvSpPr>
          <p:cNvPr id="119811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762500" y="2874706"/>
            <a:ext cx="25908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A)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GLINA.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1981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758128" y="3828012"/>
            <a:ext cx="25908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B)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BAKER.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19813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724400" y="4815751"/>
            <a:ext cx="25908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C)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ŽELEZO.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19814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724400" y="5769057"/>
            <a:ext cx="25908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D)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STEKLO.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7070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57700" y="1676400"/>
            <a:ext cx="6096000" cy="1219200"/>
          </a:xfrm>
        </p:spPr>
        <p:txBody>
          <a:bodyPr/>
          <a:lstStyle/>
          <a:p>
            <a:pPr algn="ctr">
              <a:buFontTx/>
              <a:buNone/>
            </a:pPr>
            <a:r>
              <a:rPr lang="sl-SI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Pravilno</a:t>
            </a:r>
            <a:r>
              <a:rPr lang="en-US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!</a:t>
            </a:r>
          </a:p>
        </p:txBody>
      </p:sp>
      <p:sp>
        <p:nvSpPr>
          <p:cNvPr id="6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9372600" y="5867400"/>
            <a:ext cx="2362200" cy="609600"/>
          </a:xfrm>
          <a:prstGeom prst="actionButtonBlank">
            <a:avLst/>
          </a:prstGeom>
          <a:solidFill>
            <a:srgbClr val="3E422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NADALJUJ</a:t>
            </a: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79" y="1565798"/>
            <a:ext cx="3967842" cy="482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881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304800"/>
            <a:ext cx="10058400" cy="1981200"/>
          </a:xfrm>
          <a:solidFill>
            <a:srgbClr val="E3F878"/>
          </a:solidFill>
          <a:ln>
            <a:solidFill>
              <a:srgbClr val="000000"/>
            </a:solidFill>
          </a:ln>
        </p:spPr>
        <p:txBody>
          <a:bodyPr/>
          <a:lstStyle/>
          <a:p>
            <a:pPr algn="ctr">
              <a:lnSpc>
                <a:spcPct val="15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dirty="0">
                <a:solidFill>
                  <a:srgbClr val="3E42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 </a:t>
            </a:r>
            <a:r>
              <a:rPr lang="sl-SI" sz="4400" dirty="0" smtClean="0">
                <a:solidFill>
                  <a:srgbClr val="3E42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Kateri od naštetih predmetov zarjavi?</a:t>
            </a:r>
            <a:endParaRPr lang="en-US" sz="4400" dirty="0">
              <a:solidFill>
                <a:srgbClr val="3E42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120835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429000" y="2721339"/>
            <a:ext cx="53340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dirty="0">
                <a:solidFill>
                  <a:srgbClr val="000000"/>
                </a:solidFill>
                <a:latin typeface="Candara" pitchFamily="34" charset="0"/>
              </a:rPr>
              <a:t>A)</a:t>
            </a:r>
            <a:r>
              <a:rPr lang="sl-SI" sz="36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600" dirty="0" smtClean="0">
                <a:solidFill>
                  <a:srgbClr val="000000"/>
                </a:solidFill>
                <a:latin typeface="Candara" pitchFamily="34" charset="0"/>
              </a:rPr>
              <a:t>LESENI OBLANCI</a:t>
            </a:r>
            <a:endParaRPr lang="en-US" sz="36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2083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429000" y="3771900"/>
            <a:ext cx="53340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dirty="0">
                <a:solidFill>
                  <a:srgbClr val="000000"/>
                </a:solidFill>
                <a:latin typeface="Candara" pitchFamily="34" charset="0"/>
              </a:rPr>
              <a:t>B)</a:t>
            </a:r>
            <a:r>
              <a:rPr lang="sl-SI" sz="3600" dirty="0">
                <a:solidFill>
                  <a:srgbClr val="000000"/>
                </a:solidFill>
                <a:latin typeface="Candara" pitchFamily="34" charset="0"/>
              </a:rPr>
              <a:t>  </a:t>
            </a:r>
            <a:r>
              <a:rPr lang="sl-SI" sz="3600" dirty="0" smtClean="0">
                <a:solidFill>
                  <a:srgbClr val="000000"/>
                </a:solidFill>
                <a:latin typeface="Candara" pitchFamily="34" charset="0"/>
              </a:rPr>
              <a:t>PLASTIČNE SLAMICE</a:t>
            </a:r>
            <a:endParaRPr lang="en-US" sz="36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20837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429000" y="4816839"/>
            <a:ext cx="53340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dirty="0">
                <a:solidFill>
                  <a:srgbClr val="000000"/>
                </a:solidFill>
                <a:latin typeface="Candara" pitchFamily="34" charset="0"/>
              </a:rPr>
              <a:t>C)</a:t>
            </a:r>
            <a:r>
              <a:rPr lang="sl-SI" sz="36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600" dirty="0" smtClean="0">
                <a:solidFill>
                  <a:srgbClr val="000000"/>
                </a:solidFill>
                <a:latin typeface="Candara" pitchFamily="34" charset="0"/>
              </a:rPr>
              <a:t>ŽELEZNI ŽEBLJI</a:t>
            </a:r>
            <a:endParaRPr lang="en-US" sz="36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20838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453416" y="5867400"/>
            <a:ext cx="5334000" cy="5334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dirty="0">
                <a:solidFill>
                  <a:srgbClr val="000000"/>
                </a:solidFill>
                <a:latin typeface="Candara" pitchFamily="34" charset="0"/>
              </a:rPr>
              <a:t>D)</a:t>
            </a:r>
            <a:r>
              <a:rPr lang="sl-SI" sz="36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600" dirty="0" smtClean="0">
                <a:solidFill>
                  <a:srgbClr val="000000"/>
                </a:solidFill>
                <a:latin typeface="Candara" pitchFamily="34" charset="0"/>
              </a:rPr>
              <a:t>FRNIKULE</a:t>
            </a:r>
            <a:endParaRPr lang="en-US" sz="3600" dirty="0">
              <a:solidFill>
                <a:srgbClr val="000000"/>
              </a:solidFill>
              <a:latin typeface="Candar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57700" y="1676400"/>
            <a:ext cx="6096000" cy="1219200"/>
          </a:xfrm>
        </p:spPr>
        <p:txBody>
          <a:bodyPr/>
          <a:lstStyle/>
          <a:p>
            <a:pPr algn="ctr">
              <a:buFontTx/>
              <a:buNone/>
            </a:pPr>
            <a:r>
              <a:rPr lang="sl-SI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Pravilno</a:t>
            </a:r>
            <a:r>
              <a:rPr lang="en-US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!</a:t>
            </a:r>
          </a:p>
        </p:txBody>
      </p:sp>
      <p:sp>
        <p:nvSpPr>
          <p:cNvPr id="6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9372600" y="5867400"/>
            <a:ext cx="2362200" cy="609600"/>
          </a:xfrm>
          <a:prstGeom prst="actionButtonBlank">
            <a:avLst/>
          </a:prstGeom>
          <a:solidFill>
            <a:srgbClr val="3E422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NADALJUJ</a:t>
            </a: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79" y="1565798"/>
            <a:ext cx="3967842" cy="482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6200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304800"/>
            <a:ext cx="10439400" cy="1981200"/>
          </a:xfrm>
          <a:solidFill>
            <a:srgbClr val="EFF967"/>
          </a:solidFill>
          <a:ln>
            <a:solidFill>
              <a:srgbClr val="000000"/>
            </a:solidFill>
          </a:ln>
        </p:spPr>
        <p:txBody>
          <a:bodyPr/>
          <a:lstStyle/>
          <a:p>
            <a:pPr algn="ctr">
              <a:spcBef>
                <a:spcPct val="50000"/>
              </a:spcBef>
              <a:buClrTx/>
              <a:buSzTx/>
              <a:buNone/>
            </a:pPr>
            <a:r>
              <a:rPr lang="sl-SI" sz="4000" dirty="0" smtClean="0">
                <a:solidFill>
                  <a:srgbClr val="3E42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Voda, led in para imajo različne temperature. Kakšen je njihov običajni vrstni red od najhladnejšega do najtoplejšega?</a:t>
            </a:r>
            <a:endParaRPr lang="en-US" dirty="0">
              <a:solidFill>
                <a:srgbClr val="3E42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118787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71108" y="5867400"/>
            <a:ext cx="50673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>
                <a:solidFill>
                  <a:srgbClr val="000000"/>
                </a:solidFill>
                <a:latin typeface="Candara" pitchFamily="34" charset="0"/>
              </a:rPr>
              <a:t>D</a:t>
            </a:r>
            <a:r>
              <a:rPr lang="en-US" sz="3600" dirty="0">
                <a:solidFill>
                  <a:srgbClr val="000000"/>
                </a:solidFill>
                <a:latin typeface="Candara" pitchFamily="34" charset="0"/>
              </a:rPr>
              <a:t>)</a:t>
            </a:r>
            <a:r>
              <a:rPr lang="sl-SI" sz="36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600" dirty="0" smtClean="0">
                <a:solidFill>
                  <a:srgbClr val="000000"/>
                </a:solidFill>
                <a:latin typeface="Candara" pitchFamily="34" charset="0"/>
              </a:rPr>
              <a:t>LED, PARA, VODA. </a:t>
            </a:r>
            <a:endParaRPr lang="en-US" sz="36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18788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633008" y="3859267"/>
            <a:ext cx="51054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dirty="0" smtClean="0">
                <a:solidFill>
                  <a:srgbClr val="000000"/>
                </a:solidFill>
                <a:latin typeface="Candara" pitchFamily="34" charset="0"/>
              </a:rPr>
              <a:t>B)</a:t>
            </a:r>
            <a:r>
              <a:rPr lang="sl-SI" sz="3600" dirty="0" smtClean="0">
                <a:solidFill>
                  <a:srgbClr val="000000"/>
                </a:solidFill>
                <a:latin typeface="Candara" pitchFamily="34" charset="0"/>
              </a:rPr>
              <a:t> LED, VODA, PARA.</a:t>
            </a:r>
            <a:endParaRPr lang="en-US" sz="36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18789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71108" y="4865556"/>
            <a:ext cx="51054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dirty="0">
                <a:solidFill>
                  <a:srgbClr val="000000"/>
                </a:solidFill>
                <a:latin typeface="Candara" pitchFamily="34" charset="0"/>
              </a:rPr>
              <a:t>C)</a:t>
            </a:r>
            <a:r>
              <a:rPr lang="sl-SI" sz="36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600" dirty="0" smtClean="0">
                <a:solidFill>
                  <a:srgbClr val="000000"/>
                </a:solidFill>
                <a:latin typeface="Candara" pitchFamily="34" charset="0"/>
              </a:rPr>
              <a:t>PARA, LED, VODA.</a:t>
            </a:r>
            <a:endParaRPr lang="en-US" sz="36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18790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33008" y="2852978"/>
            <a:ext cx="51054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>
                <a:solidFill>
                  <a:srgbClr val="000000"/>
                </a:solidFill>
                <a:latin typeface="Candara" pitchFamily="34" charset="0"/>
              </a:rPr>
              <a:t>A</a:t>
            </a:r>
            <a:r>
              <a:rPr lang="en-US" sz="3600" dirty="0">
                <a:solidFill>
                  <a:srgbClr val="000000"/>
                </a:solidFill>
                <a:latin typeface="Candara" pitchFamily="34" charset="0"/>
              </a:rPr>
              <a:t>)</a:t>
            </a:r>
            <a:r>
              <a:rPr lang="sl-SI" sz="36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600" dirty="0" smtClean="0">
                <a:solidFill>
                  <a:srgbClr val="000000"/>
                </a:solidFill>
                <a:latin typeface="Candara" pitchFamily="34" charset="0"/>
              </a:rPr>
              <a:t>VODA, LED, PARA.</a:t>
            </a:r>
            <a:endParaRPr lang="en-US" sz="3600" dirty="0">
              <a:solidFill>
                <a:srgbClr val="000000"/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6547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361638"/>
            <a:ext cx="10820400" cy="1981200"/>
          </a:xfrm>
          <a:solidFill>
            <a:srgbClr val="EFF967"/>
          </a:solidFill>
          <a:ln>
            <a:solidFill>
              <a:srgbClr val="0000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sl-SI" sz="4000" dirty="0" smtClean="0">
                <a:solidFill>
                  <a:srgbClr val="3E42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 Katarina ima mešanico železnih opilkov in mivke.      </a:t>
            </a:r>
          </a:p>
          <a:p>
            <a:pPr marL="0" indent="0">
              <a:buNone/>
            </a:pPr>
            <a:r>
              <a:rPr lang="sl-SI" sz="4000" dirty="0">
                <a:solidFill>
                  <a:srgbClr val="3E42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 </a:t>
            </a:r>
            <a:r>
              <a:rPr lang="sl-SI" sz="4000" dirty="0" smtClean="0">
                <a:solidFill>
                  <a:srgbClr val="3E42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Rada bi ločila obe sestavini. Kako lahko to stori?</a:t>
            </a:r>
          </a:p>
          <a:p>
            <a:pPr algn="ctr">
              <a:lnSpc>
                <a:spcPct val="15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sl-SI" sz="4000" dirty="0">
              <a:solidFill>
                <a:schemeClr val="bg1">
                  <a:lumMod val="50000"/>
                </a:schemeClr>
              </a:solidFill>
              <a:latin typeface="Candara" pitchFamily="34" charset="0"/>
            </a:endParaRPr>
          </a:p>
        </p:txBody>
      </p:sp>
      <p:sp>
        <p:nvSpPr>
          <p:cNvPr id="102403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85800" y="2590800"/>
            <a:ext cx="10820400" cy="11430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457200" indent="-457200">
              <a:buAutoNum type="alphaUcParenR"/>
            </a:pPr>
            <a:r>
              <a:rPr lang="sl-SI" sz="2800" dirty="0" smtClean="0">
                <a:solidFill>
                  <a:srgbClr val="000000"/>
                </a:solidFill>
                <a:latin typeface="Candara" pitchFamily="34" charset="0"/>
              </a:rPr>
              <a:t>MEŠANICO PRETRESE, ŽELEZNI OPILKI SE BODO RAZPOREDILI </a:t>
            </a:r>
          </a:p>
          <a:p>
            <a:r>
              <a:rPr lang="sl-SI" sz="2800" dirty="0" smtClean="0">
                <a:solidFill>
                  <a:srgbClr val="000000"/>
                </a:solidFill>
                <a:latin typeface="Candara" pitchFamily="34" charset="0"/>
              </a:rPr>
              <a:t>NA POVRŠINI.</a:t>
            </a:r>
            <a:endParaRPr lang="sl-SI" sz="2800" dirty="0">
              <a:solidFill>
                <a:srgbClr val="000000"/>
              </a:solidFill>
              <a:latin typeface="Candara" panose="020E0502030303020204" pitchFamily="34" charset="0"/>
            </a:endParaRPr>
          </a:p>
        </p:txBody>
      </p:sp>
      <p:sp>
        <p:nvSpPr>
          <p:cNvPr id="10240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7069" y="3931795"/>
            <a:ext cx="108204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2800" dirty="0" smtClean="0">
                <a:solidFill>
                  <a:srgbClr val="000000"/>
                </a:solidFill>
                <a:latin typeface="Candara" pitchFamily="34" charset="0"/>
              </a:rPr>
              <a:t>B) MEŠANICI DODA VODO, MIVKA SE BO RAZTOPILA V VODI.</a:t>
            </a:r>
            <a:r>
              <a:rPr lang="sl-SI" sz="2800" dirty="0" smtClean="0"/>
              <a:t>.</a:t>
            </a:r>
            <a:endParaRPr lang="sl-SI" sz="28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02405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8318" y="4739390"/>
            <a:ext cx="108204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2800" dirty="0" smtClean="0">
                <a:solidFill>
                  <a:srgbClr val="000000"/>
                </a:solidFill>
                <a:latin typeface="Candara" pitchFamily="34" charset="0"/>
              </a:rPr>
              <a:t>C) MEŠANICO PRESEJE S SITOM, MIVKA BO OSTALA NA SITU.</a:t>
            </a:r>
            <a:endParaRPr lang="sl-SI" sz="2800" dirty="0">
              <a:solidFill>
                <a:srgbClr val="000000"/>
              </a:solidFill>
              <a:latin typeface="Candara" panose="020E0502030303020204" pitchFamily="34" charset="0"/>
            </a:endParaRPr>
          </a:p>
        </p:txBody>
      </p:sp>
      <p:sp>
        <p:nvSpPr>
          <p:cNvPr id="102406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685800" y="5638800"/>
            <a:ext cx="108204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D) </a:t>
            </a:r>
            <a:r>
              <a:rPr lang="sl-SI" sz="2800" dirty="0" smtClean="0">
                <a:solidFill>
                  <a:srgbClr val="000000"/>
                </a:solidFill>
                <a:latin typeface="Candara" panose="020E0502030303020204" pitchFamily="34" charset="0"/>
              </a:rPr>
              <a:t>MEŠANICI PRIBLIŽA MAGNET, KI BO PRITEGNIL ŽELEZNE OPILKE.</a:t>
            </a:r>
            <a:endParaRPr lang="sl-SI" sz="2800" dirty="0">
              <a:solidFill>
                <a:srgbClr val="000000"/>
              </a:solidFill>
              <a:latin typeface="Candara" panose="020E0502030303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57700" y="1676400"/>
            <a:ext cx="6096000" cy="1219200"/>
          </a:xfrm>
        </p:spPr>
        <p:txBody>
          <a:bodyPr/>
          <a:lstStyle/>
          <a:p>
            <a:pPr algn="ctr">
              <a:buFontTx/>
              <a:buNone/>
            </a:pPr>
            <a:r>
              <a:rPr lang="sl-SI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Pravilno</a:t>
            </a:r>
            <a:r>
              <a:rPr lang="en-US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!</a:t>
            </a:r>
          </a:p>
        </p:txBody>
      </p:sp>
      <p:sp>
        <p:nvSpPr>
          <p:cNvPr id="6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9372600" y="5867400"/>
            <a:ext cx="2362200" cy="609600"/>
          </a:xfrm>
          <a:prstGeom prst="actionButtonBlank">
            <a:avLst/>
          </a:prstGeom>
          <a:solidFill>
            <a:srgbClr val="3E422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NADALJUJ</a:t>
            </a: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79" y="1565798"/>
            <a:ext cx="3967842" cy="482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9500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781300" y="381000"/>
            <a:ext cx="6629400" cy="1981200"/>
          </a:xfrm>
          <a:solidFill>
            <a:srgbClr val="E3F878"/>
          </a:solidFill>
          <a:ln>
            <a:solidFill>
              <a:srgbClr val="000000"/>
            </a:solidFill>
          </a:ln>
        </p:spPr>
        <p:txBody>
          <a:bodyPr/>
          <a:lstStyle/>
          <a:p>
            <a:pPr algn="ctr">
              <a:lnSpc>
                <a:spcPct val="15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dirty="0">
                <a:solidFill>
                  <a:srgbClr val="3E42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 </a:t>
            </a:r>
            <a:r>
              <a:rPr lang="sl-SI" sz="4400" dirty="0" smtClean="0">
                <a:solidFill>
                  <a:srgbClr val="3E42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Kaj od naštetega je zmes?</a:t>
            </a:r>
            <a:endParaRPr lang="en-US" sz="4400" dirty="0">
              <a:solidFill>
                <a:srgbClr val="3E42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120835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420256" y="2688312"/>
            <a:ext cx="53340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dirty="0">
                <a:solidFill>
                  <a:srgbClr val="000000"/>
                </a:solidFill>
                <a:latin typeface="Candara" pitchFamily="34" charset="0"/>
              </a:rPr>
              <a:t>A)</a:t>
            </a:r>
            <a:r>
              <a:rPr lang="sl-SI" sz="36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600" dirty="0" smtClean="0">
                <a:solidFill>
                  <a:srgbClr val="000000"/>
                </a:solidFill>
                <a:latin typeface="Candara" pitchFamily="34" charset="0"/>
              </a:rPr>
              <a:t>VODNI HLAPI</a:t>
            </a:r>
            <a:endParaRPr lang="en-US" sz="36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2083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453984" y="3643468"/>
            <a:ext cx="53340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dirty="0">
                <a:solidFill>
                  <a:srgbClr val="000000"/>
                </a:solidFill>
                <a:latin typeface="Candara" pitchFamily="34" charset="0"/>
              </a:rPr>
              <a:t>B)</a:t>
            </a:r>
            <a:r>
              <a:rPr lang="sl-SI" sz="3600" dirty="0">
                <a:solidFill>
                  <a:srgbClr val="000000"/>
                </a:solidFill>
                <a:latin typeface="Candara" pitchFamily="34" charset="0"/>
              </a:rPr>
              <a:t>  </a:t>
            </a:r>
            <a:r>
              <a:rPr lang="sl-SI" sz="3600" dirty="0" smtClean="0">
                <a:solidFill>
                  <a:srgbClr val="000000"/>
                </a:solidFill>
                <a:latin typeface="Candara" pitchFamily="34" charset="0"/>
              </a:rPr>
              <a:t>SOL</a:t>
            </a:r>
            <a:endParaRPr lang="en-US" sz="36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20838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429000" y="5638800"/>
            <a:ext cx="5334000" cy="5334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dirty="0">
                <a:solidFill>
                  <a:srgbClr val="000000"/>
                </a:solidFill>
                <a:latin typeface="Candara" pitchFamily="34" charset="0"/>
              </a:rPr>
              <a:t>D)</a:t>
            </a:r>
            <a:r>
              <a:rPr lang="sl-SI" sz="36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600" dirty="0" smtClean="0">
                <a:solidFill>
                  <a:srgbClr val="000000"/>
                </a:solidFill>
                <a:latin typeface="Candara" pitchFamily="34" charset="0"/>
              </a:rPr>
              <a:t>SLANA VODA</a:t>
            </a:r>
            <a:endParaRPr lang="en-US" sz="36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2083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420256" y="4596827"/>
            <a:ext cx="53340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dirty="0">
                <a:solidFill>
                  <a:srgbClr val="000000"/>
                </a:solidFill>
                <a:latin typeface="Candara" pitchFamily="34" charset="0"/>
              </a:rPr>
              <a:t>C)</a:t>
            </a:r>
            <a:r>
              <a:rPr lang="sl-SI" sz="36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600" dirty="0" smtClean="0">
                <a:solidFill>
                  <a:srgbClr val="000000"/>
                </a:solidFill>
                <a:latin typeface="Candara" pitchFamily="34" charset="0"/>
              </a:rPr>
              <a:t>SLADKOR</a:t>
            </a:r>
            <a:endParaRPr lang="en-US" sz="3600" dirty="0">
              <a:solidFill>
                <a:srgbClr val="000000"/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5506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57700" y="1676400"/>
            <a:ext cx="6096000" cy="1219200"/>
          </a:xfrm>
        </p:spPr>
        <p:txBody>
          <a:bodyPr/>
          <a:lstStyle/>
          <a:p>
            <a:pPr algn="ctr">
              <a:buFontTx/>
              <a:buNone/>
            </a:pPr>
            <a:r>
              <a:rPr lang="sl-SI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Pravilno</a:t>
            </a:r>
            <a:r>
              <a:rPr lang="en-US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!</a:t>
            </a:r>
          </a:p>
        </p:txBody>
      </p:sp>
      <p:sp>
        <p:nvSpPr>
          <p:cNvPr id="6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9372600" y="5867400"/>
            <a:ext cx="2362200" cy="609600"/>
          </a:xfrm>
          <a:prstGeom prst="actionButtonBlank">
            <a:avLst/>
          </a:prstGeom>
          <a:solidFill>
            <a:srgbClr val="3E422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NADALJUJ</a:t>
            </a: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79" y="1565798"/>
            <a:ext cx="3967842" cy="482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8016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8200" y="136192"/>
            <a:ext cx="10820400" cy="2133600"/>
          </a:xfrm>
          <a:solidFill>
            <a:srgbClr val="E3F878"/>
          </a:solidFill>
          <a:ln>
            <a:solidFill>
              <a:srgbClr val="000000"/>
            </a:solidFill>
          </a:ln>
        </p:spPr>
        <p:txBody>
          <a:bodyPr/>
          <a:lstStyle/>
          <a:p>
            <a:pPr algn="ctr">
              <a:lnSpc>
                <a:spcPct val="15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4400" dirty="0">
                <a:solidFill>
                  <a:srgbClr val="3E42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 </a:t>
            </a:r>
            <a:r>
              <a:rPr lang="sl-SI" sz="4400" dirty="0" smtClean="0">
                <a:solidFill>
                  <a:srgbClr val="3E42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Zakaj je zjutraj avtomobil, ki ga je  očka čez noč pustil zunaj, moker, čeprav ni deževalo?</a:t>
            </a:r>
            <a:endParaRPr lang="en-US" sz="4400" dirty="0">
              <a:solidFill>
                <a:srgbClr val="3E42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121859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275520" y="2781264"/>
            <a:ext cx="5945756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dirty="0">
                <a:solidFill>
                  <a:srgbClr val="000000"/>
                </a:solidFill>
                <a:latin typeface="Candara" pitchFamily="34" charset="0"/>
              </a:rPr>
              <a:t>A)</a:t>
            </a:r>
            <a:r>
              <a:rPr lang="sl-SI" sz="36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600" dirty="0" smtClean="0">
                <a:solidFill>
                  <a:srgbClr val="000000"/>
                </a:solidFill>
                <a:latin typeface="Candara" pitchFamily="34" charset="0"/>
              </a:rPr>
              <a:t>ZARADI IZHLAPEVANJA.</a:t>
            </a:r>
            <a:endParaRPr lang="en-US" sz="36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2186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275520" y="4894948"/>
            <a:ext cx="5945757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dirty="0">
                <a:solidFill>
                  <a:srgbClr val="000000"/>
                </a:solidFill>
                <a:latin typeface="Candara" pitchFamily="34" charset="0"/>
              </a:rPr>
              <a:t>C)</a:t>
            </a:r>
            <a:r>
              <a:rPr lang="sl-SI" sz="36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600" dirty="0" smtClean="0">
                <a:solidFill>
                  <a:srgbClr val="000000"/>
                </a:solidFill>
                <a:latin typeface="Candara" pitchFamily="34" charset="0"/>
              </a:rPr>
              <a:t>ZARADI KONDENZACIJE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21862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275521" y="5872518"/>
            <a:ext cx="5945757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dirty="0">
                <a:solidFill>
                  <a:srgbClr val="000000"/>
                </a:solidFill>
                <a:latin typeface="Candara" pitchFamily="34" charset="0"/>
              </a:rPr>
              <a:t>D)</a:t>
            </a:r>
            <a:r>
              <a:rPr lang="sl-SI" sz="36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600" dirty="0" smtClean="0">
                <a:solidFill>
                  <a:srgbClr val="000000"/>
                </a:solidFill>
                <a:latin typeface="Candara" pitchFamily="34" charset="0"/>
              </a:rPr>
              <a:t>ZARADI IZPAREVANJA.</a:t>
            </a:r>
            <a:endParaRPr lang="en-US" sz="36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2186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275521" y="3902337"/>
            <a:ext cx="5945756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dirty="0">
                <a:solidFill>
                  <a:srgbClr val="000000"/>
                </a:solidFill>
                <a:latin typeface="Candara" pitchFamily="34" charset="0"/>
              </a:rPr>
              <a:t>B)</a:t>
            </a:r>
            <a:r>
              <a:rPr lang="sl-SI" sz="36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600" dirty="0" smtClean="0">
                <a:solidFill>
                  <a:srgbClr val="000000"/>
                </a:solidFill>
                <a:latin typeface="Candara" pitchFamily="34" charset="0"/>
              </a:rPr>
              <a:t>ZARADI ZMRZOVANJA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57700" y="1676400"/>
            <a:ext cx="6096000" cy="1219200"/>
          </a:xfrm>
        </p:spPr>
        <p:txBody>
          <a:bodyPr/>
          <a:lstStyle/>
          <a:p>
            <a:pPr algn="ctr">
              <a:buFontTx/>
              <a:buNone/>
            </a:pPr>
            <a:r>
              <a:rPr lang="sl-SI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Pravilno</a:t>
            </a:r>
            <a:r>
              <a:rPr lang="en-US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!</a:t>
            </a:r>
          </a:p>
        </p:txBody>
      </p:sp>
      <p:sp>
        <p:nvSpPr>
          <p:cNvPr id="6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9372600" y="5867400"/>
            <a:ext cx="2362200" cy="609600"/>
          </a:xfrm>
          <a:prstGeom prst="actionButtonBlank">
            <a:avLst/>
          </a:prstGeom>
          <a:solidFill>
            <a:srgbClr val="3E422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NADALJUJ</a:t>
            </a: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79" y="1565798"/>
            <a:ext cx="3967842" cy="482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4892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0456" y="228600"/>
            <a:ext cx="9686144" cy="2133600"/>
          </a:xfrm>
          <a:solidFill>
            <a:srgbClr val="E3F878"/>
          </a:solidFill>
          <a:ln>
            <a:solidFill>
              <a:srgbClr val="000000"/>
            </a:solidFill>
          </a:ln>
        </p:spPr>
        <p:txBody>
          <a:bodyPr/>
          <a:lstStyle/>
          <a:p>
            <a:pPr marL="0" lvl="0" indent="0" algn="ctr">
              <a:buNone/>
            </a:pPr>
            <a:r>
              <a:rPr lang="sl-SI" sz="4000" dirty="0" smtClean="0">
                <a:solidFill>
                  <a:srgbClr val="3E42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Pri </a:t>
            </a:r>
            <a:r>
              <a:rPr lang="sl-SI" sz="4000" dirty="0">
                <a:solidFill>
                  <a:srgbClr val="3E42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zmrzovanju, taljenju in vrenju se voda spreminja iz enega stanja v drugo.</a:t>
            </a:r>
          </a:p>
          <a:p>
            <a:pPr marL="0" indent="0" algn="ctr">
              <a:buNone/>
            </a:pPr>
            <a:r>
              <a:rPr lang="sl-SI" sz="4000" dirty="0">
                <a:solidFill>
                  <a:srgbClr val="3E42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Za kaj od naštetega potrebujemo toploto?</a:t>
            </a:r>
          </a:p>
        </p:txBody>
      </p:sp>
      <p:sp>
        <p:nvSpPr>
          <p:cNvPr id="121859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10456" y="2893103"/>
            <a:ext cx="9656164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A)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SAMO ZA VRENJE.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2186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10456" y="4874303"/>
            <a:ext cx="9656164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C)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ZA TALJENJE IN ZMRZOVANJE, NE PA ZA VRENJE.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21862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210456" y="5791200"/>
            <a:ext cx="96774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D)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ZA TALJENJE IN VRENJE, NE PA ZRMRZOVANJE.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2186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10456" y="3844355"/>
            <a:ext cx="9656164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B)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SAMO ZA TALJENJE.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3299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57700" y="1676400"/>
            <a:ext cx="6096000" cy="1219200"/>
          </a:xfrm>
        </p:spPr>
        <p:txBody>
          <a:bodyPr/>
          <a:lstStyle/>
          <a:p>
            <a:pPr algn="ctr">
              <a:buFontTx/>
              <a:buNone/>
            </a:pPr>
            <a:r>
              <a:rPr lang="sl-SI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Pravilno</a:t>
            </a:r>
            <a:r>
              <a:rPr lang="en-US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!</a:t>
            </a:r>
          </a:p>
        </p:txBody>
      </p:sp>
      <p:sp>
        <p:nvSpPr>
          <p:cNvPr id="6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9372600" y="5867400"/>
            <a:ext cx="2362200" cy="609600"/>
          </a:xfrm>
          <a:prstGeom prst="actionButtonBlank">
            <a:avLst/>
          </a:prstGeom>
          <a:solidFill>
            <a:srgbClr val="3E422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NADALJUJ</a:t>
            </a: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79" y="1565798"/>
            <a:ext cx="3967842" cy="482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1174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9200" y="228600"/>
            <a:ext cx="9677400" cy="2133600"/>
          </a:xfrm>
          <a:solidFill>
            <a:srgbClr val="E3F878"/>
          </a:solidFill>
          <a:ln>
            <a:solidFill>
              <a:srgbClr val="000000"/>
            </a:solidFill>
          </a:ln>
        </p:spPr>
        <p:txBody>
          <a:bodyPr/>
          <a:lstStyle/>
          <a:p>
            <a:pPr marL="0" lvl="0" indent="0" algn="ctr">
              <a:buNone/>
            </a:pPr>
            <a:r>
              <a:rPr lang="sl-SI" sz="4000" dirty="0" smtClean="0">
                <a:solidFill>
                  <a:srgbClr val="3E42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Vroče trdo kuhano jajce damo v skodelico mrzle vode. Kaj se zgodi s temperaturama vode in jajca?</a:t>
            </a:r>
            <a:endParaRPr lang="sl-SI" sz="4000" dirty="0">
              <a:solidFill>
                <a:srgbClr val="3E42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121859" name="AutoShape 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219200" y="2795666"/>
            <a:ext cx="96774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A)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VODA SE SEGREJE, JAJCE SE OHLADI.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2186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19200" y="3796259"/>
            <a:ext cx="96774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 smtClean="0">
                <a:solidFill>
                  <a:srgbClr val="000000"/>
                </a:solidFill>
                <a:latin typeface="Candara" pitchFamily="34" charset="0"/>
              </a:rPr>
              <a:t>B)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 VODA SE OHLADI, JAJCE SE SEGREJE.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2186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19200" y="4724400"/>
            <a:ext cx="96774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C)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VODA OSTANE ENAKA, JAJCE SE OHLADI.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21862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19200" y="5638800"/>
            <a:ext cx="96774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D)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OBA, VODA IN JAJCE, SE SEGREJETA.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6880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57700" y="1676400"/>
            <a:ext cx="6096000" cy="1219200"/>
          </a:xfrm>
        </p:spPr>
        <p:txBody>
          <a:bodyPr/>
          <a:lstStyle/>
          <a:p>
            <a:pPr algn="ctr">
              <a:buFontTx/>
              <a:buNone/>
            </a:pPr>
            <a:r>
              <a:rPr lang="sl-SI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Pravilno</a:t>
            </a:r>
            <a:r>
              <a:rPr lang="en-US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!</a:t>
            </a:r>
          </a:p>
        </p:txBody>
      </p:sp>
      <p:sp>
        <p:nvSpPr>
          <p:cNvPr id="6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9372600" y="5867400"/>
            <a:ext cx="2362200" cy="609600"/>
          </a:xfrm>
          <a:prstGeom prst="actionButtonBlank">
            <a:avLst/>
          </a:prstGeom>
          <a:solidFill>
            <a:srgbClr val="3E422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NADALJUJ</a:t>
            </a: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79" y="1565798"/>
            <a:ext cx="3967842" cy="482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5475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684318" y="265076"/>
            <a:ext cx="7010400" cy="2133600"/>
          </a:xfrm>
          <a:solidFill>
            <a:srgbClr val="E3F878"/>
          </a:solidFill>
          <a:ln>
            <a:solidFill>
              <a:srgbClr val="000000"/>
            </a:solidFill>
          </a:ln>
        </p:spPr>
        <p:txBody>
          <a:bodyPr/>
          <a:lstStyle/>
          <a:p>
            <a:pPr algn="ctr">
              <a:lnSpc>
                <a:spcPct val="15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4400" dirty="0">
                <a:solidFill>
                  <a:srgbClr val="3E42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 </a:t>
            </a:r>
            <a:r>
              <a:rPr lang="sl-SI" sz="4400" dirty="0" smtClean="0">
                <a:solidFill>
                  <a:srgbClr val="3E42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Katera od spodaj naštetih snovi je gorljiva?</a:t>
            </a:r>
            <a:endParaRPr lang="en-US" sz="4400" dirty="0">
              <a:solidFill>
                <a:srgbClr val="3E42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121859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584946" y="2719528"/>
            <a:ext cx="32766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dirty="0">
                <a:solidFill>
                  <a:srgbClr val="000000"/>
                </a:solidFill>
                <a:latin typeface="Candara" pitchFamily="34" charset="0"/>
              </a:rPr>
              <a:t>A)</a:t>
            </a:r>
            <a:r>
              <a:rPr lang="sl-SI" sz="36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600" dirty="0" smtClean="0">
                <a:solidFill>
                  <a:srgbClr val="000000"/>
                </a:solidFill>
                <a:latin typeface="Candara" pitchFamily="34" charset="0"/>
              </a:rPr>
              <a:t>VODA.</a:t>
            </a:r>
            <a:endParaRPr lang="en-US" sz="36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2186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551218" y="3785922"/>
            <a:ext cx="3297382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dirty="0">
                <a:solidFill>
                  <a:srgbClr val="000000"/>
                </a:solidFill>
                <a:latin typeface="Candara" pitchFamily="34" charset="0"/>
              </a:rPr>
              <a:t>B)</a:t>
            </a:r>
            <a:r>
              <a:rPr lang="sl-SI" sz="36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600" dirty="0" smtClean="0">
                <a:solidFill>
                  <a:srgbClr val="000000"/>
                </a:solidFill>
                <a:latin typeface="Candara" pitchFamily="34" charset="0"/>
              </a:rPr>
              <a:t>PESEK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2186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551218" y="4860748"/>
            <a:ext cx="32766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dirty="0">
                <a:solidFill>
                  <a:srgbClr val="000000"/>
                </a:solidFill>
                <a:latin typeface="Candara" pitchFamily="34" charset="0"/>
              </a:rPr>
              <a:t>C)</a:t>
            </a:r>
            <a:r>
              <a:rPr lang="sl-SI" sz="36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600" dirty="0" smtClean="0">
                <a:solidFill>
                  <a:srgbClr val="000000"/>
                </a:solidFill>
                <a:latin typeface="Candara" pitchFamily="34" charset="0"/>
              </a:rPr>
              <a:t>ZRAK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21862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551218" y="5791200"/>
            <a:ext cx="3297382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dirty="0">
                <a:solidFill>
                  <a:srgbClr val="000000"/>
                </a:solidFill>
                <a:latin typeface="Candara" pitchFamily="34" charset="0"/>
              </a:rPr>
              <a:t>D)</a:t>
            </a:r>
            <a:r>
              <a:rPr lang="sl-SI" sz="36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600" dirty="0" smtClean="0">
                <a:solidFill>
                  <a:srgbClr val="000000"/>
                </a:solidFill>
                <a:latin typeface="Candara" pitchFamily="34" charset="0"/>
              </a:rPr>
              <a:t>BENCIN.</a:t>
            </a:r>
            <a:endParaRPr lang="en-US" sz="3600" dirty="0">
              <a:solidFill>
                <a:srgbClr val="000000"/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105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81600" y="1676400"/>
            <a:ext cx="6096000" cy="1219200"/>
          </a:xfrm>
        </p:spPr>
        <p:txBody>
          <a:bodyPr/>
          <a:lstStyle/>
          <a:p>
            <a:pPr algn="ctr">
              <a:buFontTx/>
              <a:buNone/>
            </a:pPr>
            <a:r>
              <a:rPr lang="sl-SI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Pravilno</a:t>
            </a:r>
            <a:r>
              <a:rPr lang="en-US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!</a:t>
            </a:r>
          </a:p>
        </p:txBody>
      </p:sp>
      <p:sp>
        <p:nvSpPr>
          <p:cNvPr id="6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9372600" y="5867400"/>
            <a:ext cx="2362200" cy="609600"/>
          </a:xfrm>
          <a:prstGeom prst="actionButtonBlank">
            <a:avLst/>
          </a:prstGeom>
          <a:solidFill>
            <a:srgbClr val="3E422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NADALJUJ</a:t>
            </a: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79" y="1565798"/>
            <a:ext cx="3967842" cy="482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3545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57700" y="1595778"/>
            <a:ext cx="6096000" cy="1219200"/>
          </a:xfrm>
        </p:spPr>
        <p:txBody>
          <a:bodyPr/>
          <a:lstStyle/>
          <a:p>
            <a:pPr algn="ctr">
              <a:buFontTx/>
              <a:buNone/>
            </a:pPr>
            <a:r>
              <a:rPr lang="sl-SI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Pravilno</a:t>
            </a:r>
            <a:r>
              <a:rPr lang="en-US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!</a:t>
            </a:r>
          </a:p>
        </p:txBody>
      </p:sp>
      <p:sp>
        <p:nvSpPr>
          <p:cNvPr id="6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9372600" y="5867400"/>
            <a:ext cx="2362200" cy="609600"/>
          </a:xfrm>
          <a:prstGeom prst="actionButtonBlank">
            <a:avLst/>
          </a:prstGeom>
          <a:solidFill>
            <a:srgbClr val="3E422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NADALJUJ</a:t>
            </a: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79" y="1565798"/>
            <a:ext cx="3967842" cy="482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9148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62150" y="228600"/>
            <a:ext cx="8039100" cy="2133600"/>
          </a:xfrm>
          <a:solidFill>
            <a:srgbClr val="E3F878"/>
          </a:solidFill>
          <a:ln>
            <a:solidFill>
              <a:srgbClr val="000000"/>
            </a:solidFill>
          </a:ln>
        </p:spPr>
        <p:txBody>
          <a:bodyPr/>
          <a:lstStyle/>
          <a:p>
            <a:pPr algn="ctr">
              <a:lnSpc>
                <a:spcPct val="15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dirty="0">
                <a:solidFill>
                  <a:srgbClr val="3E4223"/>
                </a:solidFill>
                <a:latin typeface="Candara" pitchFamily="34" charset="0"/>
              </a:rPr>
              <a:t>  </a:t>
            </a:r>
            <a:r>
              <a:rPr lang="sl-SI" sz="4400" dirty="0" smtClean="0">
                <a:solidFill>
                  <a:srgbClr val="3E42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Kaj povzroči, da predmet pade na tla, ko ga izpustiš iz roke?</a:t>
            </a:r>
            <a:endParaRPr lang="en-US" sz="4400" dirty="0">
              <a:solidFill>
                <a:srgbClr val="3E42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121859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48659" y="2590800"/>
            <a:ext cx="40386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A)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MAGNETIZEM.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21860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62400" y="3619500"/>
            <a:ext cx="40386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B)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TEŽA.  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2186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62400" y="4648200"/>
            <a:ext cx="40386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C)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ZRAČNI UPOR.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21862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62400" y="5638800"/>
            <a:ext cx="40386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D)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POTISK ROKE.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8982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52703" y="1676400"/>
            <a:ext cx="6096000" cy="1219200"/>
          </a:xfrm>
        </p:spPr>
        <p:txBody>
          <a:bodyPr/>
          <a:lstStyle/>
          <a:p>
            <a:pPr algn="ctr">
              <a:buFontTx/>
              <a:buNone/>
            </a:pPr>
            <a:r>
              <a:rPr lang="sl-SI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Pravilno</a:t>
            </a:r>
            <a:r>
              <a:rPr lang="en-US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!</a:t>
            </a:r>
          </a:p>
        </p:txBody>
      </p:sp>
      <p:sp>
        <p:nvSpPr>
          <p:cNvPr id="6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9372600" y="5867400"/>
            <a:ext cx="2362200" cy="609600"/>
          </a:xfrm>
          <a:prstGeom prst="actionButtonBlank">
            <a:avLst/>
          </a:prstGeom>
          <a:solidFill>
            <a:srgbClr val="3E422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NADALJUJ</a:t>
            </a: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79" y="1565798"/>
            <a:ext cx="3967842" cy="482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2259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52600" y="217357"/>
            <a:ext cx="8686800" cy="2133600"/>
          </a:xfrm>
          <a:solidFill>
            <a:srgbClr val="E3F878"/>
          </a:solidFill>
          <a:ln>
            <a:solidFill>
              <a:srgbClr val="000000"/>
            </a:solidFill>
          </a:ln>
        </p:spPr>
        <p:txBody>
          <a:bodyPr/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ndara" pitchFamily="34" charset="0"/>
              </a:rPr>
              <a:t>  </a:t>
            </a:r>
            <a:endParaRPr lang="sl-SI" dirty="0" smtClean="0">
              <a:solidFill>
                <a:schemeClr val="accent6">
                  <a:lumMod val="50000"/>
                </a:schemeClr>
              </a:solidFill>
              <a:latin typeface="Candara" pitchFamily="34" charset="0"/>
            </a:endParaRP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sl-SI" sz="4400" dirty="0" smtClean="0">
                <a:solidFill>
                  <a:srgbClr val="3E42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Kateri proces opisuje kondenzacijo?</a:t>
            </a:r>
            <a:endParaRPr lang="en-US" sz="4400" dirty="0">
              <a:solidFill>
                <a:srgbClr val="3E42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121859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981200" y="2729149"/>
            <a:ext cx="82296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A)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TEKOČINA SE SPREMENI V TRDNO SNOV.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2186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961213" y="3738173"/>
            <a:ext cx="82296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B)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TRDNA SNOV SE SPREMENI V TEKOČINO.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2186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964961" y="4800600"/>
            <a:ext cx="82296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C)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PLIN SE SPREMENI V TEKOČINO.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21862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971207" y="5791200"/>
            <a:ext cx="82296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D)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TRDNA SNOV SE SPREMENI V PLIN.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0907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57700" y="1676400"/>
            <a:ext cx="6096000" cy="1219200"/>
          </a:xfrm>
        </p:spPr>
        <p:txBody>
          <a:bodyPr/>
          <a:lstStyle/>
          <a:p>
            <a:pPr algn="ctr">
              <a:buFontTx/>
              <a:buNone/>
            </a:pPr>
            <a:r>
              <a:rPr lang="sl-SI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Pravilno</a:t>
            </a:r>
            <a:r>
              <a:rPr lang="en-US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!</a:t>
            </a:r>
          </a:p>
        </p:txBody>
      </p:sp>
      <p:sp>
        <p:nvSpPr>
          <p:cNvPr id="6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9372600" y="5867400"/>
            <a:ext cx="2362200" cy="609600"/>
          </a:xfrm>
          <a:prstGeom prst="actionButtonBlank">
            <a:avLst/>
          </a:prstGeom>
          <a:solidFill>
            <a:srgbClr val="3E422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NADALJUJ</a:t>
            </a: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79" y="1565798"/>
            <a:ext cx="3967842" cy="482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0281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43000" y="228600"/>
            <a:ext cx="9982200" cy="2133600"/>
          </a:xfrm>
          <a:solidFill>
            <a:srgbClr val="E3F878"/>
          </a:solidFill>
          <a:ln>
            <a:solidFill>
              <a:srgbClr val="000000"/>
            </a:solidFill>
          </a:ln>
        </p:spPr>
        <p:txBody>
          <a:bodyPr/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andara" pitchFamily="34" charset="0"/>
              </a:rPr>
              <a:t>  </a:t>
            </a:r>
            <a:r>
              <a:rPr lang="sl-SI" sz="4000" dirty="0" smtClean="0">
                <a:solidFill>
                  <a:srgbClr val="3E42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V en kozarec damo grobo sol, v drugega pa drobno sol. Nato premešamo. Katera od spodnjih trditev je pravilna?</a:t>
            </a:r>
            <a:endParaRPr lang="en-US" sz="4000" dirty="0">
              <a:solidFill>
                <a:srgbClr val="3E42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121859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2638269"/>
            <a:ext cx="87630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A)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GROBA SOL SE TOPI HITREJE.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21860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828800" y="3646358"/>
            <a:ext cx="87630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B)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DROBNA SOL SE TOPI HITREJE.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2186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4680679"/>
            <a:ext cx="87630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C)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OBE VRSTI SOLI SE RAZTOPITA V ISTEM ČASU.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21862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5715000"/>
            <a:ext cx="87630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D)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SOL SE V VODI NE RAZTAPLJA.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8349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2723" y="1676400"/>
            <a:ext cx="6096000" cy="1219200"/>
          </a:xfrm>
        </p:spPr>
        <p:txBody>
          <a:bodyPr/>
          <a:lstStyle/>
          <a:p>
            <a:pPr algn="ctr">
              <a:buFontTx/>
              <a:buNone/>
            </a:pPr>
            <a:r>
              <a:rPr lang="sl-SI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Pravilno</a:t>
            </a:r>
            <a:r>
              <a:rPr lang="en-US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!</a:t>
            </a:r>
          </a:p>
        </p:txBody>
      </p:sp>
      <p:sp>
        <p:nvSpPr>
          <p:cNvPr id="6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9372600" y="5867400"/>
            <a:ext cx="2362200" cy="609600"/>
          </a:xfrm>
          <a:prstGeom prst="actionButtonBlank">
            <a:avLst/>
          </a:prstGeom>
          <a:solidFill>
            <a:srgbClr val="3E422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NADALJUJ</a:t>
            </a: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79" y="1565798"/>
            <a:ext cx="3967842" cy="482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3378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152400"/>
            <a:ext cx="10210800" cy="2133600"/>
          </a:xfrm>
          <a:solidFill>
            <a:srgbClr val="E3F878"/>
          </a:solidFill>
          <a:ln>
            <a:solidFill>
              <a:srgbClr val="000000"/>
            </a:solidFill>
          </a:ln>
        </p:spPr>
        <p:txBody>
          <a:bodyPr/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dirty="0">
                <a:solidFill>
                  <a:srgbClr val="3E42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 </a:t>
            </a:r>
            <a:r>
              <a:rPr lang="sl-SI" sz="4400" dirty="0" smtClean="0">
                <a:solidFill>
                  <a:srgbClr val="3E42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Lonec vroče juhe mešamo s kovinsko in leseno žlico. Čez nekaj minut je kovinska žlica toplejša od lesene. Zakaj?</a:t>
            </a:r>
            <a:endParaRPr lang="en-US" sz="4400" dirty="0">
              <a:solidFill>
                <a:srgbClr val="3E42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121859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344117" y="2690734"/>
            <a:ext cx="95250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A)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KOVINA JE VEDNO TOPLEJŠA OD LESA.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21860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344117" y="3662597"/>
            <a:ext cx="95250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B)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KOVINA JE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BOLJŠI PREVODNIK OD 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LESA.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2186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334124" y="4474564"/>
            <a:ext cx="95250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C)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KOVINA JE BOLJŠI PREVODNIK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ELETRIKE KOT LES.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21862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337872" y="5286531"/>
            <a:ext cx="95250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D)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KOVINA BOLJE SEGREVA VODO 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KOT LES.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21863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724400" y="6096000"/>
            <a:ext cx="2438400" cy="609600"/>
          </a:xfrm>
          <a:prstGeom prst="actionButtonBlank">
            <a:avLst/>
          </a:prstGeom>
          <a:solidFill>
            <a:srgbClr val="3E422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IN ZA KONEC:</a:t>
            </a: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3598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19600" y="1676400"/>
            <a:ext cx="6096000" cy="1219200"/>
          </a:xfrm>
        </p:spPr>
        <p:txBody>
          <a:bodyPr/>
          <a:lstStyle/>
          <a:p>
            <a:pPr algn="ctr">
              <a:buFontTx/>
              <a:buNone/>
            </a:pPr>
            <a:r>
              <a:rPr lang="sl-SI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Pravilno</a:t>
            </a:r>
            <a:r>
              <a:rPr lang="en-US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!</a:t>
            </a:r>
          </a:p>
        </p:txBody>
      </p:sp>
      <p:sp>
        <p:nvSpPr>
          <p:cNvPr id="76807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9067800" y="5778229"/>
            <a:ext cx="2362200" cy="609600"/>
          </a:xfrm>
          <a:prstGeom prst="actionButtonBlank">
            <a:avLst/>
          </a:prstGeom>
          <a:solidFill>
            <a:srgbClr val="3E422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ZAKLJUČI</a:t>
            </a: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79" y="1565798"/>
            <a:ext cx="3967842" cy="482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2298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4" name="Text Box 4"/>
          <p:cNvSpPr txBox="1">
            <a:spLocks noChangeArrowheads="1"/>
          </p:cNvSpPr>
          <p:nvPr/>
        </p:nvSpPr>
        <p:spPr bwMode="auto">
          <a:xfrm>
            <a:off x="3568647" y="381000"/>
            <a:ext cx="5638800" cy="923330"/>
          </a:xfrm>
          <a:prstGeom prst="rect">
            <a:avLst/>
          </a:prstGeom>
          <a:solidFill>
            <a:srgbClr val="E3F87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l-SI" sz="5400" dirty="0">
                <a:solidFill>
                  <a:srgbClr val="3E422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Je bilo težko?</a:t>
            </a:r>
            <a:endParaRPr lang="en-US" sz="5400" dirty="0">
              <a:solidFill>
                <a:srgbClr val="3E422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pic>
        <p:nvPicPr>
          <p:cNvPr id="7" name="Slika 6" descr="Odličn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82277" y="1981201"/>
            <a:ext cx="3811541" cy="4059291"/>
          </a:xfrm>
          <a:prstGeom prst="rect">
            <a:avLst/>
          </a:prstGeom>
        </p:spPr>
      </p:pic>
      <p:sp>
        <p:nvSpPr>
          <p:cNvPr id="4" name="Pravokotnik 3"/>
          <p:cNvSpPr/>
          <p:nvPr/>
        </p:nvSpPr>
        <p:spPr>
          <a:xfrm>
            <a:off x="1905000" y="6194143"/>
            <a:ext cx="83134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l-SI" sz="2800" dirty="0" smtClean="0">
                <a:solidFill>
                  <a:srgbClr val="000000"/>
                </a:solidFill>
                <a:latin typeface="Candara" pitchFamily="34" charset="0"/>
              </a:rPr>
              <a:t>Vir: Naravoslovne naloge raziskave TIMSS 2007 in 2011</a:t>
            </a:r>
            <a:endParaRPr lang="en-US" sz="2800" dirty="0">
              <a:latin typeface="Candar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304800"/>
            <a:ext cx="8229600" cy="1981200"/>
          </a:xfrm>
          <a:solidFill>
            <a:srgbClr val="EFF967"/>
          </a:solidFill>
          <a:ln>
            <a:solidFill>
              <a:srgbClr val="000000"/>
            </a:solidFill>
          </a:ln>
        </p:spPr>
        <p:txBody>
          <a:bodyPr/>
          <a:lstStyle/>
          <a:p>
            <a:pPr algn="ctr">
              <a:lnSpc>
                <a:spcPct val="150000"/>
              </a:lnSpc>
              <a:spcBef>
                <a:spcPct val="50000"/>
              </a:spcBef>
              <a:buClrTx/>
              <a:buSzTx/>
              <a:buNone/>
            </a:pPr>
            <a:r>
              <a:rPr lang="en-US" dirty="0" smtClean="0">
                <a:solidFill>
                  <a:srgbClr val="3E42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 </a:t>
            </a:r>
            <a:r>
              <a:rPr lang="sl-SI" sz="4000" dirty="0" smtClean="0">
                <a:solidFill>
                  <a:srgbClr val="3E42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Kaj od naslednjega deluje samo na elektriko?</a:t>
            </a:r>
            <a:endParaRPr lang="en-US" sz="4000" dirty="0">
              <a:solidFill>
                <a:srgbClr val="3E42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113667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553293" y="2707138"/>
            <a:ext cx="5085414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A)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JADRNICA.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1366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553293" y="3744912"/>
            <a:ext cx="5056683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B)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MOTORNO KOLO.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13669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553293" y="4782686"/>
            <a:ext cx="5030451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C)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STROPNI VENTILATOR.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13670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559538" y="5812965"/>
            <a:ext cx="5030451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D)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PARNI STROJ.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00600" y="1676400"/>
            <a:ext cx="6096000" cy="1219200"/>
          </a:xfrm>
        </p:spPr>
        <p:txBody>
          <a:bodyPr/>
          <a:lstStyle/>
          <a:p>
            <a:pPr algn="ctr">
              <a:buFontTx/>
              <a:buNone/>
            </a:pPr>
            <a:r>
              <a:rPr lang="sl-SI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Pravilno</a:t>
            </a:r>
            <a:r>
              <a:rPr lang="en-US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!</a:t>
            </a:r>
          </a:p>
        </p:txBody>
      </p:sp>
      <p:sp>
        <p:nvSpPr>
          <p:cNvPr id="5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9372600" y="5867400"/>
            <a:ext cx="2362200" cy="609600"/>
          </a:xfrm>
          <a:prstGeom prst="actionButtonBlank">
            <a:avLst/>
          </a:prstGeom>
          <a:solidFill>
            <a:srgbClr val="3E422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NADALJUJ</a:t>
            </a: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79" y="1565798"/>
            <a:ext cx="3967842" cy="482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8321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42258" y="277172"/>
            <a:ext cx="9525000" cy="1981200"/>
          </a:xfrm>
          <a:solidFill>
            <a:srgbClr val="EFF967"/>
          </a:solidFill>
          <a:ln>
            <a:solidFill>
              <a:srgbClr val="000000"/>
            </a:solidFill>
          </a:ln>
        </p:spPr>
        <p:txBody>
          <a:bodyPr/>
          <a:lstStyle/>
          <a:p>
            <a:pPr algn="ctr">
              <a:spcBef>
                <a:spcPct val="50000"/>
              </a:spcBef>
              <a:buClrTx/>
              <a:buSzTx/>
              <a:buNone/>
            </a:pPr>
            <a:r>
              <a:rPr lang="sl-SI" sz="4000" dirty="0" smtClean="0">
                <a:solidFill>
                  <a:srgbClr val="3E42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Na sončno okensko polico si zjutraj postavil posodo z vodo. Zvečer vode ni bilo več.       Kam je izginila ?</a:t>
            </a:r>
            <a:endParaRPr lang="en-US" dirty="0">
              <a:solidFill>
                <a:srgbClr val="3E42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118787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29793" y="5791199"/>
            <a:ext cx="4729942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D</a:t>
            </a:r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ZAVRELA JE. 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18788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858524" y="3612593"/>
            <a:ext cx="4701211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 smtClean="0">
                <a:solidFill>
                  <a:srgbClr val="000000"/>
                </a:solidFill>
                <a:latin typeface="Candara" pitchFamily="34" charset="0"/>
              </a:rPr>
              <a:t>B)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 IZHLAPELA JE.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18789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29793" y="4701896"/>
            <a:ext cx="4729942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C)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IZTEKLA JE.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18790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49780" y="2653186"/>
            <a:ext cx="4709955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A</a:t>
            </a:r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BRATEC JO JE POPIL.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00600" y="1676400"/>
            <a:ext cx="6096000" cy="1219200"/>
          </a:xfrm>
        </p:spPr>
        <p:txBody>
          <a:bodyPr/>
          <a:lstStyle/>
          <a:p>
            <a:pPr algn="ctr">
              <a:buFontTx/>
              <a:buNone/>
            </a:pPr>
            <a:r>
              <a:rPr lang="sl-SI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Pravilno</a:t>
            </a:r>
            <a:r>
              <a:rPr lang="en-US" sz="6600" dirty="0">
                <a:solidFill>
                  <a:srgbClr val="E3F87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ndara" pitchFamily="34" charset="0"/>
              </a:rPr>
              <a:t>!</a:t>
            </a:r>
          </a:p>
        </p:txBody>
      </p:sp>
      <p:sp>
        <p:nvSpPr>
          <p:cNvPr id="5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9372600" y="5867400"/>
            <a:ext cx="2362200" cy="609600"/>
          </a:xfrm>
          <a:prstGeom prst="actionButtonBlank">
            <a:avLst/>
          </a:prstGeom>
          <a:solidFill>
            <a:srgbClr val="3E422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NADALJUJ</a:t>
            </a: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79" y="1565798"/>
            <a:ext cx="3967842" cy="482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8661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0" y="304800"/>
            <a:ext cx="8534400" cy="2069177"/>
          </a:xfrm>
          <a:solidFill>
            <a:srgbClr val="E3F878"/>
          </a:solidFill>
          <a:ln>
            <a:solidFill>
              <a:srgbClr val="000000"/>
            </a:solidFill>
          </a:ln>
        </p:spPr>
        <p:txBody>
          <a:bodyPr/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dirty="0">
                <a:solidFill>
                  <a:srgbClr val="3E42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 </a:t>
            </a:r>
            <a:r>
              <a:rPr lang="sl-SI" sz="4000" dirty="0" smtClean="0">
                <a:solidFill>
                  <a:srgbClr val="3E42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Za katero od spodnjih snovi velja:                      je trdna, ni magnetna, slabo prevaja          toploto in se topi v vodi?</a:t>
            </a:r>
            <a:endParaRPr lang="en-US" sz="4000" dirty="0">
              <a:solidFill>
                <a:srgbClr val="3E42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lang="en-US" dirty="0">
              <a:latin typeface="Candara" pitchFamily="34" charset="0"/>
            </a:endParaRPr>
          </a:p>
        </p:txBody>
      </p:sp>
      <p:sp>
        <p:nvSpPr>
          <p:cNvPr id="119811" name="AutoShape 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458012" y="2843823"/>
            <a:ext cx="30861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A)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SLADKOR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1981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58012" y="3943747"/>
            <a:ext cx="30861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B)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LES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19813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58012" y="4924396"/>
            <a:ext cx="31242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C)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GLINA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19814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58012" y="5905045"/>
            <a:ext cx="3124200" cy="609600"/>
          </a:xfrm>
          <a:prstGeom prst="actionButtonBlank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>
                <a:solidFill>
                  <a:srgbClr val="000000"/>
                </a:solidFill>
                <a:latin typeface="Candara" pitchFamily="34" charset="0"/>
              </a:rPr>
              <a:t>D)</a:t>
            </a:r>
            <a:r>
              <a:rPr lang="sl-SI" sz="32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sl-SI" sz="3200" dirty="0" smtClean="0">
                <a:solidFill>
                  <a:srgbClr val="000000"/>
                </a:solidFill>
                <a:latin typeface="Candara" pitchFamily="34" charset="0"/>
              </a:rPr>
              <a:t>STEKLO</a:t>
            </a:r>
            <a:endParaRPr lang="en-US" sz="3200" dirty="0">
              <a:solidFill>
                <a:srgbClr val="000000"/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390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6161bf23964febf341e96f464fc16cc1b438f2"/>
</p:tagLst>
</file>

<file path=ppt/theme/theme1.xml><?xml version="1.0" encoding="utf-8"?>
<a:theme xmlns:a="http://schemas.openxmlformats.org/drawingml/2006/main" name="Ocean">
  <a:themeElements>
    <a:clrScheme name="Ocean 3">
      <a:dk1>
        <a:srgbClr val="000000"/>
      </a:dk1>
      <a:lt1>
        <a:srgbClr val="FFFFFF"/>
      </a:lt1>
      <a:dk2>
        <a:srgbClr val="572E88"/>
      </a:dk2>
      <a:lt2>
        <a:srgbClr val="FFFFFF"/>
      </a:lt2>
      <a:accent1>
        <a:srgbClr val="FF6600"/>
      </a:accent1>
      <a:accent2>
        <a:srgbClr val="FFCC00"/>
      </a:accent2>
      <a:accent3>
        <a:srgbClr val="B4ADC3"/>
      </a:accent3>
      <a:accent4>
        <a:srgbClr val="DADADA"/>
      </a:accent4>
      <a:accent5>
        <a:srgbClr val="FFB8AA"/>
      </a:accent5>
      <a:accent6>
        <a:srgbClr val="E7B900"/>
      </a:accent6>
      <a:hlink>
        <a:srgbClr val="33CCCC"/>
      </a:hlink>
      <a:folHlink>
        <a:srgbClr val="36CC64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5771</TotalTime>
  <Words>993</Words>
  <Application>Microsoft Office PowerPoint</Application>
  <PresentationFormat>Širokozaslonsko</PresentationFormat>
  <Paragraphs>176</Paragraphs>
  <Slides>49</Slides>
  <Notes>2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49</vt:i4>
      </vt:variant>
    </vt:vector>
  </HeadingPairs>
  <TitlesOfParts>
    <vt:vector size="55" baseType="lpstr">
      <vt:lpstr>Arial</vt:lpstr>
      <vt:lpstr>Calibri</vt:lpstr>
      <vt:lpstr>Candara</vt:lpstr>
      <vt:lpstr>Tahoma</vt:lpstr>
      <vt:lpstr>Wingdings</vt:lpstr>
      <vt:lpstr>Ocean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Ben Ellis</dc:creator>
  <cp:lastModifiedBy>Tatjana</cp:lastModifiedBy>
  <cp:revision>110</cp:revision>
  <dcterms:created xsi:type="dcterms:W3CDTF">2003-09-24T21:23:04Z</dcterms:created>
  <dcterms:modified xsi:type="dcterms:W3CDTF">2020-03-24T08:11:18Z</dcterms:modified>
</cp:coreProperties>
</file>