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90" r:id="rId12"/>
    <p:sldId id="267" r:id="rId13"/>
    <p:sldId id="268" r:id="rId14"/>
    <p:sldId id="269" r:id="rId15"/>
    <p:sldId id="270" r:id="rId16"/>
    <p:sldId id="271" r:id="rId17"/>
    <p:sldId id="284" r:id="rId18"/>
    <p:sldId id="285" r:id="rId19"/>
    <p:sldId id="276" r:id="rId20"/>
    <p:sldId id="274" r:id="rId21"/>
    <p:sldId id="279" r:id="rId22"/>
    <p:sldId id="280" r:id="rId23"/>
    <p:sldId id="281" r:id="rId24"/>
    <p:sldId id="282" r:id="rId25"/>
    <p:sldId id="289" r:id="rId26"/>
    <p:sldId id="288" r:id="rId27"/>
    <p:sldId id="287" r:id="rId28"/>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Tahoma" charset="0"/>
        <a:ea typeface="+mn-ea"/>
        <a:cs typeface="+mn-cs"/>
      </a:defRPr>
    </a:lvl1pPr>
    <a:lvl2pPr marL="457200" algn="l" rtl="0" fontAlgn="base">
      <a:spcBef>
        <a:spcPct val="0"/>
      </a:spcBef>
      <a:spcAft>
        <a:spcPct val="0"/>
      </a:spcAft>
      <a:defRPr kern="1200">
        <a:solidFill>
          <a:schemeClr val="tx1"/>
        </a:solidFill>
        <a:latin typeface="Tahoma" charset="0"/>
        <a:ea typeface="+mn-ea"/>
        <a:cs typeface="+mn-cs"/>
      </a:defRPr>
    </a:lvl2pPr>
    <a:lvl3pPr marL="914400" algn="l" rtl="0" fontAlgn="base">
      <a:spcBef>
        <a:spcPct val="0"/>
      </a:spcBef>
      <a:spcAft>
        <a:spcPct val="0"/>
      </a:spcAft>
      <a:defRPr kern="1200">
        <a:solidFill>
          <a:schemeClr val="tx1"/>
        </a:solidFill>
        <a:latin typeface="Tahoma" charset="0"/>
        <a:ea typeface="+mn-ea"/>
        <a:cs typeface="+mn-cs"/>
      </a:defRPr>
    </a:lvl3pPr>
    <a:lvl4pPr marL="1371600" algn="l" rtl="0" fontAlgn="base">
      <a:spcBef>
        <a:spcPct val="0"/>
      </a:spcBef>
      <a:spcAft>
        <a:spcPct val="0"/>
      </a:spcAft>
      <a:defRPr kern="1200">
        <a:solidFill>
          <a:schemeClr val="tx1"/>
        </a:solidFill>
        <a:latin typeface="Tahoma" charset="0"/>
        <a:ea typeface="+mn-ea"/>
        <a:cs typeface="+mn-cs"/>
      </a:defRPr>
    </a:lvl4pPr>
    <a:lvl5pPr marL="1828800" algn="l"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96" autoAdjust="0"/>
  </p:normalViewPr>
  <p:slideViewPr>
    <p:cSldViewPr>
      <p:cViewPr varScale="1">
        <p:scale>
          <a:sx n="65" d="100"/>
          <a:sy n="65" d="100"/>
        </p:scale>
        <p:origin x="153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7F0AEB-F68E-4D01-9EEA-0FADF8ECA534}" type="datetimeFigureOut">
              <a:rPr lang="sl-SI" smtClean="0"/>
              <a:t>30.3.2020</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D70127-0441-4639-A5B1-94E772A62659}" type="slidenum">
              <a:rPr lang="sl-SI" smtClean="0"/>
              <a:t>‹#›</a:t>
            </a:fld>
            <a:endParaRPr lang="sl-SI"/>
          </a:p>
        </p:txBody>
      </p:sp>
    </p:spTree>
    <p:extLst>
      <p:ext uri="{BB962C8B-B14F-4D97-AF65-F5344CB8AC3E}">
        <p14:creationId xmlns:p14="http://schemas.microsoft.com/office/powerpoint/2010/main" val="2315146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wikipedia.org/wiki/Pastir"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l.wikipedia.org/w/index.php?title=Bajta&amp;action=edit&amp;redlink=1" TargetMode="External"/><Relationship Id="rId4" Type="http://schemas.openxmlformats.org/officeDocument/2006/relationships/hyperlink" Target="http://sl.wikipedia.org/w/index.php?title=Vila&amp;action=edit&amp;redlink=1"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l.wikipedia.org/wiki/Opica" TargetMode="External"/><Relationship Id="rId13" Type="http://schemas.openxmlformats.org/officeDocument/2006/relationships/hyperlink" Target="http://sl.wikipedia.org/wiki/Noj" TargetMode="External"/><Relationship Id="rId18" Type="http://schemas.openxmlformats.org/officeDocument/2006/relationships/hyperlink" Target="http://sl.wikipedia.org/wiki/Ljudstvo" TargetMode="External"/><Relationship Id="rId3" Type="http://schemas.openxmlformats.org/officeDocument/2006/relationships/hyperlink" Target="http://sl.wikipedia.org/wiki/Juri" TargetMode="External"/><Relationship Id="rId7" Type="http://schemas.openxmlformats.org/officeDocument/2006/relationships/hyperlink" Target="http://sl.wikipedia.org/wiki/Ris" TargetMode="External"/><Relationship Id="rId12" Type="http://schemas.openxmlformats.org/officeDocument/2006/relationships/hyperlink" Target="http://sl.wikipedia.org/wiki/Krokodil" TargetMode="External"/><Relationship Id="rId17" Type="http://schemas.openxmlformats.org/officeDocument/2006/relationships/hyperlink" Target="http://sl.wikipedia.org/w/index.php?title=Poglavar&amp;action=edit&amp;redlink=1" TargetMode="External"/><Relationship Id="rId2" Type="http://schemas.openxmlformats.org/officeDocument/2006/relationships/slide" Target="../slides/slide10.xml"/><Relationship Id="rId16" Type="http://schemas.openxmlformats.org/officeDocument/2006/relationships/hyperlink" Target="http://sl.wikipedia.org/w/index.php?title=Zamorec&amp;action=edit&amp;redlink=1" TargetMode="External"/><Relationship Id="rId1" Type="http://schemas.openxmlformats.org/officeDocument/2006/relationships/notesMaster" Target="../notesMasters/notesMaster1.xml"/><Relationship Id="rId6" Type="http://schemas.openxmlformats.org/officeDocument/2006/relationships/hyperlink" Target="http://sl.wikipedia.org/wiki/Galeb" TargetMode="External"/><Relationship Id="rId11" Type="http://schemas.openxmlformats.org/officeDocument/2006/relationships/hyperlink" Target="http://sl.wikipedia.org/wiki/Nosorog" TargetMode="External"/><Relationship Id="rId5" Type="http://schemas.openxmlformats.org/officeDocument/2006/relationships/hyperlink" Target="http://sl.wikipedia.org/wiki/Koko%C5%A1" TargetMode="External"/><Relationship Id="rId15" Type="http://schemas.openxmlformats.org/officeDocument/2006/relationships/hyperlink" Target="http://sl.wikipedia.org/w/index.php?title=Okel&amp;action=edit&amp;redlink=1" TargetMode="External"/><Relationship Id="rId10" Type="http://schemas.openxmlformats.org/officeDocument/2006/relationships/hyperlink" Target="http://sl.wikipedia.org/wiki/Zebra" TargetMode="External"/><Relationship Id="rId19" Type="http://schemas.openxmlformats.org/officeDocument/2006/relationships/hyperlink" Target="http://sl.wikipedia.org/wiki/Voda" TargetMode="External"/><Relationship Id="rId4" Type="http://schemas.openxmlformats.org/officeDocument/2006/relationships/hyperlink" Target="http://sl.wikipedia.org/wiki/Afrika" TargetMode="External"/><Relationship Id="rId9" Type="http://schemas.openxmlformats.org/officeDocument/2006/relationships/hyperlink" Target="http://sl.wikipedia.org/wiki/Slon" TargetMode="External"/><Relationship Id="rId14" Type="http://schemas.openxmlformats.org/officeDocument/2006/relationships/hyperlink" Target="http://sl.wikipedia.org/wiki/Ni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a:buFont typeface="Wingdings" pitchFamily="2" charset="2"/>
              <a:buNone/>
            </a:pPr>
            <a:r>
              <a:rPr lang="sl-SI" sz="1200" dirty="0"/>
              <a:t>Ne govori o resničnih dogodkih, dogaja se nekoč in nekje in si ne prizadeva posnemati resničnega sveta. Ima svoje značilnosti.</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2</a:t>
            </a:fld>
            <a:endParaRPr lang="sl-SI" dirty="0"/>
          </a:p>
        </p:txBody>
      </p:sp>
    </p:spTree>
    <p:extLst>
      <p:ext uri="{BB962C8B-B14F-4D97-AF65-F5344CB8AC3E}">
        <p14:creationId xmlns:p14="http://schemas.microsoft.com/office/powerpoint/2010/main" val="138273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a:t>Dostikrat pa pisatelj med pripovedovanje vplete kakšen verz, kar otrokom prijetno zveni in si lažje zapomnijo. </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14</a:t>
            </a:fld>
            <a:endParaRPr lang="sl-SI"/>
          </a:p>
        </p:txBody>
      </p:sp>
    </p:spTree>
    <p:extLst>
      <p:ext uri="{BB962C8B-B14F-4D97-AF65-F5344CB8AC3E}">
        <p14:creationId xmlns:p14="http://schemas.microsoft.com/office/powerpoint/2010/main" val="2645438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200" dirty="0"/>
              <a:t>Vendar pa imamo pravljice tudi v VERZIH (poezija). Slovencem je tako pravljico ustvaril Matija Valjavec s svojim Pastirjem.</a:t>
            </a:r>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15</a:t>
            </a:fld>
            <a:endParaRPr lang="sl-SI"/>
          </a:p>
        </p:txBody>
      </p:sp>
    </p:spTree>
    <p:extLst>
      <p:ext uri="{BB962C8B-B14F-4D97-AF65-F5344CB8AC3E}">
        <p14:creationId xmlns:p14="http://schemas.microsoft.com/office/powerpoint/2010/main" val="37350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a:buFont typeface="Wingdings" pitchFamily="2" charset="2"/>
              <a:buNone/>
            </a:pPr>
            <a:r>
              <a:rPr lang="sl-SI" sz="1200" dirty="0"/>
              <a:t>Juri </a:t>
            </a:r>
            <a:r>
              <a:rPr lang="sl-SI" sz="1200" dirty="0" err="1"/>
              <a:t>muri</a:t>
            </a:r>
            <a:r>
              <a:rPr lang="sl-SI" sz="1200" dirty="0"/>
              <a:t>, </a:t>
            </a:r>
            <a:r>
              <a:rPr lang="sl-SI" sz="1200" dirty="0" err="1"/>
              <a:t>kljukec</a:t>
            </a:r>
            <a:r>
              <a:rPr lang="sl-SI" sz="1200" dirty="0"/>
              <a:t> Juri,</a:t>
            </a:r>
          </a:p>
          <a:p>
            <a:pPr>
              <a:buFont typeface="Wingdings" pitchFamily="2" charset="2"/>
              <a:buNone/>
            </a:pPr>
            <a:r>
              <a:rPr lang="sl-SI" sz="1200" dirty="0"/>
              <a:t>tisti, ki je s hruške </a:t>
            </a:r>
            <a:r>
              <a:rPr lang="sl-SI" sz="1200" dirty="0" err="1"/>
              <a:t>pal</a:t>
            </a:r>
            <a:r>
              <a:rPr lang="sl-SI" sz="1200" dirty="0"/>
              <a:t>,</a:t>
            </a:r>
          </a:p>
          <a:p>
            <a:pPr>
              <a:buFont typeface="Wingdings" pitchFamily="2" charset="2"/>
              <a:buNone/>
            </a:pPr>
            <a:r>
              <a:rPr lang="sl-SI" sz="1200" dirty="0"/>
              <a:t>včeraj je ob šesti uri</a:t>
            </a:r>
          </a:p>
          <a:p>
            <a:pPr>
              <a:buFont typeface="Wingdings" pitchFamily="2" charset="2"/>
              <a:buNone/>
            </a:pPr>
            <a:r>
              <a:rPr lang="sl-SI" sz="1200" dirty="0"/>
              <a:t>v Afriko odpotoval.</a:t>
            </a:r>
          </a:p>
          <a:p>
            <a:pPr>
              <a:buFont typeface="Wingdings" pitchFamily="2" charset="2"/>
              <a:buNone/>
            </a:pPr>
            <a:r>
              <a:rPr lang="sl-SI" sz="1200" dirty="0"/>
              <a:t>Saj doma je nemogoče,</a:t>
            </a:r>
          </a:p>
          <a:p>
            <a:pPr>
              <a:buFont typeface="Wingdings" pitchFamily="2" charset="2"/>
              <a:buNone/>
            </a:pPr>
            <a:r>
              <a:rPr lang="sl-SI" sz="1200" dirty="0"/>
              <a:t>vsak ga kara in pesti,</a:t>
            </a:r>
          </a:p>
          <a:p>
            <a:pPr>
              <a:buFont typeface="Wingdings" pitchFamily="2" charset="2"/>
              <a:buNone/>
            </a:pPr>
            <a:r>
              <a:rPr lang="sl-SI" sz="1200" dirty="0"/>
              <a:t>vsak umivati ga hoče,</a:t>
            </a:r>
          </a:p>
          <a:p>
            <a:pPr>
              <a:buFont typeface="Wingdings" pitchFamily="2" charset="2"/>
              <a:buNone/>
            </a:pPr>
            <a:r>
              <a:rPr lang="sl-SI" sz="1200" dirty="0"/>
              <a:t>on pa se vode boji.</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16</a:t>
            </a:fld>
            <a:endParaRPr lang="sl-SI"/>
          </a:p>
        </p:txBody>
      </p:sp>
    </p:spTree>
    <p:extLst>
      <p:ext uri="{BB962C8B-B14F-4D97-AF65-F5344CB8AC3E}">
        <p14:creationId xmlns:p14="http://schemas.microsoft.com/office/powerpoint/2010/main" val="2915581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a:t>Če pravljico napiše pisatelj ali pisateljica, je to UMETNA PRAVLJICA. Če pa je pravljica nastala med ljudmi in se je prenašala iz roda v rod po ustnem izročilu, pa je to LJUDSKA PRAVLJICA.</a:t>
            </a:r>
            <a:endParaRPr lang="sl-SI" sz="1200" b="1" dirty="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l-SI" sz="1200" b="1" dirty="0">
                <a:solidFill>
                  <a:schemeClr val="accent1"/>
                </a:solidFill>
              </a:rPr>
              <a:t>Slovenske ljudske pravljice so zbrane v več knjigah.</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17</a:t>
            </a:fld>
            <a:endParaRPr lang="sl-SI"/>
          </a:p>
        </p:txBody>
      </p:sp>
    </p:spTree>
    <p:extLst>
      <p:ext uri="{BB962C8B-B14F-4D97-AF65-F5344CB8AC3E}">
        <p14:creationId xmlns:p14="http://schemas.microsoft.com/office/powerpoint/2010/main" val="1177537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sl-SI" sz="1200" dirty="0"/>
              <a:t>Pastirček in čarovnikova hči je slovenska ljudska pravljica, ki jo je zapisal Tone Ljubič.</a:t>
            </a:r>
          </a:p>
          <a:p>
            <a:pPr>
              <a:buFont typeface="Wingdings" pitchFamily="2" charset="2"/>
              <a:buNone/>
            </a:pPr>
            <a:r>
              <a:rPr lang="sl-SI" sz="1200" dirty="0"/>
              <a:t>Pravljico najdemo v knjigi SLOVENSKA DEŽELA V PRIPOVEDKI IN PODOBI, kjer je zbranih veliko število slovenskih ljudskih pravljic. </a:t>
            </a:r>
          </a:p>
          <a:p>
            <a:pPr>
              <a:buFont typeface="Wingdings" pitchFamily="2" charset="2"/>
              <a:buNone/>
            </a:pPr>
            <a:r>
              <a:rPr lang="sl-SI" sz="1200" dirty="0"/>
              <a:t>Govori o pastirčku, ki se je spopadel z različnimi težavami in preizkušnjami in si z lastno iznajdljivostjo ter s pomočjo usode pridobil, kar si je najbolj želel – ženo.</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18</a:t>
            </a:fld>
            <a:endParaRPr lang="sl-SI"/>
          </a:p>
        </p:txBody>
      </p:sp>
    </p:spTree>
    <p:extLst>
      <p:ext uri="{BB962C8B-B14F-4D97-AF65-F5344CB8AC3E}">
        <p14:creationId xmlns:p14="http://schemas.microsoft.com/office/powerpoint/2010/main" val="907191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a:effectLst/>
              </a:rPr>
              <a:t>Rodil se je 2. aprila 1805 (njegov rojstni dan je mednarodni dan knjig</a:t>
            </a:r>
            <a:r>
              <a:rPr lang="sl-SI" sz="1200" baseline="0" dirty="0">
                <a:effectLst/>
              </a:rPr>
              <a:t> za otroke</a:t>
            </a:r>
            <a:r>
              <a:rPr lang="sl-SI" sz="1200" dirty="0">
                <a:effectLst/>
              </a:rPr>
              <a:t>) v mestu </a:t>
            </a:r>
            <a:r>
              <a:rPr lang="sl-SI" sz="1200" dirty="0" err="1">
                <a:effectLst/>
              </a:rPr>
              <a:t>Odense</a:t>
            </a:r>
            <a:r>
              <a:rPr lang="sl-SI" sz="1200" dirty="0">
                <a:effectLst/>
              </a:rPr>
              <a:t> na Danskem. Njegov oče je bil čevljar, ki je umrl, ko je bilo pisatelju 11 let. Že v otroških letih se je prepuščal sanjarjenju, želel je postati pesnik in igralec. Napisal je nekaj romanov in gledaliških iger, ki pa so potonile v pozabo. Svetovno slavo so mu prinesle pravljice, ki so prevedene v največ svetovnih jezikov. Kljub slavi je živel samotno življenje. Umrl je 4. avgusta 1875, star sedemdeset let. Je eden najbolj znanih pisateljev na svetu.</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19</a:t>
            </a:fld>
            <a:endParaRPr lang="sl-SI"/>
          </a:p>
        </p:txBody>
      </p:sp>
    </p:spTree>
    <p:extLst>
      <p:ext uri="{BB962C8B-B14F-4D97-AF65-F5344CB8AC3E}">
        <p14:creationId xmlns:p14="http://schemas.microsoft.com/office/powerpoint/2010/main" val="44272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a:t>Brata Grimm, </a:t>
            </a:r>
            <a:r>
              <a:rPr lang="sl-SI" sz="1200" dirty="0" err="1"/>
              <a:t>Jacob</a:t>
            </a:r>
            <a:r>
              <a:rPr lang="sl-SI" sz="1200" dirty="0"/>
              <a:t> Ludwig Karl (* 4. januar 1785, </a:t>
            </a:r>
            <a:r>
              <a:rPr lang="sl-SI" sz="1200" dirty="0" err="1"/>
              <a:t>Hanau</a:t>
            </a:r>
            <a:r>
              <a:rPr lang="sl-SI" sz="1200" dirty="0"/>
              <a:t>, † 20. september 1863, Berlin) in Wilhelm Karl Grimm   (* 24. februar 1786, </a:t>
            </a:r>
            <a:r>
              <a:rPr lang="sl-SI" sz="1200" dirty="0" err="1"/>
              <a:t>Hanau</a:t>
            </a:r>
            <a:r>
              <a:rPr lang="sl-SI" sz="1200" dirty="0"/>
              <a:t>, † 16. december 1859, Berlin) sta znana kot jezikoslovca in zbiratelja pravljic (Grimmove pravljice). </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20</a:t>
            </a:fld>
            <a:endParaRPr lang="sl-SI"/>
          </a:p>
        </p:txBody>
      </p:sp>
    </p:spTree>
    <p:extLst>
      <p:ext uri="{BB962C8B-B14F-4D97-AF65-F5344CB8AC3E}">
        <p14:creationId xmlns:p14="http://schemas.microsoft.com/office/powerpoint/2010/main" val="3821544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21</a:t>
            </a:fld>
            <a:endParaRPr lang="sl-SI"/>
          </a:p>
        </p:txBody>
      </p:sp>
    </p:spTree>
    <p:extLst>
      <p:ext uri="{BB962C8B-B14F-4D97-AF65-F5344CB8AC3E}">
        <p14:creationId xmlns:p14="http://schemas.microsoft.com/office/powerpoint/2010/main" val="763065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a:t>Fran Milčinski:</a:t>
            </a:r>
          </a:p>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a:t>Vzgoja štirih lastnih otrok ga je pripravila do dela s pravljicami. Borno ponudbo tedanjega knjižnega trga se je odločil izboljšati z izborom in priredbo slovenskih pravljic.</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22</a:t>
            </a:fld>
            <a:endParaRPr lang="sl-SI"/>
          </a:p>
        </p:txBody>
      </p:sp>
    </p:spTree>
    <p:extLst>
      <p:ext uri="{BB962C8B-B14F-4D97-AF65-F5344CB8AC3E}">
        <p14:creationId xmlns:p14="http://schemas.microsoft.com/office/powerpoint/2010/main" val="710734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a:t>Čeprav je bil pesnik, je pisal tudi za otroke (basni, pravljice, otroške pesmi in </a:t>
            </a:r>
            <a:r>
              <a:rPr lang="sl-SI" sz="1200" dirty="0" err="1"/>
              <a:t>povestice</a:t>
            </a:r>
            <a:r>
              <a:rPr lang="sl-SI" sz="1200" dirty="0"/>
              <a:t>). Poleg pravljice Šivilja in škarjice je napisal tudi Pravljico o ubogi </a:t>
            </a:r>
            <a:r>
              <a:rPr lang="sl-SI" sz="1200" dirty="0" err="1"/>
              <a:t>Terezinki</a:t>
            </a:r>
            <a:r>
              <a:rPr lang="sl-SI" sz="1200" dirty="0"/>
              <a:t>, Legendo o skopulji z nogavico, Jurčka Zidarja, Kužek Sultan, Čebelica in čmrlj …</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23</a:t>
            </a:fld>
            <a:endParaRPr lang="sl-SI"/>
          </a:p>
        </p:txBody>
      </p:sp>
    </p:spTree>
    <p:extLst>
      <p:ext uri="{BB962C8B-B14F-4D97-AF65-F5344CB8AC3E}">
        <p14:creationId xmlns:p14="http://schemas.microsoft.com/office/powerpoint/2010/main" val="1637535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a:t>Ne</a:t>
            </a:r>
            <a:r>
              <a:rPr lang="sl-SI" baseline="0" dirty="0"/>
              <a:t> vemo, za katerega kralja, ubogo deklico gre, uporabljena so lahko izmišljena imena …</a:t>
            </a:r>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4</a:t>
            </a:fld>
            <a:endParaRPr lang="sl-SI" dirty="0"/>
          </a:p>
        </p:txBody>
      </p:sp>
    </p:spTree>
    <p:extLst>
      <p:ext uri="{BB962C8B-B14F-4D97-AF65-F5344CB8AC3E}">
        <p14:creationId xmlns:p14="http://schemas.microsoft.com/office/powerpoint/2010/main" val="2942170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a:t>“Ko je učitelj napisal na šolsko tablo naslov spisa, ki naj bi ga napisali v šoli ali doma, se je v meni utrnil trenutek pravljičnosti.”</a:t>
            </a:r>
            <a:r>
              <a:rPr lang="sl-SI" sz="1200" baseline="0" dirty="0"/>
              <a:t> </a:t>
            </a:r>
            <a:r>
              <a:rPr lang="sl-SI" sz="1200" dirty="0"/>
              <a:t>(besede Perocijeve o njenem prvem srečanju s svetom pravljic, izvirajo iz šolskih klopi.)</a:t>
            </a:r>
          </a:p>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a:t>Večina njenih del so kratke sodobne pravljice. Njena prva objavljena pravljica je bila Moj dežnik je lahko balon, ki so ji kmalu sledile še druge: Muca Copatarica, Majhno kot mezinec, Za lahko noč, Na oni strani srebrne črte, Siva miš ti loviš!, Ptičke so odletele, Hišica iz kock...</a:t>
            </a:r>
          </a:p>
          <a:p>
            <a:pPr marL="0" marR="0" indent="0" algn="l" defTabSz="914400" rtl="0" eaLnBrk="1" fontAlgn="auto" latinLnBrk="0" hangingPunct="1">
              <a:lnSpc>
                <a:spcPct val="100000"/>
              </a:lnSpc>
              <a:spcBef>
                <a:spcPts val="0"/>
              </a:spcBef>
              <a:spcAft>
                <a:spcPts val="0"/>
              </a:spcAft>
              <a:buClrTx/>
              <a:buSzTx/>
              <a:buFontTx/>
              <a:buNone/>
              <a:tabLst/>
              <a:defRPr/>
            </a:pPr>
            <a:endParaRPr lang="sl-SI" sz="1200" dirty="0"/>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24</a:t>
            </a:fld>
            <a:endParaRPr lang="sl-SI"/>
          </a:p>
        </p:txBody>
      </p:sp>
    </p:spTree>
    <p:extLst>
      <p:ext uri="{BB962C8B-B14F-4D97-AF65-F5344CB8AC3E}">
        <p14:creationId xmlns:p14="http://schemas.microsoft.com/office/powerpoint/2010/main" val="3212193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25</a:t>
            </a:fld>
            <a:endParaRPr lang="sl-SI"/>
          </a:p>
        </p:txBody>
      </p:sp>
    </p:spTree>
    <p:extLst>
      <p:ext uri="{BB962C8B-B14F-4D97-AF65-F5344CB8AC3E}">
        <p14:creationId xmlns:p14="http://schemas.microsoft.com/office/powerpoint/2010/main" val="3212193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a:t>V pravljicah nastopajo samo zelo DOBRI, zelo LEPI in zelo PRIJAZNI ljudje ter zelo SLABI, zelo GRDI in zelo HUDOBNI, kakršnih v resničnem življenju ni.</a:t>
            </a:r>
          </a:p>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a:t>Zelo dobra, pridna Pepelka,</a:t>
            </a:r>
            <a:r>
              <a:rPr lang="sl-SI" sz="1200" baseline="0" dirty="0"/>
              <a:t> zelo hudobne, grde polsestre …</a:t>
            </a:r>
            <a:endParaRPr lang="sl-SI" sz="1200" dirty="0"/>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5</a:t>
            </a:fld>
            <a:endParaRPr lang="sl-SI" dirty="0"/>
          </a:p>
        </p:txBody>
      </p:sp>
    </p:spTree>
    <p:extLst>
      <p:ext uri="{BB962C8B-B14F-4D97-AF65-F5344CB8AC3E}">
        <p14:creationId xmlns:p14="http://schemas.microsoft.com/office/powerpoint/2010/main" val="1602768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a:buFont typeface="Wingdings" pitchFamily="2" charset="2"/>
              <a:buNone/>
            </a:pPr>
            <a:r>
              <a:rPr lang="sl-SI" sz="1200" dirty="0"/>
              <a:t> Vedno zmaga DOBRO nad SLABIM, PRAVICA nad KRIVICO, RESNICA nad LAŽJO. </a:t>
            </a:r>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6</a:t>
            </a:fld>
            <a:endParaRPr lang="sl-SI" dirty="0"/>
          </a:p>
        </p:txBody>
      </p:sp>
    </p:spTree>
    <p:extLst>
      <p:ext uri="{BB962C8B-B14F-4D97-AF65-F5344CB8AC3E}">
        <p14:creationId xmlns:p14="http://schemas.microsoft.com/office/powerpoint/2010/main" val="626833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a:buFont typeface="Wingdings" pitchFamily="2" charset="2"/>
              <a:buNone/>
            </a:pPr>
            <a:r>
              <a:rPr lang="sl-SI" sz="1200" dirty="0"/>
              <a:t>V pravljicah naletimo na </a:t>
            </a:r>
            <a:r>
              <a:rPr lang="sl-SI" sz="1200" dirty="0">
                <a:solidFill>
                  <a:srgbClr val="800000"/>
                </a:solidFill>
              </a:rPr>
              <a:t>LJUDSKA ali PRAVLJIČNA ŠTEVILA</a:t>
            </a:r>
            <a:r>
              <a:rPr lang="sl-SI" sz="1200" dirty="0"/>
              <a:t>: TRI, SEDEM, DEVET, DVANAJST …:</a:t>
            </a:r>
          </a:p>
          <a:p>
            <a:r>
              <a:rPr lang="sl-SI" sz="1200" dirty="0"/>
              <a:t>trije bratje</a:t>
            </a:r>
          </a:p>
          <a:p>
            <a:r>
              <a:rPr lang="sl-SI" sz="1200" dirty="0"/>
              <a:t>sedem let</a:t>
            </a:r>
          </a:p>
          <a:p>
            <a:r>
              <a:rPr lang="sl-SI" sz="1200" dirty="0"/>
              <a:t>deveta dežela</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7</a:t>
            </a:fld>
            <a:endParaRPr lang="sl-SI" dirty="0"/>
          </a:p>
        </p:txBody>
      </p:sp>
    </p:spTree>
    <p:extLst>
      <p:ext uri="{BB962C8B-B14F-4D97-AF65-F5344CB8AC3E}">
        <p14:creationId xmlns:p14="http://schemas.microsoft.com/office/powerpoint/2010/main" val="3564143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200" b="0" i="0" kern="1200" dirty="0">
                <a:solidFill>
                  <a:schemeClr val="tx1"/>
                </a:solidFill>
                <a:effectLst/>
                <a:latin typeface="+mn-lt"/>
                <a:ea typeface="+mn-ea"/>
                <a:cs typeface="+mn-cs"/>
              </a:rPr>
              <a:t>Sebični velikan ima velik in lep vrt, a otrokom ne pusti, da bi se igrali v njem in ga celo ogradi z visokim zidom. Zato v njem vlada večna zima. Potem pa se otroci nekega dne vendarle pretihotapijo vanj.</a:t>
            </a:r>
          </a:p>
          <a:p>
            <a:r>
              <a:rPr lang="sl-SI" sz="1200" b="0" i="0" kern="1200" dirty="0">
                <a:solidFill>
                  <a:schemeClr val="tx1"/>
                </a:solidFill>
                <a:effectLst/>
                <a:latin typeface="+mn-lt"/>
                <a:ea typeface="+mn-ea"/>
                <a:cs typeface="+mn-cs"/>
              </a:rPr>
              <a:t>Izročilo pravi, da Petru Klepcu moč ni bila dana od vselej. Najprej je bil le šibek </a:t>
            </a:r>
            <a:r>
              <a:rPr lang="sl-SI" sz="1200" b="0" i="0" u="none" strike="noStrike" kern="1200" dirty="0">
                <a:solidFill>
                  <a:schemeClr val="tx1"/>
                </a:solidFill>
                <a:effectLst/>
                <a:latin typeface="+mn-lt"/>
                <a:ea typeface="+mn-ea"/>
                <a:cs typeface="+mn-cs"/>
                <a:hlinkClick r:id="rId3" tooltip="Pastir"/>
              </a:rPr>
              <a:t>pastirček</a:t>
            </a:r>
            <a:r>
              <a:rPr lang="sl-SI" sz="1200" b="0" i="0" kern="1200" dirty="0">
                <a:solidFill>
                  <a:schemeClr val="tx1"/>
                </a:solidFill>
                <a:effectLst/>
                <a:latin typeface="+mn-lt"/>
                <a:ea typeface="+mn-ea"/>
                <a:cs typeface="+mn-cs"/>
              </a:rPr>
              <a:t>, izpostavljen nasilju močnejših vrstnikov. Ko je nekoč pred sončno pripeko z vejevjem zaščitil spečo </a:t>
            </a:r>
            <a:r>
              <a:rPr lang="sl-SI" sz="1200" b="0" i="0" u="none" strike="noStrike" kern="1200" dirty="0">
                <a:solidFill>
                  <a:schemeClr val="tx1"/>
                </a:solidFill>
                <a:effectLst/>
                <a:latin typeface="+mn-lt"/>
                <a:ea typeface="+mn-ea"/>
                <a:cs typeface="+mn-cs"/>
                <a:hlinkClick r:id="rId4" tooltip="Vila (stran ne obstaja)"/>
              </a:rPr>
              <a:t>gorsko vilo</a:t>
            </a:r>
            <a:r>
              <a:rPr lang="sl-SI" sz="1200" b="0" i="0" kern="1200" dirty="0">
                <a:solidFill>
                  <a:schemeClr val="tx1"/>
                </a:solidFill>
                <a:effectLst/>
                <a:latin typeface="+mn-lt"/>
                <a:ea typeface="+mn-ea"/>
                <a:cs typeface="+mn-cs"/>
              </a:rPr>
              <a:t>, mu je ta v zahvalo podarila nadnaravno moč, s katero je svoje mučitelje spravil k pameti. Opustil je </a:t>
            </a:r>
            <a:r>
              <a:rPr lang="sl-SI" sz="1200" b="0" i="0" kern="1200" dirty="0" err="1">
                <a:solidFill>
                  <a:schemeClr val="tx1"/>
                </a:solidFill>
                <a:effectLst/>
                <a:latin typeface="+mn-lt"/>
                <a:ea typeface="+mn-ea"/>
                <a:cs typeface="+mn-cs"/>
              </a:rPr>
              <a:t>pastirjevanje</a:t>
            </a:r>
            <a:r>
              <a:rPr lang="sl-SI" sz="1200" b="0" i="0" kern="1200" dirty="0">
                <a:solidFill>
                  <a:schemeClr val="tx1"/>
                </a:solidFill>
                <a:effectLst/>
                <a:latin typeface="+mn-lt"/>
                <a:ea typeface="+mn-ea"/>
                <a:cs typeface="+mn-cs"/>
              </a:rPr>
              <a:t> in okoli domače </a:t>
            </a:r>
            <a:r>
              <a:rPr lang="sl-SI" sz="1200" b="0" i="0" u="none" strike="noStrike" kern="1200" dirty="0">
                <a:solidFill>
                  <a:schemeClr val="tx1"/>
                </a:solidFill>
                <a:effectLst/>
                <a:latin typeface="+mn-lt"/>
                <a:ea typeface="+mn-ea"/>
                <a:cs typeface="+mn-cs"/>
                <a:hlinkClick r:id="rId5" tooltip="Bajta (stran ne obstaja)"/>
              </a:rPr>
              <a:t>bajte</a:t>
            </a:r>
            <a:r>
              <a:rPr lang="sl-SI" sz="1200" b="0" i="0" kern="1200" dirty="0">
                <a:solidFill>
                  <a:schemeClr val="tx1"/>
                </a:solidFill>
                <a:effectLst/>
                <a:latin typeface="+mn-lt"/>
                <a:ea typeface="+mn-ea"/>
                <a:cs typeface="+mn-cs"/>
              </a:rPr>
              <a:t> iztrebil zemljo, ki je njemu in njegovi materi poslej dajala kruh.</a:t>
            </a:r>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9</a:t>
            </a:fld>
            <a:endParaRPr lang="sl-SI"/>
          </a:p>
        </p:txBody>
      </p:sp>
    </p:spTree>
    <p:extLst>
      <p:ext uri="{BB962C8B-B14F-4D97-AF65-F5344CB8AC3E}">
        <p14:creationId xmlns:p14="http://schemas.microsoft.com/office/powerpoint/2010/main" val="2006632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200" b="0" i="0" kern="1200" dirty="0">
                <a:solidFill>
                  <a:schemeClr val="tx1"/>
                </a:solidFill>
                <a:effectLst/>
                <a:latin typeface="+mn-lt"/>
                <a:ea typeface="+mn-ea"/>
                <a:cs typeface="+mn-cs"/>
              </a:rPr>
              <a:t>Obuti maček je pravljični junak, ki sta ga ustvarila brata Grimm. Je </a:t>
            </a:r>
            <a:r>
              <a:rPr lang="sl-SI" sz="1200" b="0" i="0" kern="1200" dirty="0" err="1">
                <a:solidFill>
                  <a:schemeClr val="tx1"/>
                </a:solidFill>
                <a:effectLst/>
                <a:latin typeface="+mn-lt"/>
                <a:ea typeface="+mn-ea"/>
                <a:cs typeface="+mn-cs"/>
              </a:rPr>
              <a:t>personificirana</a:t>
            </a:r>
            <a:r>
              <a:rPr lang="sl-SI" sz="1200" b="0" i="0" kern="1200" dirty="0">
                <a:solidFill>
                  <a:schemeClr val="tx1"/>
                </a:solidFill>
                <a:effectLst/>
                <a:latin typeface="+mn-lt"/>
                <a:ea typeface="+mn-ea"/>
                <a:cs typeface="+mn-cs"/>
              </a:rPr>
              <a:t> žival, ki z iznajdljivostjo in zvitostjo svojega gospodarja iz mlinarja spremeni v bogatega grofa.</a:t>
            </a:r>
          </a:p>
          <a:p>
            <a:br>
              <a:rPr lang="sl-SI" sz="1200" b="0" i="0" kern="1200" dirty="0">
                <a:solidFill>
                  <a:schemeClr val="tx1"/>
                </a:solidFill>
                <a:effectLst/>
                <a:latin typeface="+mn-lt"/>
                <a:ea typeface="+mn-ea"/>
                <a:cs typeface="+mn-cs"/>
              </a:rPr>
            </a:br>
            <a:r>
              <a:rPr lang="sl-SI" sz="1200" b="0" i="0" kern="1200" dirty="0">
                <a:solidFill>
                  <a:schemeClr val="tx1"/>
                </a:solidFill>
                <a:effectLst/>
                <a:latin typeface="+mn-lt"/>
                <a:ea typeface="+mn-ea"/>
                <a:cs typeface="+mn-cs"/>
              </a:rPr>
              <a:t>Pred mnogimi leti je živel mlinar, ki je imel tri sinove, svoj mlin, osla in mačka. Živeli so mirno in srečno, dokler ni mlinar nekega dne zbolel. Ko je mlinar umrl, so si sinovi razdelili dediščino. Najstarejši je dobil mlin, drugi osla, za tretjega pa ni ostalo drugega kot maček. Ko je najmlajši sin razmišljal kaj bi z mačkom lahko storil, ga je le ta poprosil za par škornjev, takih kot jih nosijo ljudje, in mu obljubil, da se mu bo v prihodnje bolje godilo. Mlinarjevemu sinu se je to sicer zdelo čudno, a je vseeno s svojim zadnjim denarjem mačku kupil škornje. Ko so bili narejeni, si jih je maček obul, v vrečo nasul malo žita, jo na vrhu zadrgnil z vrvico, vrgel čez ramo in odkorakal skozi vrata kot človek. V tistem času je deželi vladal kralj, ki je zelo rad jedel jerebice, ki pa jih je bilo zelo težko uloviti, saj so bile zelo plašne živali. Maček je to vedel, zato je odšel v gozd, razprl vrečo in iz nje vsul malo žita. Vrvico, s katero je bila vreča zadrgnjena, je s seboj povlekel v živo mejo in čakal da so tja priletele jerebice in druga za drugo </a:t>
            </a:r>
            <a:r>
              <a:rPr lang="sl-SI" sz="1200" b="0" i="0" kern="1200" dirty="0" err="1">
                <a:solidFill>
                  <a:schemeClr val="tx1"/>
                </a:solidFill>
                <a:effectLst/>
                <a:latin typeface="+mn-lt"/>
                <a:ea typeface="+mn-ea"/>
                <a:cs typeface="+mn-cs"/>
              </a:rPr>
              <a:t>poskakljale</a:t>
            </a:r>
            <a:r>
              <a:rPr lang="sl-SI" sz="1200" b="0" i="0" kern="1200" dirty="0">
                <a:solidFill>
                  <a:schemeClr val="tx1"/>
                </a:solidFill>
                <a:effectLst/>
                <a:latin typeface="+mn-lt"/>
                <a:ea typeface="+mn-ea"/>
                <a:cs typeface="+mn-cs"/>
              </a:rPr>
              <a:t> v vrečo. Ko jih je bilo v vreči že lepo število je potegnil vrvico, skočil tja in jerebicam zavil vrat. S svojim plenom se je odpravil na kraljev grad in mu v imenu svojega gospodarja, ki ga je imenoval za grofa, izročil bogato darilo. Kralj je bil tako vesel, da mu je v vrečo dal nasuti toliko zlata kolikor ga je le lahko nesel. Ko se je maček vrnil domov se je mlinar zelo razveselil bogastva in maček mu je obljubil, da to še ni vse in da bo postal zelo bogat. Drugega dne je maček spet lepo obut odšel na lov in odnesel kralju bogat plen. Tako je šlo vse dni, maček je nosil domov zlato, pri kralju pa je postal tako priljubljen, da je lahko pohajal in se smukal po gradu. Tako je nekoč stal v kuhinji in slišal služabnika, ki sta se pogovarjala, da se kralj odpravlja na sprehod k jezeru. Maček je hitro pohitel domov in svojemu gospodarju naročil naj se odide kopat v jezero, če želi postati grof. Ko je bil mlinar v vodi je maček hitro pograbil njegove obleke in jih skril. Ko se je mimo pripeljal kralj, mu je maček začel milo javkati, da je njegovemu gospodarju nekdo ukradel oblačila med tem ko se je ta kopal in da sedaj ne more iz vode in se lahko prehladi in umre. Kralj je urno poslal enega od svojih služabnikov na grad po njegova oblačila. Gospod grof je oblekel sijajne obleke, in ker mu je bil kralj zaradi jerebic že od prej naklonjen, je moral sesti k njemu v kočijo. Tudi kraljična ni imela nič proti saj je bil grof lep in mlad. Maček pa jo je ubral naprej do velikega travnika, kjer je več kot sto ljudi grabilo seno. Vprašal jih je čigav je ta travnik in odgovorili so mu, da čarovnikov. Maček pa jim je velel, da ko se mimo pripelje kralj morajo reči, da je grofov, ali pa bo po njih. Maček je odšel naprej in isto velel tudi ljudem, ki so želi neskončne žitne njive in tistim, ki so pripravljali les iz sijajnega gozda. Ljudje so začudeno gledali za njim in so se ga bali, saj je bil videti tako čuden in je hodil v škornjih kakor človek. Kmalu je prišel do čarovnikovega gradu. Čarovnik ga je zaničljivo pogledal in ga vprašal kaj hoče, ta pa mu je odgovoril, da se je prišel prepričat če je res tako mogočen in se lahko spremeni v katerokoli žival. Ker mu je čarovnik hotel dokazati, da zmore karkoli, se je najprej spremenil v slona, nato v leva in na koncu še v miš. Maček je planil, v enem skoku ujel miš in jo požrl. Ko se je kralj s kraljično in grofom peljal mimo velikega travnika, velike žitne njive in mimo sijajnega gozda, so kralju na vprašanje čigavo je vse to, ljudje odgovorili da grofovo. Kralj se je čudil grofovemu bogastvu in ko so prišli do čarovnikovega gradu je maček kralja povabil v grofov grad, ki je bil skoraj večji in lepši od kraljevega, grof pa je kraljično popeljal po stopnicah navzgor v dvorano, ki se je vsa lesketala v zlatu in dragih kamnih. Tukaj sta se grof in kraljična zaročila, in ko je stari kralj umrl, je grof postal kralj, obuti maček pa njegov prvi minister.</a:t>
            </a:r>
          </a:p>
          <a:p>
            <a:endParaRPr lang="sl-SI" sz="1200" b="0" i="0" kern="1200" dirty="0">
              <a:solidFill>
                <a:schemeClr val="tx1"/>
              </a:solidFill>
              <a:effectLst/>
              <a:latin typeface="+mn-lt"/>
              <a:ea typeface="+mn-ea"/>
              <a:cs typeface="+mn-cs"/>
            </a:endParaRPr>
          </a:p>
          <a:p>
            <a:r>
              <a:rPr lang="sl-SI" sz="1200" b="0" i="0" kern="1200" dirty="0" err="1">
                <a:solidFill>
                  <a:schemeClr val="tx1"/>
                </a:solidFill>
                <a:effectLst/>
                <a:latin typeface="+mn-lt"/>
                <a:ea typeface="+mn-ea"/>
                <a:cs typeface="+mn-cs"/>
              </a:rPr>
              <a:t>Alica</a:t>
            </a:r>
            <a:endParaRPr lang="sl-SI" sz="1200" b="0" i="0" kern="1200" dirty="0">
              <a:solidFill>
                <a:schemeClr val="tx1"/>
              </a:solidFill>
              <a:effectLst/>
              <a:latin typeface="+mn-lt"/>
              <a:ea typeface="+mn-ea"/>
              <a:cs typeface="+mn-cs"/>
            </a:endParaRPr>
          </a:p>
          <a:p>
            <a:r>
              <a:rPr lang="sl-SI" sz="1200" b="0" i="0" kern="1200" dirty="0">
                <a:solidFill>
                  <a:schemeClr val="tx1"/>
                </a:solidFill>
                <a:effectLst/>
                <a:latin typeface="+mn-lt"/>
                <a:ea typeface="+mn-ea"/>
                <a:cs typeface="+mn-cs"/>
              </a:rPr>
              <a:t>Nekoč je živela deklica po imenu </a:t>
            </a:r>
            <a:r>
              <a:rPr lang="sl-SI" sz="1200" b="0" i="0" kern="1200" dirty="0" err="1">
                <a:solidFill>
                  <a:schemeClr val="tx1"/>
                </a:solidFill>
                <a:effectLst/>
                <a:latin typeface="+mn-lt"/>
                <a:ea typeface="+mn-ea"/>
                <a:cs typeface="+mn-cs"/>
              </a:rPr>
              <a:t>Alica</a:t>
            </a:r>
            <a:r>
              <a:rPr lang="sl-SI" sz="1200" b="0" i="0" kern="1200" dirty="0">
                <a:solidFill>
                  <a:schemeClr val="tx1"/>
                </a:solidFill>
                <a:effectLst/>
                <a:latin typeface="+mn-lt"/>
                <a:ea typeface="+mn-ea"/>
                <a:cs typeface="+mn-cs"/>
              </a:rPr>
              <a:t>. Nekega dne se je </a:t>
            </a:r>
            <a:r>
              <a:rPr lang="sl-SI" sz="1200" b="0" i="0" kern="1200" dirty="0" err="1">
                <a:solidFill>
                  <a:schemeClr val="tx1"/>
                </a:solidFill>
                <a:effectLst/>
                <a:latin typeface="+mn-lt"/>
                <a:ea typeface="+mn-ea"/>
                <a:cs typeface="+mn-cs"/>
              </a:rPr>
              <a:t>Alica</a:t>
            </a:r>
            <a:r>
              <a:rPr lang="sl-SI" sz="1200" b="0" i="0" kern="1200" dirty="0">
                <a:solidFill>
                  <a:schemeClr val="tx1"/>
                </a:solidFill>
                <a:effectLst/>
                <a:latin typeface="+mn-lt"/>
                <a:ea typeface="+mn-ea"/>
                <a:cs typeface="+mn-cs"/>
              </a:rPr>
              <a:t> igrala na travniku in zagledala zajčka. Stekla je za njim in padla v zajčjo luknjo, iz katere je prišla v sobo z veliko vrati. Odklenila je najmanjša vrata in zagledala lep vrt. Hotela je priti nanj, vendar je bila prevelika. Da bi prišla skozi najmanjša vrata, je popila sok. Potem je bila tako majhna, da ni mogla doseči ključa, vrata pa so bila zaklenjena. </a:t>
            </a:r>
            <a:r>
              <a:rPr lang="sl-SI" sz="1200" b="0" i="0" kern="1200" dirty="0" err="1">
                <a:solidFill>
                  <a:schemeClr val="tx1"/>
                </a:solidFill>
                <a:effectLst/>
                <a:latin typeface="+mn-lt"/>
                <a:ea typeface="+mn-ea"/>
                <a:cs typeface="+mn-cs"/>
              </a:rPr>
              <a:t>Alica</a:t>
            </a:r>
            <a:r>
              <a:rPr lang="sl-SI" sz="1200" b="0" i="0" kern="1200" dirty="0">
                <a:solidFill>
                  <a:schemeClr val="tx1"/>
                </a:solidFill>
                <a:effectLst/>
                <a:latin typeface="+mn-lt"/>
                <a:ea typeface="+mn-ea"/>
                <a:cs typeface="+mn-cs"/>
              </a:rPr>
              <a:t> je tako jokala, da je nastal ribnik solz, v katerega so popadale vse živali s travnika. Ko so živali prišle iz njega, je šla po zajčkove stvari, ki jih je izgubil. Šla je skozi vrata, na katerih je pisalo B ZAJČEK. Po hodniku je prišla v hišo, kjer je našla kolač. Ker si je želela biti večja, ga je pojedla. Zatem se je tako povečala, da je bila večja od hiše. Ko so živali to videle, so ji vrgle kolač, da bi se ponovno zmanjšala. To ji je tudi uspelo. Pomanjšana je lahko prišla iz hiše. Živali so se ji hotele maščevati, zato so jo lovile. </a:t>
            </a:r>
            <a:r>
              <a:rPr lang="sl-SI" sz="1200" b="0" i="0" kern="1200" dirty="0" err="1">
                <a:solidFill>
                  <a:schemeClr val="tx1"/>
                </a:solidFill>
                <a:effectLst/>
                <a:latin typeface="+mn-lt"/>
                <a:ea typeface="+mn-ea"/>
                <a:cs typeface="+mn-cs"/>
              </a:rPr>
              <a:t>Alica</a:t>
            </a:r>
            <a:r>
              <a:rPr lang="sl-SI" sz="1200" b="0" i="0" kern="1200" dirty="0">
                <a:solidFill>
                  <a:schemeClr val="tx1"/>
                </a:solidFill>
                <a:effectLst/>
                <a:latin typeface="+mn-lt"/>
                <a:ea typeface="+mn-ea"/>
                <a:cs typeface="+mn-cs"/>
              </a:rPr>
              <a:t> je bežala in prišla do gosenice. Gosenica ji je svetovala, da odgrizne košček gobe, če se želi povečati ali zmanjšati. Ko je </a:t>
            </a:r>
            <a:r>
              <a:rPr lang="sl-SI" sz="1200" b="0" i="0" kern="1200" dirty="0" err="1">
                <a:solidFill>
                  <a:schemeClr val="tx1"/>
                </a:solidFill>
                <a:effectLst/>
                <a:latin typeface="+mn-lt"/>
                <a:ea typeface="+mn-ea"/>
                <a:cs typeface="+mn-cs"/>
              </a:rPr>
              <a:t>Alica</a:t>
            </a:r>
            <a:r>
              <a:rPr lang="sl-SI" sz="1200" b="0" i="0" kern="1200" dirty="0">
                <a:solidFill>
                  <a:schemeClr val="tx1"/>
                </a:solidFill>
                <a:effectLst/>
                <a:latin typeface="+mn-lt"/>
                <a:ea typeface="+mn-ea"/>
                <a:cs typeface="+mn-cs"/>
              </a:rPr>
              <a:t> odgriznila en košček, se je spremenila v drevo, a ko je odgriznila drugega, je bila spet človek. </a:t>
            </a:r>
            <a:r>
              <a:rPr lang="sl-SI" sz="1200" b="0" i="0" kern="1200" dirty="0" err="1">
                <a:solidFill>
                  <a:schemeClr val="tx1"/>
                </a:solidFill>
                <a:effectLst/>
                <a:latin typeface="+mn-lt"/>
                <a:ea typeface="+mn-ea"/>
                <a:cs typeface="+mn-cs"/>
              </a:rPr>
              <a:t>Alica</a:t>
            </a:r>
            <a:r>
              <a:rPr lang="sl-SI" sz="1200" b="0" i="0" kern="1200" dirty="0">
                <a:solidFill>
                  <a:schemeClr val="tx1"/>
                </a:solidFill>
                <a:effectLst/>
                <a:latin typeface="+mn-lt"/>
                <a:ea typeface="+mn-ea"/>
                <a:cs typeface="+mn-cs"/>
              </a:rPr>
              <a:t> je nadaljevala pot in prišla do vojvodinjine hiše. Ko je vstopila, ji je vojvodinja dala dojenčka, ki se je spremenil v prašička. Mačka </a:t>
            </a:r>
            <a:r>
              <a:rPr lang="sl-SI" sz="1200" b="0" i="0" kern="1200" dirty="0" err="1">
                <a:solidFill>
                  <a:schemeClr val="tx1"/>
                </a:solidFill>
                <a:effectLst/>
                <a:latin typeface="+mn-lt"/>
                <a:ea typeface="+mn-ea"/>
                <a:cs typeface="+mn-cs"/>
              </a:rPr>
              <a:t>režalka</a:t>
            </a:r>
            <a:r>
              <a:rPr lang="sl-SI" sz="1200" b="0" i="0" kern="1200" dirty="0">
                <a:solidFill>
                  <a:schemeClr val="tx1"/>
                </a:solidFill>
                <a:effectLst/>
                <a:latin typeface="+mn-lt"/>
                <a:ea typeface="+mn-ea"/>
                <a:cs typeface="+mn-cs"/>
              </a:rPr>
              <a:t> ji je rekla, da lahko gre h klobučarju ali k marčnemu zajcu. </a:t>
            </a:r>
            <a:r>
              <a:rPr lang="sl-SI" sz="1200" b="0" i="0" kern="1200" dirty="0" err="1">
                <a:solidFill>
                  <a:schemeClr val="tx1"/>
                </a:solidFill>
                <a:effectLst/>
                <a:latin typeface="+mn-lt"/>
                <a:ea typeface="+mn-ea"/>
                <a:cs typeface="+mn-cs"/>
              </a:rPr>
              <a:t>Alica</a:t>
            </a:r>
            <a:r>
              <a:rPr lang="sl-SI" sz="1200" b="0" i="0" kern="1200" dirty="0">
                <a:solidFill>
                  <a:schemeClr val="tx1"/>
                </a:solidFill>
                <a:effectLst/>
                <a:latin typeface="+mn-lt"/>
                <a:ea typeface="+mn-ea"/>
                <a:cs typeface="+mn-cs"/>
              </a:rPr>
              <a:t> je šla k marčnemu zajcu, kjer ji je polh pripovedoval zgodbo o treh deklicah, ki so pile sirup. </a:t>
            </a:r>
            <a:r>
              <a:rPr lang="sl-SI" sz="1200" b="0" i="0" kern="1200" dirty="0" err="1">
                <a:solidFill>
                  <a:schemeClr val="tx1"/>
                </a:solidFill>
                <a:effectLst/>
                <a:latin typeface="+mn-lt"/>
                <a:ea typeface="+mn-ea"/>
                <a:cs typeface="+mn-cs"/>
              </a:rPr>
              <a:t>Alica</a:t>
            </a:r>
            <a:r>
              <a:rPr lang="sl-SI" sz="1200" b="0" i="0" kern="1200" dirty="0">
                <a:solidFill>
                  <a:schemeClr val="tx1"/>
                </a:solidFill>
                <a:effectLst/>
                <a:latin typeface="+mn-lt"/>
                <a:ea typeface="+mn-ea"/>
                <a:cs typeface="+mn-cs"/>
              </a:rPr>
              <a:t> je nadaljevala pot in se ponovno znašla v sobi z veliko vrati. Odprla je majhna vrata in prišla na vrt, kjer je bilo igrišče. </a:t>
            </a:r>
            <a:r>
              <a:rPr lang="sl-SI" sz="1200" b="0" i="0" kern="1200" dirty="0" err="1">
                <a:solidFill>
                  <a:schemeClr val="tx1"/>
                </a:solidFill>
                <a:effectLst/>
                <a:latin typeface="+mn-lt"/>
                <a:ea typeface="+mn-ea"/>
                <a:cs typeface="+mn-cs"/>
              </a:rPr>
              <a:t>Alica</a:t>
            </a:r>
            <a:r>
              <a:rPr lang="sl-SI" sz="1200" b="0" i="0" kern="1200" dirty="0">
                <a:solidFill>
                  <a:schemeClr val="tx1"/>
                </a:solidFill>
                <a:effectLst/>
                <a:latin typeface="+mn-lt"/>
                <a:ea typeface="+mn-ea"/>
                <a:cs typeface="+mn-cs"/>
              </a:rPr>
              <a:t> je igrala igro s kartami v podobi ljudi. V igri ni zmagal nihče. Priletel je jastreb in </a:t>
            </a:r>
            <a:r>
              <a:rPr lang="sl-SI" sz="1200" b="0" i="0" kern="1200" dirty="0" err="1">
                <a:solidFill>
                  <a:schemeClr val="tx1"/>
                </a:solidFill>
                <a:effectLst/>
                <a:latin typeface="+mn-lt"/>
                <a:ea typeface="+mn-ea"/>
                <a:cs typeface="+mn-cs"/>
              </a:rPr>
              <a:t>Alico</a:t>
            </a:r>
            <a:r>
              <a:rPr lang="sl-SI" sz="1200" b="0" i="0" kern="1200" dirty="0">
                <a:solidFill>
                  <a:schemeClr val="tx1"/>
                </a:solidFill>
                <a:effectLst/>
                <a:latin typeface="+mn-lt"/>
                <a:ea typeface="+mn-ea"/>
                <a:cs typeface="+mn-cs"/>
              </a:rPr>
              <a:t> odpeljal k ponarejeni želvi, ki je njej in jastrebu pripovedovala o njeni šoli. Jastreb je nato odpeljal </a:t>
            </a:r>
            <a:r>
              <a:rPr lang="sl-SI" sz="1200" b="0" i="0" kern="1200" dirty="0" err="1">
                <a:solidFill>
                  <a:schemeClr val="tx1"/>
                </a:solidFill>
                <a:effectLst/>
                <a:latin typeface="+mn-lt"/>
                <a:ea typeface="+mn-ea"/>
                <a:cs typeface="+mn-cs"/>
              </a:rPr>
              <a:t>Alico</a:t>
            </a:r>
            <a:r>
              <a:rPr lang="sl-SI" sz="1200" b="0" i="0" kern="1200" dirty="0">
                <a:solidFill>
                  <a:schemeClr val="tx1"/>
                </a:solidFill>
                <a:effectLst/>
                <a:latin typeface="+mn-lt"/>
                <a:ea typeface="+mn-ea"/>
                <a:cs typeface="+mn-cs"/>
              </a:rPr>
              <a:t> na sodišče, ker je nekdo pojedel tortice. Tam so se norčevali drug iz drugega, ljudje v podobi kart pa so napadli </a:t>
            </a:r>
            <a:r>
              <a:rPr lang="sl-SI" sz="1200" b="0" i="0" kern="1200" dirty="0" err="1">
                <a:solidFill>
                  <a:schemeClr val="tx1"/>
                </a:solidFill>
                <a:effectLst/>
                <a:latin typeface="+mn-lt"/>
                <a:ea typeface="+mn-ea"/>
                <a:cs typeface="+mn-cs"/>
              </a:rPr>
              <a:t>Alico</a:t>
            </a:r>
            <a:r>
              <a:rPr lang="sl-SI" sz="1200" b="0" i="0" kern="1200" dirty="0">
                <a:solidFill>
                  <a:schemeClr val="tx1"/>
                </a:solidFill>
                <a:effectLst/>
                <a:latin typeface="+mn-lt"/>
                <a:ea typeface="+mn-ea"/>
                <a:cs typeface="+mn-cs"/>
              </a:rPr>
              <a:t>. Nato se je </a:t>
            </a:r>
            <a:r>
              <a:rPr lang="sl-SI" sz="1200" b="0" i="0" kern="1200" dirty="0" err="1">
                <a:solidFill>
                  <a:schemeClr val="tx1"/>
                </a:solidFill>
                <a:effectLst/>
                <a:latin typeface="+mn-lt"/>
                <a:ea typeface="+mn-ea"/>
                <a:cs typeface="+mn-cs"/>
              </a:rPr>
              <a:t>Alica</a:t>
            </a:r>
            <a:r>
              <a:rPr lang="sl-SI" sz="1200" b="0" i="0" kern="1200" dirty="0">
                <a:solidFill>
                  <a:schemeClr val="tx1"/>
                </a:solidFill>
                <a:effectLst/>
                <a:latin typeface="+mn-lt"/>
                <a:ea typeface="+mn-ea"/>
                <a:cs typeface="+mn-cs"/>
              </a:rPr>
              <a:t> zbudila iz svojih sanj. Bila je na travniku in vse skupaj je le sanjala.</a:t>
            </a:r>
          </a:p>
          <a:p>
            <a:endParaRPr lang="sl-SI" sz="1200" b="0" i="0" kern="1200" dirty="0">
              <a:solidFill>
                <a:schemeClr val="tx1"/>
              </a:solidFill>
              <a:effectLst/>
              <a:latin typeface="+mn-lt"/>
              <a:ea typeface="+mn-ea"/>
              <a:cs typeface="+mn-cs"/>
            </a:endParaRPr>
          </a:p>
          <a:p>
            <a:r>
              <a:rPr lang="sl-SI" sz="1200" b="0" i="0" kern="1200" dirty="0">
                <a:solidFill>
                  <a:schemeClr val="tx1"/>
                </a:solidFill>
                <a:effectLst/>
                <a:latin typeface="+mn-lt"/>
                <a:ea typeface="+mn-ea"/>
                <a:cs typeface="+mn-cs"/>
              </a:rPr>
              <a:t>Juri Muri</a:t>
            </a:r>
          </a:p>
          <a:p>
            <a:r>
              <a:rPr lang="sl-SI" sz="1200" b="0" i="0" u="none" strike="noStrike" kern="1200" dirty="0">
                <a:solidFill>
                  <a:schemeClr val="tx1"/>
                </a:solidFill>
                <a:effectLst/>
                <a:latin typeface="+mn-lt"/>
                <a:ea typeface="+mn-ea"/>
                <a:cs typeface="+mn-cs"/>
                <a:hlinkClick r:id="rId3" tooltip="Juri"/>
              </a:rPr>
              <a:t>Juri</a:t>
            </a:r>
            <a:r>
              <a:rPr lang="sl-SI" sz="1200" b="0" i="0" kern="1200" dirty="0">
                <a:solidFill>
                  <a:schemeClr val="tx1"/>
                </a:solidFill>
                <a:effectLst/>
                <a:latin typeface="+mn-lt"/>
                <a:ea typeface="+mn-ea"/>
                <a:cs typeface="+mn-cs"/>
              </a:rPr>
              <a:t> je fant, ki se ni maral umivati. Odločil se je, da se odpravi v </a:t>
            </a:r>
            <a:r>
              <a:rPr lang="sl-SI" sz="1200" b="0" i="0" u="none" strike="noStrike" kern="1200" dirty="0">
                <a:solidFill>
                  <a:schemeClr val="tx1"/>
                </a:solidFill>
                <a:effectLst/>
                <a:latin typeface="+mn-lt"/>
                <a:ea typeface="+mn-ea"/>
                <a:cs typeface="+mn-cs"/>
                <a:hlinkClick r:id="rId4" tooltip="Afrika"/>
              </a:rPr>
              <a:t>Afriko</a:t>
            </a:r>
            <a:r>
              <a:rPr lang="sl-SI" sz="1200" b="0" i="0" kern="1200" dirty="0">
                <a:solidFill>
                  <a:schemeClr val="tx1"/>
                </a:solidFill>
                <a:effectLst/>
                <a:latin typeface="+mn-lt"/>
                <a:ea typeface="+mn-ea"/>
                <a:cs typeface="+mn-cs"/>
              </a:rPr>
              <a:t>, saj tam</a:t>
            </a:r>
          </a:p>
          <a:p>
            <a:r>
              <a:rPr lang="sl-SI" sz="1200" b="1" kern="1200" dirty="0">
                <a:solidFill>
                  <a:schemeClr val="tx1"/>
                </a:solidFill>
                <a:effectLst/>
                <a:latin typeface="+mn-lt"/>
                <a:ea typeface="+mn-ea"/>
                <a:cs typeface="+mn-cs"/>
              </a:rPr>
              <a:t>“</a:t>
            </a:r>
            <a:r>
              <a:rPr lang="sl-SI" dirty="0">
                <a:effectLst/>
              </a:rPr>
              <a:t>zamorci neumiti brez vode, brisač žive.</a:t>
            </a:r>
            <a:r>
              <a:rPr lang="sl-SI" sz="1200" b="1" kern="1200" dirty="0">
                <a:solidFill>
                  <a:schemeClr val="tx1"/>
                </a:solidFill>
                <a:effectLst/>
                <a:latin typeface="+mn-lt"/>
                <a:ea typeface="+mn-ea"/>
                <a:cs typeface="+mn-cs"/>
              </a:rPr>
              <a:t>”</a:t>
            </a:r>
            <a:r>
              <a:rPr lang="sl-SI" sz="1200" b="0" i="0" kern="1200" dirty="0">
                <a:solidFill>
                  <a:schemeClr val="tx1"/>
                </a:solidFill>
                <a:effectLst/>
                <a:latin typeface="+mn-lt"/>
                <a:ea typeface="+mn-ea"/>
                <a:cs typeface="+mn-cs"/>
              </a:rPr>
              <a:t>Do tja sta mu pomagala </a:t>
            </a:r>
            <a:r>
              <a:rPr lang="sl-SI" sz="1200" b="0" i="0" u="none" strike="noStrike" kern="1200" dirty="0">
                <a:solidFill>
                  <a:schemeClr val="tx1"/>
                </a:solidFill>
                <a:effectLst/>
                <a:latin typeface="+mn-lt"/>
                <a:ea typeface="+mn-ea"/>
                <a:cs typeface="+mn-cs"/>
                <a:hlinkClick r:id="rId5" tooltip="Kokoš"/>
              </a:rPr>
              <a:t>kokoš</a:t>
            </a:r>
            <a:r>
              <a:rPr lang="sl-SI" sz="1200" b="0" i="0" kern="1200" dirty="0">
                <a:solidFill>
                  <a:schemeClr val="tx1"/>
                </a:solidFill>
                <a:effectLst/>
                <a:latin typeface="+mn-lt"/>
                <a:ea typeface="+mn-ea"/>
                <a:cs typeface="+mn-cs"/>
              </a:rPr>
              <a:t> in </a:t>
            </a:r>
            <a:r>
              <a:rPr lang="sl-SI" sz="1200" b="0" i="0" u="none" strike="noStrike" kern="1200" dirty="0">
                <a:solidFill>
                  <a:schemeClr val="tx1"/>
                </a:solidFill>
                <a:effectLst/>
                <a:latin typeface="+mn-lt"/>
                <a:ea typeface="+mn-ea"/>
                <a:cs typeface="+mn-cs"/>
                <a:hlinkClick r:id="rId6" tooltip="Galeb"/>
              </a:rPr>
              <a:t>galeb</a:t>
            </a:r>
            <a:r>
              <a:rPr lang="sl-SI" sz="1200" b="0" i="0" kern="1200" dirty="0">
                <a:solidFill>
                  <a:schemeClr val="tx1"/>
                </a:solidFill>
                <a:effectLst/>
                <a:latin typeface="+mn-lt"/>
                <a:ea typeface="+mn-ea"/>
                <a:cs typeface="+mn-cs"/>
              </a:rPr>
              <a:t>. Na črni celini je srečal zveri: </a:t>
            </a:r>
            <a:r>
              <a:rPr lang="sl-SI" sz="1200" b="0" i="0" u="none" strike="noStrike" kern="1200" dirty="0">
                <a:solidFill>
                  <a:schemeClr val="tx1"/>
                </a:solidFill>
                <a:effectLst/>
                <a:latin typeface="+mn-lt"/>
                <a:ea typeface="+mn-ea"/>
                <a:cs typeface="+mn-cs"/>
                <a:hlinkClick r:id="rId7" tooltip="Ris"/>
              </a:rPr>
              <a:t>risa</a:t>
            </a:r>
            <a:r>
              <a:rPr lang="sl-SI" sz="1200" b="0" i="0" kern="1200" dirty="0">
                <a:solidFill>
                  <a:schemeClr val="tx1"/>
                </a:solidFill>
                <a:effectLst/>
                <a:latin typeface="+mn-lt"/>
                <a:ea typeface="+mn-ea"/>
                <a:cs typeface="+mn-cs"/>
              </a:rPr>
              <a:t>, </a:t>
            </a:r>
            <a:r>
              <a:rPr lang="sl-SI" sz="1200" b="0" i="0" u="none" strike="noStrike" kern="1200" dirty="0">
                <a:solidFill>
                  <a:schemeClr val="tx1"/>
                </a:solidFill>
                <a:effectLst/>
                <a:latin typeface="+mn-lt"/>
                <a:ea typeface="+mn-ea"/>
                <a:cs typeface="+mn-cs"/>
                <a:hlinkClick r:id="rId8" tooltip="Opica"/>
              </a:rPr>
              <a:t>opico</a:t>
            </a:r>
            <a:r>
              <a:rPr lang="sl-SI" sz="1200" b="0" i="0" kern="1200" dirty="0">
                <a:solidFill>
                  <a:schemeClr val="tx1"/>
                </a:solidFill>
                <a:effectLst/>
                <a:latin typeface="+mn-lt"/>
                <a:ea typeface="+mn-ea"/>
                <a:cs typeface="+mn-cs"/>
              </a:rPr>
              <a:t>, </a:t>
            </a:r>
            <a:r>
              <a:rPr lang="sl-SI" sz="1200" b="0" i="0" u="none" strike="noStrike" kern="1200" dirty="0">
                <a:solidFill>
                  <a:schemeClr val="tx1"/>
                </a:solidFill>
                <a:effectLst/>
                <a:latin typeface="+mn-lt"/>
                <a:ea typeface="+mn-ea"/>
                <a:cs typeface="+mn-cs"/>
                <a:hlinkClick r:id="rId9" tooltip="Slon"/>
              </a:rPr>
              <a:t>slona</a:t>
            </a:r>
            <a:r>
              <a:rPr lang="sl-SI" sz="1200" b="0" i="0" kern="1200" dirty="0">
                <a:solidFill>
                  <a:schemeClr val="tx1"/>
                </a:solidFill>
                <a:effectLst/>
                <a:latin typeface="+mn-lt"/>
                <a:ea typeface="+mn-ea"/>
                <a:cs typeface="+mn-cs"/>
              </a:rPr>
              <a:t>, </a:t>
            </a:r>
            <a:r>
              <a:rPr lang="sl-SI" sz="1200" b="0" i="0" u="none" strike="noStrike" kern="1200" dirty="0">
                <a:solidFill>
                  <a:schemeClr val="tx1"/>
                </a:solidFill>
                <a:effectLst/>
                <a:latin typeface="+mn-lt"/>
                <a:ea typeface="+mn-ea"/>
                <a:cs typeface="+mn-cs"/>
                <a:hlinkClick r:id="rId10" tooltip="Zebra"/>
              </a:rPr>
              <a:t>zebro</a:t>
            </a:r>
            <a:r>
              <a:rPr lang="sl-SI" sz="1200" b="0" i="0" kern="1200" dirty="0">
                <a:solidFill>
                  <a:schemeClr val="tx1"/>
                </a:solidFill>
                <a:effectLst/>
                <a:latin typeface="+mn-lt"/>
                <a:ea typeface="+mn-ea"/>
                <a:cs typeface="+mn-cs"/>
              </a:rPr>
              <a:t>, </a:t>
            </a:r>
            <a:r>
              <a:rPr lang="sl-SI" sz="1200" b="0" i="0" u="none" strike="noStrike" kern="1200" dirty="0">
                <a:solidFill>
                  <a:schemeClr val="tx1"/>
                </a:solidFill>
                <a:effectLst/>
                <a:latin typeface="+mn-lt"/>
                <a:ea typeface="+mn-ea"/>
                <a:cs typeface="+mn-cs"/>
                <a:hlinkClick r:id="rId11" tooltip="Nosorog"/>
              </a:rPr>
              <a:t>nosoroga</a:t>
            </a:r>
            <a:r>
              <a:rPr lang="sl-SI" sz="1200" b="0" i="0" kern="1200" dirty="0">
                <a:solidFill>
                  <a:schemeClr val="tx1"/>
                </a:solidFill>
                <a:effectLst/>
                <a:latin typeface="+mn-lt"/>
                <a:ea typeface="+mn-ea"/>
                <a:cs typeface="+mn-cs"/>
              </a:rPr>
              <a:t>, </a:t>
            </a:r>
            <a:r>
              <a:rPr lang="sl-SI" sz="1200" b="0" i="0" u="none" strike="noStrike" kern="1200" dirty="0">
                <a:solidFill>
                  <a:schemeClr val="tx1"/>
                </a:solidFill>
                <a:effectLst/>
                <a:latin typeface="+mn-lt"/>
                <a:ea typeface="+mn-ea"/>
                <a:cs typeface="+mn-cs"/>
                <a:hlinkClick r:id="rId12" tooltip="Krokodil"/>
              </a:rPr>
              <a:t>krokodila</a:t>
            </a:r>
            <a:r>
              <a:rPr lang="sl-SI" sz="1200" b="0" i="0" kern="1200" dirty="0">
                <a:solidFill>
                  <a:schemeClr val="tx1"/>
                </a:solidFill>
                <a:effectLst/>
                <a:latin typeface="+mn-lt"/>
                <a:ea typeface="+mn-ea"/>
                <a:cs typeface="+mn-cs"/>
              </a:rPr>
              <a:t>. Da bi se jim skril, je zaril glavo v pesek in potočil solzo. K njemu je pristopil </a:t>
            </a:r>
            <a:r>
              <a:rPr lang="sl-SI" sz="1200" b="0" i="0" u="none" strike="noStrike" kern="1200" dirty="0">
                <a:solidFill>
                  <a:schemeClr val="tx1"/>
                </a:solidFill>
                <a:effectLst/>
                <a:latin typeface="+mn-lt"/>
                <a:ea typeface="+mn-ea"/>
                <a:cs typeface="+mn-cs"/>
                <a:hlinkClick r:id="rId13" tooltip="Noj"/>
              </a:rPr>
              <a:t>noj</a:t>
            </a:r>
            <a:r>
              <a:rPr lang="sl-SI" sz="1200" b="0" i="0" kern="1200" dirty="0">
                <a:solidFill>
                  <a:schemeClr val="tx1"/>
                </a:solidFill>
                <a:effectLst/>
                <a:latin typeface="+mn-lt"/>
                <a:ea typeface="+mn-ea"/>
                <a:cs typeface="+mn-cs"/>
              </a:rPr>
              <a:t> in se mu je ponudil, da mu bo razkazal deželo. Na njegovem hrbtu sta potovala po Afriki in spoznavala nove živali. Vse so mu bile naklonjene in mu prinašale hrano. Dečku je bilo najbolj všeč to, da se mu ni bilo potrebno umivati, namreč</a:t>
            </a:r>
          </a:p>
          <a:p>
            <a:r>
              <a:rPr lang="sl-SI" sz="1200" b="1" kern="1200" dirty="0">
                <a:solidFill>
                  <a:schemeClr val="tx1"/>
                </a:solidFill>
                <a:effectLst/>
                <a:latin typeface="+mn-lt"/>
                <a:ea typeface="+mn-ea"/>
                <a:cs typeface="+mn-cs"/>
              </a:rPr>
              <a:t>“</a:t>
            </a:r>
            <a:r>
              <a:rPr lang="sl-SI" dirty="0">
                <a:effectLst/>
              </a:rPr>
              <a:t>oče slon nikdar ne vpraša, če se zjutraj je umil, mu s pregledi prizanaša in nasploh je ljubezniv.</a:t>
            </a:r>
            <a:r>
              <a:rPr lang="sl-SI" sz="1200" b="1" kern="1200" dirty="0">
                <a:solidFill>
                  <a:schemeClr val="tx1"/>
                </a:solidFill>
                <a:effectLst/>
                <a:latin typeface="+mn-lt"/>
                <a:ea typeface="+mn-ea"/>
                <a:cs typeface="+mn-cs"/>
              </a:rPr>
              <a:t>”</a:t>
            </a:r>
            <a:r>
              <a:rPr lang="sl-SI" sz="1200" b="0" i="0" kern="1200" dirty="0">
                <a:solidFill>
                  <a:schemeClr val="tx1"/>
                </a:solidFill>
                <a:effectLst/>
                <a:latin typeface="+mn-lt"/>
                <a:ea typeface="+mn-ea"/>
                <a:cs typeface="+mn-cs"/>
              </a:rPr>
              <a:t>Nekega torka sta s slonom prispela do </a:t>
            </a:r>
            <a:r>
              <a:rPr lang="sl-SI" sz="1200" b="0" i="0" u="none" strike="noStrike" kern="1200" dirty="0">
                <a:solidFill>
                  <a:schemeClr val="tx1"/>
                </a:solidFill>
                <a:effectLst/>
                <a:latin typeface="+mn-lt"/>
                <a:ea typeface="+mn-ea"/>
                <a:cs typeface="+mn-cs"/>
                <a:hlinkClick r:id="rId14" tooltip="Nil"/>
              </a:rPr>
              <a:t>Nila</a:t>
            </a:r>
            <a:r>
              <a:rPr lang="sl-SI" sz="1200" b="0" i="0" kern="1200" dirty="0">
                <a:solidFill>
                  <a:schemeClr val="tx1"/>
                </a:solidFill>
                <a:effectLst/>
                <a:latin typeface="+mn-lt"/>
                <a:ea typeface="+mn-ea"/>
                <a:cs typeface="+mn-cs"/>
              </a:rPr>
              <a:t>, v katerem se je hladil krokodil in bil od blatne kopeli ves umazan. Juri-Muri se mu je posmehnil, kako je umazan. Tedaj pa se je krokodil razjezil in stopil proti njemu. Slon je zamahnil z rilcem, da bi pregnal krokodila, pri tem pa je deček Juri padel z njegovega hrbta in mu poškodoval dragoceni </a:t>
            </a:r>
            <a:r>
              <a:rPr lang="sl-SI" sz="1200" b="0" i="0" u="none" strike="noStrike" kern="1200" dirty="0">
                <a:solidFill>
                  <a:schemeClr val="tx1"/>
                </a:solidFill>
                <a:effectLst/>
                <a:latin typeface="+mn-lt"/>
                <a:ea typeface="+mn-ea"/>
                <a:cs typeface="+mn-cs"/>
                <a:hlinkClick r:id="rId15" tooltip="Okel (stran ne obstaja)"/>
              </a:rPr>
              <a:t>okel</a:t>
            </a:r>
            <a:r>
              <a:rPr lang="sl-SI" sz="1200" b="0" i="0" kern="1200" dirty="0">
                <a:solidFill>
                  <a:schemeClr val="tx1"/>
                </a:solidFill>
                <a:effectLst/>
                <a:latin typeface="+mn-lt"/>
                <a:ea typeface="+mn-ea"/>
                <a:cs typeface="+mn-cs"/>
              </a:rPr>
              <a:t>. Slon se je razjezil, saj ga ni le poškodoval, ampak je celo užalil krokodila, in ga poškropil z vodo. Vse živali so se Juriju posmehovale. Razočaran se je odpravil peš na pot in prispel do </a:t>
            </a:r>
            <a:r>
              <a:rPr lang="sl-SI" sz="1200" b="0" i="0" u="none" strike="noStrike" kern="1200" dirty="0">
                <a:solidFill>
                  <a:schemeClr val="tx1"/>
                </a:solidFill>
                <a:effectLst/>
                <a:latin typeface="+mn-lt"/>
                <a:ea typeface="+mn-ea"/>
                <a:cs typeface="+mn-cs"/>
                <a:hlinkClick r:id="rId16" tooltip="Zamorec (stran ne obstaja)"/>
              </a:rPr>
              <a:t>zamorcev</a:t>
            </a:r>
            <a:r>
              <a:rPr lang="sl-SI" sz="1200" b="0" i="0" kern="1200" dirty="0">
                <a:solidFill>
                  <a:schemeClr val="tx1"/>
                </a:solidFill>
                <a:effectLst/>
                <a:latin typeface="+mn-lt"/>
                <a:ea typeface="+mn-ea"/>
                <a:cs typeface="+mn-cs"/>
              </a:rPr>
              <a:t>. Ko ga je </a:t>
            </a:r>
            <a:r>
              <a:rPr lang="sl-SI" sz="1200" b="0" i="0" u="none" strike="noStrike" kern="1200" dirty="0">
                <a:solidFill>
                  <a:schemeClr val="tx1"/>
                </a:solidFill>
                <a:effectLst/>
                <a:latin typeface="+mn-lt"/>
                <a:ea typeface="+mn-ea"/>
                <a:cs typeface="+mn-cs"/>
                <a:hlinkClick r:id="rId17" tooltip="Poglavar (stran ne obstaja)"/>
              </a:rPr>
              <a:t>poglavar</a:t>
            </a:r>
            <a:r>
              <a:rPr lang="sl-SI" sz="1200" b="0" i="0" kern="1200" dirty="0">
                <a:solidFill>
                  <a:schemeClr val="tx1"/>
                </a:solidFill>
                <a:effectLst/>
                <a:latin typeface="+mn-lt"/>
                <a:ea typeface="+mn-ea"/>
                <a:cs typeface="+mn-cs"/>
              </a:rPr>
              <a:t> zagledal, je svojemu </a:t>
            </a:r>
            <a:r>
              <a:rPr lang="sl-SI" sz="1200" b="0" i="0" u="none" strike="noStrike" kern="1200" dirty="0">
                <a:solidFill>
                  <a:schemeClr val="tx1"/>
                </a:solidFill>
                <a:effectLst/>
                <a:latin typeface="+mn-lt"/>
                <a:ea typeface="+mn-ea"/>
                <a:cs typeface="+mn-cs"/>
                <a:hlinkClick r:id="rId18" tooltip="Ljudstvo"/>
              </a:rPr>
              <a:t>ljudstvu</a:t>
            </a:r>
            <a:r>
              <a:rPr lang="sl-SI" sz="1200" b="0" i="0" kern="1200" dirty="0">
                <a:solidFill>
                  <a:schemeClr val="tx1"/>
                </a:solidFill>
                <a:effectLst/>
                <a:latin typeface="+mn-lt"/>
                <a:ea typeface="+mn-ea"/>
                <a:cs typeface="+mn-cs"/>
              </a:rPr>
              <a:t> naročil, da morajo dečka takoj umiti, da vidijo, ali je bel, črn ali rjav. Umivali so ga celo leto, nato pa ga je rešil noj. Od tedaj se je Juri spremenil, kar naprej bi se umival, saj se je privadil </a:t>
            </a:r>
            <a:r>
              <a:rPr lang="sl-SI" sz="1200" b="0" i="0" u="none" strike="noStrike" kern="1200" dirty="0">
                <a:solidFill>
                  <a:schemeClr val="tx1"/>
                </a:solidFill>
                <a:effectLst/>
                <a:latin typeface="+mn-lt"/>
                <a:ea typeface="+mn-ea"/>
                <a:cs typeface="+mn-cs"/>
                <a:hlinkClick r:id="rId19" tooltip="Voda"/>
              </a:rPr>
              <a:t>vode</a:t>
            </a:r>
            <a:r>
              <a:rPr lang="sl-SI" sz="1200" b="0" i="0" kern="1200" dirty="0">
                <a:solidFill>
                  <a:schemeClr val="tx1"/>
                </a:solidFill>
                <a:effectLst/>
                <a:latin typeface="+mn-lt"/>
                <a:ea typeface="+mn-ea"/>
                <a:cs typeface="+mn-cs"/>
              </a:rPr>
              <a:t>. Ker pa v Afriki ni ne vode ne brisače, se je odločil, da se bo vrnil domov, še prej pa se živalskim prijateljem opraviči za nevšečnosti.</a:t>
            </a:r>
          </a:p>
          <a:p>
            <a:r>
              <a:rPr lang="sl-SI" sz="1200" b="1" kern="1200" dirty="0">
                <a:solidFill>
                  <a:schemeClr val="tx1"/>
                </a:solidFill>
                <a:effectLst/>
                <a:latin typeface="+mn-lt"/>
                <a:ea typeface="+mn-ea"/>
                <a:cs typeface="+mn-cs"/>
              </a:rPr>
              <a:t>“</a:t>
            </a:r>
            <a:r>
              <a:rPr lang="sl-SI" dirty="0">
                <a:effectLst/>
              </a:rPr>
              <a:t>Zdaj je fant čistoče vzor, </a:t>
            </a:r>
            <a:r>
              <a:rPr lang="sl-SI" dirty="0" err="1">
                <a:effectLst/>
              </a:rPr>
              <a:t>verje</a:t>
            </a:r>
            <a:r>
              <a:rPr lang="sl-SI" dirty="0">
                <a:effectLst/>
              </a:rPr>
              <a:t> naj mi, kdor ni nor.</a:t>
            </a:r>
            <a:r>
              <a:rPr lang="sl-SI" sz="1200" b="1" kern="1200" dirty="0">
                <a:solidFill>
                  <a:schemeClr val="tx1"/>
                </a:solidFill>
                <a:effectLst/>
                <a:latin typeface="+mn-lt"/>
                <a:ea typeface="+mn-ea"/>
                <a:cs typeface="+mn-cs"/>
              </a:rPr>
              <a:t>”</a:t>
            </a:r>
            <a:br>
              <a:rPr lang="sl-SI" dirty="0"/>
            </a:br>
            <a:endParaRPr lang="sl-SI" sz="1200" b="0" i="0" kern="1200" dirty="0">
              <a:solidFill>
                <a:schemeClr val="tx1"/>
              </a:solidFill>
              <a:effectLst/>
              <a:latin typeface="+mn-lt"/>
              <a:ea typeface="+mn-ea"/>
              <a:cs typeface="+mn-cs"/>
            </a:endParaRP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10</a:t>
            </a:fld>
            <a:endParaRPr lang="sl-SI"/>
          </a:p>
        </p:txBody>
      </p:sp>
    </p:spTree>
    <p:extLst>
      <p:ext uri="{BB962C8B-B14F-4D97-AF65-F5344CB8AC3E}">
        <p14:creationId xmlns:p14="http://schemas.microsoft.com/office/powerpoint/2010/main" val="3266995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11</a:t>
            </a:fld>
            <a:endParaRPr lang="sl-SI"/>
          </a:p>
        </p:txBody>
      </p:sp>
    </p:spTree>
    <p:extLst>
      <p:ext uri="{BB962C8B-B14F-4D97-AF65-F5344CB8AC3E}">
        <p14:creationId xmlns:p14="http://schemas.microsoft.com/office/powerpoint/2010/main" val="3266995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a:lnSpc>
                <a:spcPct val="90000"/>
              </a:lnSpc>
            </a:pPr>
            <a:r>
              <a:rPr lang="sl-SI" sz="1200" dirty="0"/>
              <a:t>kralj je vedno mogočen</a:t>
            </a:r>
          </a:p>
          <a:p>
            <a:pPr>
              <a:lnSpc>
                <a:spcPct val="90000"/>
              </a:lnSpc>
            </a:pPr>
            <a:r>
              <a:rPr lang="sl-SI" sz="1200" dirty="0"/>
              <a:t>princ je vedno lep</a:t>
            </a:r>
          </a:p>
          <a:p>
            <a:pPr>
              <a:lnSpc>
                <a:spcPct val="90000"/>
              </a:lnSpc>
            </a:pPr>
            <a:r>
              <a:rPr lang="sl-SI" sz="1200" dirty="0"/>
              <a:t>izmed treh bratov je najmlajši vedno bedaček ali pa najbolj pameten</a:t>
            </a:r>
            <a:r>
              <a:rPr lang="sl-SI" sz="1200" baseline="0" dirty="0"/>
              <a:t> </a:t>
            </a:r>
            <a:r>
              <a:rPr lang="sl-SI" sz="1200" dirty="0"/>
              <a:t>...</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12</a:t>
            </a:fld>
            <a:endParaRPr lang="sl-SI"/>
          </a:p>
        </p:txBody>
      </p:sp>
    </p:spTree>
    <p:extLst>
      <p:ext uri="{BB962C8B-B14F-4D97-AF65-F5344CB8AC3E}">
        <p14:creationId xmlns:p14="http://schemas.microsoft.com/office/powerpoint/2010/main" val="1051366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9" name="Podnaslov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a:t>Uredite slog podnaslova matrice</a:t>
            </a:r>
            <a:endParaRPr kumimoji="0" lang="en-US"/>
          </a:p>
        </p:txBody>
      </p:sp>
      <p:sp>
        <p:nvSpPr>
          <p:cNvPr id="28" name="Naslov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sl-SI"/>
              <a:t>Uredite slog naslova matrice</a:t>
            </a:r>
            <a:endParaRPr kumimoji="0" lang="en-US"/>
          </a:p>
        </p:txBody>
      </p:sp>
      <p:cxnSp>
        <p:nvCxnSpPr>
          <p:cNvPr id="8" name="Raven povezovalnik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Raven povezovalnik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Ograda datuma 14"/>
          <p:cNvSpPr>
            <a:spLocks noGrp="1"/>
          </p:cNvSpPr>
          <p:nvPr>
            <p:ph type="dt" sz="half" idx="10"/>
          </p:nvPr>
        </p:nvSpPr>
        <p:spPr/>
        <p:txBody>
          <a:bodyPr/>
          <a:lstStyle/>
          <a:p>
            <a:endParaRPr lang="sl-SI"/>
          </a:p>
        </p:txBody>
      </p:sp>
      <p:sp>
        <p:nvSpPr>
          <p:cNvPr id="16" name="Ograda številke diapozitiva 15"/>
          <p:cNvSpPr>
            <a:spLocks noGrp="1"/>
          </p:cNvSpPr>
          <p:nvPr>
            <p:ph type="sldNum" sz="quarter" idx="11"/>
          </p:nvPr>
        </p:nvSpPr>
        <p:spPr/>
        <p:txBody>
          <a:bodyPr/>
          <a:lstStyle/>
          <a:p>
            <a:fld id="{11170E6F-C178-4AED-869F-07ADCA7AAEBD}" type="slidenum">
              <a:rPr lang="sl-SI" smtClean="0"/>
              <a:pPr/>
              <a:t>‹#›</a:t>
            </a:fld>
            <a:endParaRPr lang="sl-SI"/>
          </a:p>
        </p:txBody>
      </p:sp>
      <p:sp>
        <p:nvSpPr>
          <p:cNvPr id="17" name="Ograda noge 16"/>
          <p:cNvSpPr>
            <a:spLocks noGrp="1"/>
          </p:cNvSpPr>
          <p:nvPr>
            <p:ph type="ftr" sz="quarter" idx="12"/>
          </p:nvPr>
        </p:nvSpPr>
        <p:spPr/>
        <p:txBody>
          <a:bodyPr/>
          <a:lstStyle/>
          <a:p>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a:t>Uredite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a:t>Uredite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80C22AF-F3BE-49F5-91DE-A6C1200C4696}"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kumimoji="0" lang="sl-SI"/>
              <a:t>Uredite slog naslova matrice</a:t>
            </a:r>
            <a:endParaRPr kumimoji="0"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eaLnBrk="1" latinLnBrk="0" hangingPunct="1"/>
            <a:r>
              <a:rPr lang="sl-SI"/>
              <a:t>Uredite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53F40A81-F2E8-4889-9ECB-D9CFA74D64A5}" type="slidenum">
              <a:rPr lang="sl-SI" smtClean="0"/>
              <a:pPr/>
              <a:t>‹#›</a:t>
            </a:fld>
            <a:endParaRPr lang="sl-S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slov, besedilo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381000"/>
            <a:ext cx="8229600" cy="1371600"/>
          </a:xfrm>
        </p:spPr>
        <p:txBody>
          <a:bodyPr/>
          <a:lstStyle/>
          <a:p>
            <a:r>
              <a:rPr lang="sl-SI"/>
              <a:t>Uredite slog naslova matrice</a:t>
            </a:r>
          </a:p>
        </p:txBody>
      </p:sp>
      <p:sp>
        <p:nvSpPr>
          <p:cNvPr id="3" name="Ograda besedila 2"/>
          <p:cNvSpPr>
            <a:spLocks noGrp="1"/>
          </p:cNvSpPr>
          <p:nvPr>
            <p:ph type="body" sz="half" idx="1"/>
          </p:nvPr>
        </p:nvSpPr>
        <p:spPr>
          <a:xfrm>
            <a:off x="457200" y="1981200"/>
            <a:ext cx="4038600" cy="41148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981200"/>
            <a:ext cx="4038600" cy="41148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a:xfrm>
            <a:off x="457200" y="6245225"/>
            <a:ext cx="2133600" cy="476250"/>
          </a:xfrm>
        </p:spPr>
        <p:txBody>
          <a:bodyPr/>
          <a:lstStyle>
            <a:lvl1pPr>
              <a:defRPr/>
            </a:lvl1pPr>
          </a:lstStyle>
          <a:p>
            <a:endParaRPr lang="sl-SI"/>
          </a:p>
        </p:txBody>
      </p:sp>
      <p:sp>
        <p:nvSpPr>
          <p:cNvPr id="6" name="Ograda noge 5"/>
          <p:cNvSpPr>
            <a:spLocks noGrp="1"/>
          </p:cNvSpPr>
          <p:nvPr>
            <p:ph type="ftr" sz="quarter" idx="11"/>
          </p:nvPr>
        </p:nvSpPr>
        <p:spPr>
          <a:xfrm>
            <a:off x="3124200" y="6245225"/>
            <a:ext cx="2895600" cy="476250"/>
          </a:xfrm>
        </p:spPr>
        <p:txBody>
          <a:bodyPr/>
          <a:lstStyle>
            <a:lvl1pPr>
              <a:defRPr/>
            </a:lvl1pPr>
          </a:lstStyle>
          <a:p>
            <a:endParaRPr lang="sl-SI"/>
          </a:p>
        </p:txBody>
      </p:sp>
      <p:sp>
        <p:nvSpPr>
          <p:cNvPr id="7" name="Ograda številke diapozitiva 6"/>
          <p:cNvSpPr>
            <a:spLocks noGrp="1"/>
          </p:cNvSpPr>
          <p:nvPr>
            <p:ph type="sldNum" sz="quarter" idx="12"/>
          </p:nvPr>
        </p:nvSpPr>
        <p:spPr>
          <a:xfrm>
            <a:off x="6553200" y="6245225"/>
            <a:ext cx="2133600" cy="476250"/>
          </a:xfrm>
        </p:spPr>
        <p:txBody>
          <a:bodyPr/>
          <a:lstStyle>
            <a:lvl1pPr>
              <a:defRPr/>
            </a:lvl1pPr>
          </a:lstStyle>
          <a:p>
            <a:fld id="{4E0487F2-2405-4DCC-AEBD-827782A6203B}" type="slidenum">
              <a:rPr lang="sl-SI"/>
              <a:pPr/>
              <a:t>‹#›</a:t>
            </a:fld>
            <a:endParaRPr lang="sl-SI"/>
          </a:p>
        </p:txBody>
      </p:sp>
    </p:spTree>
    <p:extLst>
      <p:ext uri="{BB962C8B-B14F-4D97-AF65-F5344CB8AC3E}">
        <p14:creationId xmlns:p14="http://schemas.microsoft.com/office/powerpoint/2010/main" val="876829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Naslov, besedilo in 2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381000"/>
            <a:ext cx="8229600" cy="1371600"/>
          </a:xfrm>
        </p:spPr>
        <p:txBody>
          <a:bodyPr/>
          <a:lstStyle/>
          <a:p>
            <a:r>
              <a:rPr lang="sl-SI"/>
              <a:t>Uredite slog naslova matrice</a:t>
            </a:r>
          </a:p>
        </p:txBody>
      </p:sp>
      <p:sp>
        <p:nvSpPr>
          <p:cNvPr id="3" name="Ograda besedila 2"/>
          <p:cNvSpPr>
            <a:spLocks noGrp="1"/>
          </p:cNvSpPr>
          <p:nvPr>
            <p:ph type="body" sz="half" idx="1"/>
          </p:nvPr>
        </p:nvSpPr>
        <p:spPr>
          <a:xfrm>
            <a:off x="457200" y="1981200"/>
            <a:ext cx="4038600" cy="41148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quarter" idx="2"/>
          </p:nvPr>
        </p:nvSpPr>
        <p:spPr>
          <a:xfrm>
            <a:off x="4648200" y="1981200"/>
            <a:ext cx="4038600" cy="19812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vsebine 4"/>
          <p:cNvSpPr>
            <a:spLocks noGrp="1"/>
          </p:cNvSpPr>
          <p:nvPr>
            <p:ph sz="quarter" idx="3"/>
          </p:nvPr>
        </p:nvSpPr>
        <p:spPr>
          <a:xfrm>
            <a:off x="4648200" y="4114800"/>
            <a:ext cx="4038600" cy="19812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grada datuma 5"/>
          <p:cNvSpPr>
            <a:spLocks noGrp="1"/>
          </p:cNvSpPr>
          <p:nvPr>
            <p:ph type="dt" sz="half" idx="10"/>
          </p:nvPr>
        </p:nvSpPr>
        <p:spPr>
          <a:xfrm>
            <a:off x="457200" y="6245225"/>
            <a:ext cx="2133600" cy="476250"/>
          </a:xfrm>
        </p:spPr>
        <p:txBody>
          <a:bodyPr/>
          <a:lstStyle>
            <a:lvl1pPr>
              <a:defRPr/>
            </a:lvl1pPr>
          </a:lstStyle>
          <a:p>
            <a:endParaRPr lang="sl-SI"/>
          </a:p>
        </p:txBody>
      </p:sp>
      <p:sp>
        <p:nvSpPr>
          <p:cNvPr id="7" name="Ograda noge 6"/>
          <p:cNvSpPr>
            <a:spLocks noGrp="1"/>
          </p:cNvSpPr>
          <p:nvPr>
            <p:ph type="ftr" sz="quarter" idx="11"/>
          </p:nvPr>
        </p:nvSpPr>
        <p:spPr>
          <a:xfrm>
            <a:off x="3124200" y="6245225"/>
            <a:ext cx="2895600" cy="476250"/>
          </a:xfrm>
        </p:spPr>
        <p:txBody>
          <a:bodyPr/>
          <a:lstStyle>
            <a:lvl1pPr>
              <a:defRPr/>
            </a:lvl1pPr>
          </a:lstStyle>
          <a:p>
            <a:endParaRPr lang="sl-SI"/>
          </a:p>
        </p:txBody>
      </p:sp>
      <p:sp>
        <p:nvSpPr>
          <p:cNvPr id="8" name="Ograda številke diapozitiva 7"/>
          <p:cNvSpPr>
            <a:spLocks noGrp="1"/>
          </p:cNvSpPr>
          <p:nvPr>
            <p:ph type="sldNum" sz="quarter" idx="12"/>
          </p:nvPr>
        </p:nvSpPr>
        <p:spPr>
          <a:xfrm>
            <a:off x="6553200" y="6245225"/>
            <a:ext cx="2133600" cy="476250"/>
          </a:xfrm>
        </p:spPr>
        <p:txBody>
          <a:bodyPr/>
          <a:lstStyle>
            <a:lvl1pPr>
              <a:defRPr/>
            </a:lvl1pPr>
          </a:lstStyle>
          <a:p>
            <a:fld id="{37772F4F-2486-4999-B1DB-16A2834AA3BF}" type="slidenum">
              <a:rPr lang="sl-SI"/>
              <a:pPr/>
              <a:t>‹#›</a:t>
            </a:fld>
            <a:endParaRPr lang="sl-SI"/>
          </a:p>
        </p:txBody>
      </p:sp>
    </p:spTree>
    <p:extLst>
      <p:ext uri="{BB962C8B-B14F-4D97-AF65-F5344CB8AC3E}">
        <p14:creationId xmlns:p14="http://schemas.microsoft.com/office/powerpoint/2010/main" val="3729205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Naslov in 4 vsebine">
    <p:spTree>
      <p:nvGrpSpPr>
        <p:cNvPr id="1" name=""/>
        <p:cNvGrpSpPr/>
        <p:nvPr/>
      </p:nvGrpSpPr>
      <p:grpSpPr>
        <a:xfrm>
          <a:off x="0" y="0"/>
          <a:ext cx="0" cy="0"/>
          <a:chOff x="0" y="0"/>
          <a:chExt cx="0" cy="0"/>
        </a:xfrm>
      </p:grpSpPr>
      <p:sp>
        <p:nvSpPr>
          <p:cNvPr id="2" name="Naslov 1"/>
          <p:cNvSpPr>
            <a:spLocks noGrp="1"/>
          </p:cNvSpPr>
          <p:nvPr>
            <p:ph type="title" sz="quarter"/>
          </p:nvPr>
        </p:nvSpPr>
        <p:spPr>
          <a:xfrm>
            <a:off x="457200" y="381000"/>
            <a:ext cx="8229600" cy="1371600"/>
          </a:xfrm>
        </p:spPr>
        <p:txBody>
          <a:bodyPr/>
          <a:lstStyle/>
          <a:p>
            <a:r>
              <a:rPr lang="sl-SI"/>
              <a:t>Uredite slog naslova matrice</a:t>
            </a:r>
          </a:p>
        </p:txBody>
      </p:sp>
      <p:sp>
        <p:nvSpPr>
          <p:cNvPr id="3" name="Ograda vsebine 2"/>
          <p:cNvSpPr>
            <a:spLocks noGrp="1"/>
          </p:cNvSpPr>
          <p:nvPr>
            <p:ph sz="quarter" idx="1"/>
          </p:nvPr>
        </p:nvSpPr>
        <p:spPr>
          <a:xfrm>
            <a:off x="457200" y="1981200"/>
            <a:ext cx="4038600" cy="19812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quarter" idx="2"/>
          </p:nvPr>
        </p:nvSpPr>
        <p:spPr>
          <a:xfrm>
            <a:off x="4648200" y="1981200"/>
            <a:ext cx="4038600" cy="19812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vsebine 4"/>
          <p:cNvSpPr>
            <a:spLocks noGrp="1"/>
          </p:cNvSpPr>
          <p:nvPr>
            <p:ph sz="quarter" idx="3"/>
          </p:nvPr>
        </p:nvSpPr>
        <p:spPr>
          <a:xfrm>
            <a:off x="457200" y="4114800"/>
            <a:ext cx="4038600" cy="19812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grada vsebine 5"/>
          <p:cNvSpPr>
            <a:spLocks noGrp="1"/>
          </p:cNvSpPr>
          <p:nvPr>
            <p:ph sz="quarter" idx="4"/>
          </p:nvPr>
        </p:nvSpPr>
        <p:spPr>
          <a:xfrm>
            <a:off x="4648200" y="4114800"/>
            <a:ext cx="4038600" cy="19812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a:xfrm>
            <a:off x="457200" y="6245225"/>
            <a:ext cx="2133600" cy="476250"/>
          </a:xfrm>
        </p:spPr>
        <p:txBody>
          <a:bodyPr/>
          <a:lstStyle>
            <a:lvl1pPr>
              <a:defRPr/>
            </a:lvl1pPr>
          </a:lstStyle>
          <a:p>
            <a:endParaRPr lang="sl-SI"/>
          </a:p>
        </p:txBody>
      </p:sp>
      <p:sp>
        <p:nvSpPr>
          <p:cNvPr id="8" name="Ograda noge 7"/>
          <p:cNvSpPr>
            <a:spLocks noGrp="1"/>
          </p:cNvSpPr>
          <p:nvPr>
            <p:ph type="ftr" sz="quarter" idx="11"/>
          </p:nvPr>
        </p:nvSpPr>
        <p:spPr>
          <a:xfrm>
            <a:off x="3124200" y="6245225"/>
            <a:ext cx="2895600" cy="476250"/>
          </a:xfrm>
        </p:spPr>
        <p:txBody>
          <a:bodyPr/>
          <a:lstStyle>
            <a:lvl1pPr>
              <a:defRPr/>
            </a:lvl1pPr>
          </a:lstStyle>
          <a:p>
            <a:endParaRPr lang="sl-SI"/>
          </a:p>
        </p:txBody>
      </p:sp>
      <p:sp>
        <p:nvSpPr>
          <p:cNvPr id="9" name="Ograda številke diapozitiva 8"/>
          <p:cNvSpPr>
            <a:spLocks noGrp="1"/>
          </p:cNvSpPr>
          <p:nvPr>
            <p:ph type="sldNum" sz="quarter" idx="12"/>
          </p:nvPr>
        </p:nvSpPr>
        <p:spPr>
          <a:xfrm>
            <a:off x="6553200" y="6245225"/>
            <a:ext cx="2133600" cy="476250"/>
          </a:xfrm>
        </p:spPr>
        <p:txBody>
          <a:bodyPr/>
          <a:lstStyle>
            <a:lvl1pPr>
              <a:defRPr/>
            </a:lvl1pPr>
          </a:lstStyle>
          <a:p>
            <a:fld id="{5B5E45EA-DD96-4FF4-AB5F-C595A8A438F3}" type="slidenum">
              <a:rPr lang="sl-SI"/>
              <a:pPr/>
              <a:t>‹#›</a:t>
            </a:fld>
            <a:endParaRPr lang="sl-SI"/>
          </a:p>
        </p:txBody>
      </p:sp>
    </p:spTree>
    <p:extLst>
      <p:ext uri="{BB962C8B-B14F-4D97-AF65-F5344CB8AC3E}">
        <p14:creationId xmlns:p14="http://schemas.microsoft.com/office/powerpoint/2010/main" val="2874765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Vsebina">
    <p:spTree>
      <p:nvGrpSpPr>
        <p:cNvPr id="1" name=""/>
        <p:cNvGrpSpPr/>
        <p:nvPr/>
      </p:nvGrpSpPr>
      <p:grpSpPr>
        <a:xfrm>
          <a:off x="0" y="0"/>
          <a:ext cx="0" cy="0"/>
          <a:chOff x="0" y="0"/>
          <a:chExt cx="0" cy="0"/>
        </a:xfrm>
      </p:grpSpPr>
      <p:sp>
        <p:nvSpPr>
          <p:cNvPr id="2" name="Ograda vsebine 1"/>
          <p:cNvSpPr>
            <a:spLocks noGrp="1"/>
          </p:cNvSpPr>
          <p:nvPr>
            <p:ph/>
          </p:nvPr>
        </p:nvSpPr>
        <p:spPr>
          <a:xfrm>
            <a:off x="457200" y="381000"/>
            <a:ext cx="8229600" cy="57150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3" name="Ograda datuma 2"/>
          <p:cNvSpPr>
            <a:spLocks noGrp="1"/>
          </p:cNvSpPr>
          <p:nvPr>
            <p:ph type="dt" sz="half" idx="10"/>
          </p:nvPr>
        </p:nvSpPr>
        <p:spPr>
          <a:xfrm>
            <a:off x="457200" y="6245225"/>
            <a:ext cx="2133600" cy="476250"/>
          </a:xfrm>
        </p:spPr>
        <p:txBody>
          <a:bodyPr/>
          <a:lstStyle>
            <a:lvl1pPr>
              <a:defRPr/>
            </a:lvl1pPr>
          </a:lstStyle>
          <a:p>
            <a:endParaRPr lang="sl-SI"/>
          </a:p>
        </p:txBody>
      </p:sp>
      <p:sp>
        <p:nvSpPr>
          <p:cNvPr id="4" name="Ograda noge 3"/>
          <p:cNvSpPr>
            <a:spLocks noGrp="1"/>
          </p:cNvSpPr>
          <p:nvPr>
            <p:ph type="ftr" sz="quarter" idx="11"/>
          </p:nvPr>
        </p:nvSpPr>
        <p:spPr>
          <a:xfrm>
            <a:off x="3124200" y="6245225"/>
            <a:ext cx="2895600" cy="476250"/>
          </a:xfrm>
        </p:spPr>
        <p:txBody>
          <a:bodyPr/>
          <a:lstStyle>
            <a:lvl1pPr>
              <a:defRPr/>
            </a:lvl1pPr>
          </a:lstStyle>
          <a:p>
            <a:endParaRPr lang="sl-SI"/>
          </a:p>
        </p:txBody>
      </p:sp>
      <p:sp>
        <p:nvSpPr>
          <p:cNvPr id="5" name="Ograda številke diapozitiva 4"/>
          <p:cNvSpPr>
            <a:spLocks noGrp="1"/>
          </p:cNvSpPr>
          <p:nvPr>
            <p:ph type="sldNum" sz="quarter" idx="12"/>
          </p:nvPr>
        </p:nvSpPr>
        <p:spPr>
          <a:xfrm>
            <a:off x="6553200" y="6245225"/>
            <a:ext cx="2133600" cy="476250"/>
          </a:xfrm>
        </p:spPr>
        <p:txBody>
          <a:bodyPr/>
          <a:lstStyle>
            <a:lvl1pPr>
              <a:defRPr/>
            </a:lvl1pPr>
          </a:lstStyle>
          <a:p>
            <a:fld id="{BC0E3936-6C52-4063-9226-818946519C82}" type="slidenum">
              <a:rPr lang="sl-SI"/>
              <a:pPr/>
              <a:t>‹#›</a:t>
            </a:fld>
            <a:endParaRPr lang="sl-SI"/>
          </a:p>
        </p:txBody>
      </p:sp>
    </p:spTree>
    <p:extLst>
      <p:ext uri="{BB962C8B-B14F-4D97-AF65-F5344CB8AC3E}">
        <p14:creationId xmlns:p14="http://schemas.microsoft.com/office/powerpoint/2010/main" val="2923096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9" name="Ograda vsebine 8"/>
          <p:cNvSpPr>
            <a:spLocks noGrp="1"/>
          </p:cNvSpPr>
          <p:nvPr>
            <p:ph idx="1"/>
          </p:nvPr>
        </p:nvSpPr>
        <p:spPr>
          <a:xfrm>
            <a:off x="457200" y="1524000"/>
            <a:ext cx="8229600" cy="4572000"/>
          </a:xfrm>
        </p:spPr>
        <p:txBody>
          <a:bodyPr/>
          <a:lstStyle/>
          <a:p>
            <a:pPr lvl="0" eaLnBrk="1" latinLnBrk="0" hangingPunct="1"/>
            <a:r>
              <a:rPr lang="sl-SI"/>
              <a:t>Uredite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14" name="Ograda datuma 13"/>
          <p:cNvSpPr>
            <a:spLocks noGrp="1"/>
          </p:cNvSpPr>
          <p:nvPr>
            <p:ph type="dt" sz="half" idx="14"/>
          </p:nvPr>
        </p:nvSpPr>
        <p:spPr/>
        <p:txBody>
          <a:bodyPr/>
          <a:lstStyle/>
          <a:p>
            <a:endParaRPr lang="sl-SI"/>
          </a:p>
        </p:txBody>
      </p:sp>
      <p:sp>
        <p:nvSpPr>
          <p:cNvPr id="15" name="Ograda številke diapozitiva 14"/>
          <p:cNvSpPr>
            <a:spLocks noGrp="1"/>
          </p:cNvSpPr>
          <p:nvPr>
            <p:ph type="sldNum" sz="quarter" idx="15"/>
          </p:nvPr>
        </p:nvSpPr>
        <p:spPr/>
        <p:txBody>
          <a:bodyPr/>
          <a:lstStyle>
            <a:lvl1pPr algn="ctr">
              <a:defRPr/>
            </a:lvl1pPr>
          </a:lstStyle>
          <a:p>
            <a:fld id="{83A94582-CE9D-4E4D-B151-189C826CB2C1}" type="slidenum">
              <a:rPr lang="sl-SI" smtClean="0"/>
              <a:pPr/>
              <a:t>‹#›</a:t>
            </a:fld>
            <a:endParaRPr lang="sl-SI"/>
          </a:p>
        </p:txBody>
      </p:sp>
      <p:sp>
        <p:nvSpPr>
          <p:cNvPr id="16" name="Ograda noge 15"/>
          <p:cNvSpPr>
            <a:spLocks noGrp="1"/>
          </p:cNvSpPr>
          <p:nvPr>
            <p:ph type="ftr" sz="quarter" idx="16"/>
          </p:nvPr>
        </p:nvSpPr>
        <p:spPr/>
        <p:txBody>
          <a:bodyPr/>
          <a:lstStyle/>
          <a:p>
            <a:endParaRPr lang="sl-SI"/>
          </a:p>
        </p:txBody>
      </p:sp>
      <p:sp>
        <p:nvSpPr>
          <p:cNvPr id="17" name="Naslov 16"/>
          <p:cNvSpPr>
            <a:spLocks noGrp="1"/>
          </p:cNvSpPr>
          <p:nvPr>
            <p:ph type="title"/>
          </p:nvPr>
        </p:nvSpPr>
        <p:spPr/>
        <p:txBody>
          <a:bodyPr rtlCol="0" anchor="b" anchorCtr="0"/>
          <a:lstStyle/>
          <a:p>
            <a:r>
              <a:rPr kumimoji="0" lang="sl-SI"/>
              <a:t>Uredite slog naslova matrice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D71AC9F-7E1D-4111-B7C7-AD97DC952C98}" type="slidenum">
              <a:rPr lang="sl-SI" smtClean="0"/>
              <a:pPr/>
              <a:t>‹#›</a:t>
            </a:fld>
            <a:endParaRPr lang="sl-SI"/>
          </a:p>
        </p:txBody>
      </p:sp>
      <p:sp>
        <p:nvSpPr>
          <p:cNvPr id="2" name="Naslov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sl-SI"/>
              <a:t>Uredite slog naslova matrice</a:t>
            </a:r>
            <a:endParaRPr kumimoji="0" lang="en-US"/>
          </a:p>
        </p:txBody>
      </p:sp>
      <p:sp>
        <p:nvSpPr>
          <p:cNvPr id="3" name="Ograda besedila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a:t>Uredite sloge besedila matrice</a:t>
            </a:r>
          </a:p>
        </p:txBody>
      </p:sp>
      <p:cxnSp>
        <p:nvCxnSpPr>
          <p:cNvPr id="7" name="Raven povezovalnik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5" name="Ograda datuma 4"/>
          <p:cNvSpPr>
            <a:spLocks noGrp="1"/>
          </p:cNvSpPr>
          <p:nvPr>
            <p:ph type="dt" sz="half" idx="10"/>
          </p:nvPr>
        </p:nvSpPr>
        <p:spPr/>
        <p:txBody>
          <a:bodyPr/>
          <a:lstStyle/>
          <a:p>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A6F26D14-B58C-4321-9488-0733398FA42B}" type="slidenum">
              <a:rPr lang="sl-SI" smtClean="0"/>
              <a:pPr/>
              <a:t>‹#›</a:t>
            </a:fld>
            <a:endParaRPr lang="sl-SI"/>
          </a:p>
        </p:txBody>
      </p:sp>
      <p:sp>
        <p:nvSpPr>
          <p:cNvPr id="2" name="Naslov 1"/>
          <p:cNvSpPr>
            <a:spLocks noGrp="1"/>
          </p:cNvSpPr>
          <p:nvPr>
            <p:ph type="title"/>
          </p:nvPr>
        </p:nvSpPr>
        <p:spPr/>
        <p:txBody>
          <a:bodyPr/>
          <a:lstStyle/>
          <a:p>
            <a:r>
              <a:rPr kumimoji="0" lang="sl-SI"/>
              <a:t>Uredite slog naslova matrice</a:t>
            </a:r>
            <a:endParaRPr kumimoji="0" lang="en-US"/>
          </a:p>
        </p:txBody>
      </p:sp>
      <p:sp>
        <p:nvSpPr>
          <p:cNvPr id="11" name="Ograda vsebine 10"/>
          <p:cNvSpPr>
            <a:spLocks noGrp="1"/>
          </p:cNvSpPr>
          <p:nvPr>
            <p:ph sz="half" idx="1"/>
          </p:nvPr>
        </p:nvSpPr>
        <p:spPr>
          <a:xfrm>
            <a:off x="457200" y="1524000"/>
            <a:ext cx="4059936" cy="4572000"/>
          </a:xfrm>
        </p:spPr>
        <p:txBody>
          <a:bodyPr/>
          <a:lstStyle/>
          <a:p>
            <a:pPr lvl="0" eaLnBrk="1" latinLnBrk="0" hangingPunct="1"/>
            <a:r>
              <a:rPr lang="sl-SI"/>
              <a:t>Uredite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13" name="Ograda vsebine 12"/>
          <p:cNvSpPr>
            <a:spLocks noGrp="1"/>
          </p:cNvSpPr>
          <p:nvPr>
            <p:ph sz="half" idx="2"/>
          </p:nvPr>
        </p:nvSpPr>
        <p:spPr>
          <a:xfrm>
            <a:off x="4648200" y="1524000"/>
            <a:ext cx="4059936" cy="4572000"/>
          </a:xfrm>
        </p:spPr>
        <p:txBody>
          <a:bodyPr/>
          <a:lstStyle/>
          <a:p>
            <a:pPr lvl="0" eaLnBrk="1" latinLnBrk="0" hangingPunct="1"/>
            <a:r>
              <a:rPr lang="sl-SI"/>
              <a:t>Uredite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9" name="Ograda številke diapozitiva 8"/>
          <p:cNvSpPr>
            <a:spLocks noGrp="1"/>
          </p:cNvSpPr>
          <p:nvPr>
            <p:ph type="sldNum" sz="quarter" idx="12"/>
          </p:nvPr>
        </p:nvSpPr>
        <p:spPr/>
        <p:txBody>
          <a:bodyPr/>
          <a:lstStyle/>
          <a:p>
            <a:fld id="{55055B75-A085-4D2D-93FA-6956B0B45D8F}" type="slidenum">
              <a:rPr lang="sl-SI" smtClean="0"/>
              <a:pPr/>
              <a:t>‹#›</a:t>
            </a:fld>
            <a:endParaRPr lang="sl-SI"/>
          </a:p>
        </p:txBody>
      </p:sp>
      <p:sp>
        <p:nvSpPr>
          <p:cNvPr id="8" name="Ograda noge 7"/>
          <p:cNvSpPr>
            <a:spLocks noGrp="1"/>
          </p:cNvSpPr>
          <p:nvPr>
            <p:ph type="ftr" sz="quarter" idx="11"/>
          </p:nvPr>
        </p:nvSpPr>
        <p:spPr/>
        <p:txBody>
          <a:bodyPr/>
          <a:lstStyle/>
          <a:p>
            <a:endParaRPr lang="sl-SI"/>
          </a:p>
        </p:txBody>
      </p:sp>
      <p:sp>
        <p:nvSpPr>
          <p:cNvPr id="7" name="Ograda datuma 6"/>
          <p:cNvSpPr>
            <a:spLocks noGrp="1"/>
          </p:cNvSpPr>
          <p:nvPr>
            <p:ph type="dt" sz="half" idx="10"/>
          </p:nvPr>
        </p:nvSpPr>
        <p:spPr/>
        <p:txBody>
          <a:bodyPr/>
          <a:lstStyle/>
          <a:p>
            <a:endParaRPr lang="sl-SI"/>
          </a:p>
        </p:txBody>
      </p:sp>
      <p:sp>
        <p:nvSpPr>
          <p:cNvPr id="3" name="Ograda besedila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a:t>Uredite sloge besedila matrice</a:t>
            </a:r>
          </a:p>
        </p:txBody>
      </p:sp>
      <p:sp>
        <p:nvSpPr>
          <p:cNvPr id="32" name="Ograda vsebine 31"/>
          <p:cNvSpPr>
            <a:spLocks noGrp="1"/>
          </p:cNvSpPr>
          <p:nvPr>
            <p:ph sz="half" idx="2"/>
          </p:nvPr>
        </p:nvSpPr>
        <p:spPr>
          <a:xfrm>
            <a:off x="457200" y="2201896"/>
            <a:ext cx="4038600" cy="3913632"/>
          </a:xfrm>
        </p:spPr>
        <p:txBody>
          <a:bodyPr/>
          <a:lstStyle/>
          <a:p>
            <a:pPr lvl="0" eaLnBrk="1" latinLnBrk="0" hangingPunct="1"/>
            <a:r>
              <a:rPr lang="sl-SI"/>
              <a:t>Uredite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34" name="Ograda vsebine 33"/>
          <p:cNvSpPr>
            <a:spLocks noGrp="1"/>
          </p:cNvSpPr>
          <p:nvPr>
            <p:ph sz="quarter" idx="4"/>
          </p:nvPr>
        </p:nvSpPr>
        <p:spPr>
          <a:xfrm>
            <a:off x="4649788" y="2201896"/>
            <a:ext cx="4038600" cy="3913632"/>
          </a:xfrm>
        </p:spPr>
        <p:txBody>
          <a:bodyPr/>
          <a:lstStyle/>
          <a:p>
            <a:pPr lvl="0" eaLnBrk="1" latinLnBrk="0" hangingPunct="1"/>
            <a:r>
              <a:rPr lang="sl-SI"/>
              <a:t>Uredite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2" name="Naslov 1"/>
          <p:cNvSpPr>
            <a:spLocks noGrp="1"/>
          </p:cNvSpPr>
          <p:nvPr>
            <p:ph type="title"/>
          </p:nvPr>
        </p:nvSpPr>
        <p:spPr>
          <a:xfrm>
            <a:off x="457200" y="155448"/>
            <a:ext cx="8229600" cy="1143000"/>
          </a:xfrm>
        </p:spPr>
        <p:txBody>
          <a:bodyPr anchor="b" anchorCtr="0"/>
          <a:lstStyle>
            <a:lvl1pPr>
              <a:defRPr/>
            </a:lvl1pPr>
          </a:lstStyle>
          <a:p>
            <a:r>
              <a:rPr kumimoji="0" lang="sl-SI"/>
              <a:t>Uredite slog naslova matrice</a:t>
            </a:r>
            <a:endParaRPr kumimoji="0" lang="en-US"/>
          </a:p>
        </p:txBody>
      </p:sp>
      <p:sp>
        <p:nvSpPr>
          <p:cNvPr id="12" name="Ograda besedila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a:t>Uredite sloge besedila matrice</a:t>
            </a:r>
          </a:p>
        </p:txBody>
      </p:sp>
      <p:cxnSp>
        <p:nvCxnSpPr>
          <p:cNvPr id="10" name="Raven povezovalnik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Raven povezovalnik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3" name="Ograda datuma 2"/>
          <p:cNvSpPr>
            <a:spLocks noGrp="1"/>
          </p:cNvSpPr>
          <p:nvPr>
            <p:ph type="dt" sz="half" idx="10"/>
          </p:nvPr>
        </p:nvSpPr>
        <p:spPr/>
        <p:txBody>
          <a:bodyPr/>
          <a:lstStyle/>
          <a:p>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91383931-4213-4D2A-A36D-033D3BE21ACE}" type="slidenum">
              <a:rPr lang="sl-SI" smtClean="0"/>
              <a:pPr/>
              <a:t>‹#›</a:t>
            </a:fld>
            <a:endParaRPr lang="sl-SI"/>
          </a:p>
        </p:txBody>
      </p:sp>
      <p:sp>
        <p:nvSpPr>
          <p:cNvPr id="2" name="Naslov 1"/>
          <p:cNvSpPr>
            <a:spLocks noGrp="1"/>
          </p:cNvSpPr>
          <p:nvPr>
            <p:ph type="title"/>
          </p:nvPr>
        </p:nvSpPr>
        <p:spPr/>
        <p:txBody>
          <a:bodyPr/>
          <a:lstStyle/>
          <a:p>
            <a:r>
              <a:rPr kumimoji="0" lang="sl-SI"/>
              <a:t>Uredite slog naslova matrice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B4BC88F5-431F-44EA-A282-FD238F803E7F}"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sp>
        <p:nvSpPr>
          <p:cNvPr id="29" name="Ograda vsebine 28"/>
          <p:cNvSpPr>
            <a:spLocks noGrp="1"/>
          </p:cNvSpPr>
          <p:nvPr>
            <p:ph sz="quarter" idx="1"/>
          </p:nvPr>
        </p:nvSpPr>
        <p:spPr>
          <a:xfrm>
            <a:off x="457200" y="457200"/>
            <a:ext cx="6248400" cy="5715000"/>
          </a:xfrm>
        </p:spPr>
        <p:txBody>
          <a:bodyPr/>
          <a:lstStyle/>
          <a:p>
            <a:pPr lvl="0" eaLnBrk="1" latinLnBrk="0" hangingPunct="1"/>
            <a:r>
              <a:rPr lang="sl-SI"/>
              <a:t>Uredite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3" name="Ograda besedila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sl-SI"/>
              <a:t>Uredite sloge besedila matrice</a:t>
            </a:r>
          </a:p>
        </p:txBody>
      </p:sp>
      <p:sp>
        <p:nvSpPr>
          <p:cNvPr id="31" name="Naslov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sl-SI"/>
              <a:t>Uredite slog naslova matrice</a:t>
            </a:r>
            <a:endParaRPr kumimoji="0" lang="en-US"/>
          </a:p>
        </p:txBody>
      </p:sp>
      <p:sp>
        <p:nvSpPr>
          <p:cNvPr id="8" name="Ograda datuma 7"/>
          <p:cNvSpPr>
            <a:spLocks noGrp="1"/>
          </p:cNvSpPr>
          <p:nvPr>
            <p:ph type="dt" sz="half" idx="14"/>
          </p:nvPr>
        </p:nvSpPr>
        <p:spPr/>
        <p:txBody>
          <a:bodyPr/>
          <a:lstStyle/>
          <a:p>
            <a:endParaRPr lang="sl-SI"/>
          </a:p>
        </p:txBody>
      </p:sp>
      <p:sp>
        <p:nvSpPr>
          <p:cNvPr id="9" name="Ograda številke diapozitiva 8"/>
          <p:cNvSpPr>
            <a:spLocks noGrp="1"/>
          </p:cNvSpPr>
          <p:nvPr>
            <p:ph type="sldNum" sz="quarter" idx="15"/>
          </p:nvPr>
        </p:nvSpPr>
        <p:spPr/>
        <p:txBody>
          <a:bodyPr/>
          <a:lstStyle/>
          <a:p>
            <a:fld id="{60A77005-B7FA-4F59-B850-A4831AE70C4D}" type="slidenum">
              <a:rPr lang="sl-SI" smtClean="0"/>
              <a:pPr/>
              <a:t>‹#›</a:t>
            </a:fld>
            <a:endParaRPr lang="sl-SI"/>
          </a:p>
        </p:txBody>
      </p:sp>
      <p:sp>
        <p:nvSpPr>
          <p:cNvPr id="10" name="Ograda noge 9"/>
          <p:cNvSpPr>
            <a:spLocks noGrp="1"/>
          </p:cNvSpPr>
          <p:nvPr>
            <p:ph type="ftr" sz="quarter" idx="16"/>
          </p:nvPr>
        </p:nvSpPr>
        <p:spPr/>
        <p:txBody>
          <a:bodyPr/>
          <a:lstStyle/>
          <a:p>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sl-SI"/>
              <a:t>Uredite slog naslova matrice</a:t>
            </a:r>
            <a:endParaRPr kumimoji="0" lang="en-US"/>
          </a:p>
        </p:txBody>
      </p:sp>
      <p:sp>
        <p:nvSpPr>
          <p:cNvPr id="3" name="Ograda slik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sl-SI"/>
              <a:t>Kliknite ikono, če želite dodati sliko</a:t>
            </a:r>
            <a:endParaRPr kumimoji="0" lang="en-US"/>
          </a:p>
        </p:txBody>
      </p:sp>
      <p:sp>
        <p:nvSpPr>
          <p:cNvPr id="4" name="Ograda besedila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sl-SI"/>
              <a:t>Uredite sloge besedila matrice</a:t>
            </a:r>
          </a:p>
        </p:txBody>
      </p:sp>
      <p:sp>
        <p:nvSpPr>
          <p:cNvPr id="8" name="Ograda datuma 7"/>
          <p:cNvSpPr>
            <a:spLocks noGrp="1"/>
          </p:cNvSpPr>
          <p:nvPr>
            <p:ph type="dt" sz="half" idx="10"/>
          </p:nvPr>
        </p:nvSpPr>
        <p:spPr/>
        <p:txBody>
          <a:bodyPr/>
          <a:lstStyle/>
          <a:p>
            <a:endParaRPr lang="sl-SI"/>
          </a:p>
        </p:txBody>
      </p:sp>
      <p:sp>
        <p:nvSpPr>
          <p:cNvPr id="9" name="Ograda številke diapozitiva 8"/>
          <p:cNvSpPr>
            <a:spLocks noGrp="1"/>
          </p:cNvSpPr>
          <p:nvPr>
            <p:ph type="sldNum" sz="quarter" idx="11"/>
          </p:nvPr>
        </p:nvSpPr>
        <p:spPr/>
        <p:txBody>
          <a:bodyPr/>
          <a:lstStyle/>
          <a:p>
            <a:fld id="{CE897756-42ED-4D0B-B181-B2BC21D94BDF}" type="slidenum">
              <a:rPr lang="sl-SI" smtClean="0"/>
              <a:pPr/>
              <a:t>‹#›</a:t>
            </a:fld>
            <a:endParaRPr lang="sl-SI"/>
          </a:p>
        </p:txBody>
      </p:sp>
      <p:sp>
        <p:nvSpPr>
          <p:cNvPr id="10" name="Ograda noge 9"/>
          <p:cNvSpPr>
            <a:spLocks noGrp="1"/>
          </p:cNvSpPr>
          <p:nvPr>
            <p:ph type="ftr" sz="quarter" idx="12"/>
          </p:nvPr>
        </p:nvSpPr>
        <p:spPr/>
        <p:txBody>
          <a:bodyPr/>
          <a:lstStyle/>
          <a:p>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Ograda besedila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sl-SI"/>
              <a:t>Uredite sloge besedila matrice</a:t>
            </a:r>
          </a:p>
          <a:p>
            <a:pPr lvl="1" eaLnBrk="1" latinLnBrk="0" hangingPunct="1"/>
            <a:r>
              <a:rPr kumimoji="0" lang="sl-SI"/>
              <a:t>Druga raven</a:t>
            </a:r>
          </a:p>
          <a:p>
            <a:pPr lvl="2" eaLnBrk="1" latinLnBrk="0" hangingPunct="1"/>
            <a:r>
              <a:rPr kumimoji="0" lang="sl-SI"/>
              <a:t>Tretja raven</a:t>
            </a:r>
          </a:p>
          <a:p>
            <a:pPr lvl="3" eaLnBrk="1" latinLnBrk="0" hangingPunct="1"/>
            <a:r>
              <a:rPr kumimoji="0" lang="sl-SI"/>
              <a:t>Četrta raven</a:t>
            </a:r>
          </a:p>
          <a:p>
            <a:pPr lvl="4" eaLnBrk="1" latinLnBrk="0" hangingPunct="1"/>
            <a:r>
              <a:rPr kumimoji="0" lang="sl-SI"/>
              <a:t>Peta raven</a:t>
            </a:r>
            <a:endParaRPr kumimoji="0" lang="en-US"/>
          </a:p>
        </p:txBody>
      </p:sp>
      <p:sp>
        <p:nvSpPr>
          <p:cNvPr id="24" name="Ograda datum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endParaRPr lang="sl-SI"/>
          </a:p>
        </p:txBody>
      </p:sp>
      <p:sp>
        <p:nvSpPr>
          <p:cNvPr id="10" name="Ograda nog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sl-SI"/>
          </a:p>
        </p:txBody>
      </p:sp>
      <p:sp>
        <p:nvSpPr>
          <p:cNvPr id="22" name="Ograda številke diapoz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245D91F-F0EE-452B-8FC4-6282CC3ABA78}" type="slidenum">
              <a:rPr lang="sl-SI" smtClean="0"/>
              <a:pPr/>
              <a:t>‹#›</a:t>
            </a:fld>
            <a:endParaRPr lang="sl-SI"/>
          </a:p>
        </p:txBody>
      </p:sp>
      <p:sp>
        <p:nvSpPr>
          <p:cNvPr id="5" name="Ograda naslova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sl-SI"/>
              <a:t>Uredite slog naslova matrice</a:t>
            </a:r>
            <a:endParaRPr kumimoji="0" lang="en-US"/>
          </a:p>
        </p:txBody>
      </p:sp>
    </p:spTree>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hyperlink" Target="http://sl.wikipedia.org/wiki/Matija_Valjavec" TargetMode="External"/><Relationship Id="rId4" Type="http://schemas.openxmlformats.org/officeDocument/2006/relationships/hyperlink" Target="http://sl.wikisource.org/wiki/Pastir_(Valjavec)"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hyperlink" Target="http://www.youtube.com/watch?v=dfQXxLqLtzs" TargetMode="Externa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8" Type="http://schemas.openxmlformats.org/officeDocument/2006/relationships/hyperlink" Target="http://www.youtube.com/watch?v=Oz6zaq12N1I" TargetMode="External"/><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hyperlink" Target="http://www.youtube.com/watch?v=MEHFWKeSGcU&amp;feature=related" TargetMode="External"/><Relationship Id="rId4" Type="http://schemas.openxmlformats.org/officeDocument/2006/relationships/image" Target="../media/image31.jpeg"/><Relationship Id="rId9" Type="http://schemas.openxmlformats.org/officeDocument/2006/relationships/hyperlink" Target="http://www.youtube.com/watch?v=ror-dNzEn_w"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youtube.com/watch?v=5olJ9PM7bg8" TargetMode="External"/><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38.jpeg"/><Relationship Id="rId5" Type="http://schemas.openxmlformats.org/officeDocument/2006/relationships/image" Target="../media/image37.gif"/><Relationship Id="rId4" Type="http://schemas.openxmlformats.org/officeDocument/2006/relationships/image" Target="../media/image36.jpeg"/><Relationship Id="rId9" Type="http://schemas.openxmlformats.org/officeDocument/2006/relationships/hyperlink" Target="http://www.youtube.com/watch?v=pFUHlZKyu3c"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41.jpeg"/><Relationship Id="rId4" Type="http://schemas.openxmlformats.org/officeDocument/2006/relationships/hyperlink" Target="http://www.youtube.com/watch?v=6UubfLhHDh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43.jpeg"/><Relationship Id="rId4" Type="http://schemas.openxmlformats.org/officeDocument/2006/relationships/hyperlink" Target="http://www.youtube.com/watch?v=jnuloQLIkjc"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gif"/><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46.jpeg"/><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8" Type="http://schemas.openxmlformats.org/officeDocument/2006/relationships/hyperlink" Target="http://www.youtube.com/watch?v=tDKovStAa8s&amp;feature=relmfu" TargetMode="External"/><Relationship Id="rId3" Type="http://schemas.openxmlformats.org/officeDocument/2006/relationships/image" Target="../media/image51.jpeg"/><Relationship Id="rId7" Type="http://schemas.openxmlformats.org/officeDocument/2006/relationships/image" Target="../media/image48.gif"/><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8" Type="http://schemas.openxmlformats.org/officeDocument/2006/relationships/hyperlink" Target="http://www.youtube.com/watch?v=85Hc0oaFnoA&amp;feature=relmfu" TargetMode="External"/><Relationship Id="rId3" Type="http://schemas.openxmlformats.org/officeDocument/2006/relationships/image" Target="../media/image55.png"/><Relationship Id="rId7"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image" Target="../media/image69.jpeg"/><Relationship Id="rId3" Type="http://schemas.openxmlformats.org/officeDocument/2006/relationships/image" Target="../media/image59.jpeg"/><Relationship Id="rId7" Type="http://schemas.openxmlformats.org/officeDocument/2006/relationships/image" Target="../media/image63.jpeg"/><Relationship Id="rId12" Type="http://schemas.openxmlformats.org/officeDocument/2006/relationships/image" Target="../media/image68.jpe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62.jpeg"/><Relationship Id="rId11" Type="http://schemas.openxmlformats.org/officeDocument/2006/relationships/image" Target="../media/image67.jpe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dfQXxLqLtzs" TargetMode="External"/><Relationship Id="rId2" Type="http://schemas.openxmlformats.org/officeDocument/2006/relationships/hyperlink" Target="http://sl.wikipedia.org/wiki/Pastir&#269;ek_in_&#269;arovnikova_h&#269;i" TargetMode="External"/><Relationship Id="rId1" Type="http://schemas.openxmlformats.org/officeDocument/2006/relationships/slideLayout" Target="../slideLayouts/slideLayout2.xml"/><Relationship Id="rId4" Type="http://schemas.openxmlformats.org/officeDocument/2006/relationships/hyperlink" Target="http://www.youtube.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27745"/>
            <a:ext cx="8181975"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5" name="Text Box 7"/>
          <p:cNvSpPr txBox="1">
            <a:spLocks noChangeArrowheads="1"/>
          </p:cNvSpPr>
          <p:nvPr/>
        </p:nvSpPr>
        <p:spPr bwMode="auto">
          <a:xfrm>
            <a:off x="1908175" y="260350"/>
            <a:ext cx="51847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sz="4000" b="1" dirty="0">
                <a:solidFill>
                  <a:schemeClr val="tx2"/>
                </a:solidFill>
              </a:rPr>
              <a:t>P R A V L J I C A</a:t>
            </a:r>
          </a:p>
        </p:txBody>
      </p:sp>
      <p:sp>
        <p:nvSpPr>
          <p:cNvPr id="2056" name="Text Box 8"/>
          <p:cNvSpPr txBox="1">
            <a:spLocks noChangeArrowheads="1"/>
          </p:cNvSpPr>
          <p:nvPr/>
        </p:nvSpPr>
        <p:spPr bwMode="auto">
          <a:xfrm>
            <a:off x="755650" y="6521450"/>
            <a:ext cx="54005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l-SI" sz="1400" b="1" dirty="0"/>
              <a:t>M. Pavlin, priredila AK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Značilnosti pravljice</a:t>
            </a:r>
          </a:p>
        </p:txBody>
      </p:sp>
      <p:sp>
        <p:nvSpPr>
          <p:cNvPr id="24581" name="Rectangle 5"/>
          <p:cNvSpPr>
            <a:spLocks noGrp="1" noChangeArrowheads="1"/>
          </p:cNvSpPr>
          <p:nvPr>
            <p:ph type="body" sz="half" idx="1"/>
          </p:nvPr>
        </p:nvSpPr>
        <p:spPr/>
        <p:txBody>
          <a:bodyPr/>
          <a:lstStyle/>
          <a:p>
            <a:pPr marL="514350" indent="-514350">
              <a:buSzPct val="100000"/>
              <a:buFont typeface="+mj-lt"/>
              <a:buAutoNum type="arabicPeriod" startAt="8"/>
            </a:pPr>
            <a:r>
              <a:rPr lang="sl-SI" sz="2800" dirty="0">
                <a:solidFill>
                  <a:srgbClr val="800000"/>
                </a:solidFill>
              </a:rPr>
              <a:t>ŽIVALI SO PAMETNE, ZNAJO</a:t>
            </a:r>
            <a:r>
              <a:rPr lang="sl-SI" sz="2800" dirty="0"/>
              <a:t> </a:t>
            </a:r>
            <a:r>
              <a:rPr lang="sl-SI" sz="2800" dirty="0">
                <a:solidFill>
                  <a:srgbClr val="800000"/>
                </a:solidFill>
              </a:rPr>
              <a:t>GOVORITI</a:t>
            </a:r>
            <a:endParaRPr lang="sl-SI" sz="2800" dirty="0"/>
          </a:p>
        </p:txBody>
      </p:sp>
      <p:pic>
        <p:nvPicPr>
          <p:cNvPr id="24584" name="Picture 8" descr="Pravljična Sobota, Juri Muri v Afriki: živali iz testa 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1334225" y="4010594"/>
            <a:ext cx="2226803" cy="1981200"/>
          </a:xfrm>
        </p:spPr>
      </p:pic>
      <p:pic>
        <p:nvPicPr>
          <p:cNvPr id="24587" name="Picture 11" descr="puss_show"/>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a:xfrm>
            <a:off x="5849077" y="4248983"/>
            <a:ext cx="1490617"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5" name="Text Box 9"/>
          <p:cNvSpPr txBox="1">
            <a:spLocks noChangeArrowheads="1"/>
          </p:cNvSpPr>
          <p:nvPr/>
        </p:nvSpPr>
        <p:spPr bwMode="auto">
          <a:xfrm>
            <a:off x="827584" y="6015037"/>
            <a:ext cx="3240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dirty="0">
                <a:solidFill>
                  <a:schemeClr val="accent2"/>
                </a:solidFill>
              </a:rPr>
              <a:t>Tone Pavček: Juri Muri v Afriki</a:t>
            </a:r>
          </a:p>
        </p:txBody>
      </p:sp>
      <p:sp>
        <p:nvSpPr>
          <p:cNvPr id="24594" name="Text Box 18"/>
          <p:cNvSpPr txBox="1">
            <a:spLocks noChangeArrowheads="1"/>
          </p:cNvSpPr>
          <p:nvPr/>
        </p:nvSpPr>
        <p:spPr bwMode="auto">
          <a:xfrm>
            <a:off x="4973549" y="6219170"/>
            <a:ext cx="3241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dirty="0">
                <a:solidFill>
                  <a:schemeClr val="accent2"/>
                </a:solidFill>
              </a:rPr>
              <a:t>Brata Grimm: Obuti maček</a:t>
            </a:r>
          </a:p>
        </p:txBody>
      </p:sp>
      <p:sp>
        <p:nvSpPr>
          <p:cNvPr id="24595" name="Text Box 19"/>
          <p:cNvSpPr txBox="1">
            <a:spLocks noChangeArrowheads="1"/>
          </p:cNvSpPr>
          <p:nvPr/>
        </p:nvSpPr>
        <p:spPr bwMode="auto">
          <a:xfrm>
            <a:off x="4499992" y="3884637"/>
            <a:ext cx="41044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dirty="0">
                <a:solidFill>
                  <a:schemeClr val="accent2"/>
                </a:solidFill>
              </a:rPr>
              <a:t> Lewis </a:t>
            </a:r>
            <a:r>
              <a:rPr lang="sl-SI" dirty="0" err="1">
                <a:solidFill>
                  <a:schemeClr val="accent2"/>
                </a:solidFill>
              </a:rPr>
              <a:t>Carroll</a:t>
            </a:r>
            <a:r>
              <a:rPr lang="sl-SI" dirty="0">
                <a:solidFill>
                  <a:schemeClr val="accent2"/>
                </a:solidFill>
              </a:rPr>
              <a:t>: </a:t>
            </a:r>
            <a:r>
              <a:rPr lang="sl-SI" dirty="0" err="1">
                <a:solidFill>
                  <a:schemeClr val="accent2"/>
                </a:solidFill>
              </a:rPr>
              <a:t>Alica</a:t>
            </a:r>
            <a:r>
              <a:rPr lang="sl-SI" dirty="0">
                <a:solidFill>
                  <a:schemeClr val="accent2"/>
                </a:solidFill>
              </a:rPr>
              <a:t> v čudežni deželi</a:t>
            </a:r>
          </a:p>
        </p:txBody>
      </p:sp>
      <p:pic>
        <p:nvPicPr>
          <p:cNvPr id="24597" name="Picture 21" descr="http://www.risancki.si/library/katalog_motivov/risani_junaki/alica_v_cudezni_dezeli/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5636" y="1741512"/>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sz="quarter"/>
          </p:nvPr>
        </p:nvSpPr>
        <p:spPr/>
        <p:txBody>
          <a:bodyPr/>
          <a:lstStyle/>
          <a:p>
            <a:r>
              <a:rPr lang="sl-SI" dirty="0"/>
              <a:t>Značilnosti pravljice</a:t>
            </a:r>
          </a:p>
        </p:txBody>
      </p:sp>
      <p:sp>
        <p:nvSpPr>
          <p:cNvPr id="24581" name="Rectangle 5"/>
          <p:cNvSpPr>
            <a:spLocks noGrp="1" noChangeArrowheads="1"/>
          </p:cNvSpPr>
          <p:nvPr>
            <p:ph sz="quarter" idx="1"/>
          </p:nvPr>
        </p:nvSpPr>
        <p:spPr/>
        <p:txBody>
          <a:bodyPr/>
          <a:lstStyle/>
          <a:p>
            <a:pPr marL="457200" indent="-457200">
              <a:buSzPct val="100000"/>
              <a:buFont typeface="+mj-lt"/>
              <a:buAutoNum type="arabicPeriod" startAt="9"/>
            </a:pPr>
            <a:r>
              <a:rPr lang="sl-SI" sz="2800" dirty="0">
                <a:solidFill>
                  <a:srgbClr val="800000"/>
                </a:solidFill>
              </a:rPr>
              <a:t>NARAVA JE VSEMOGOČNA</a:t>
            </a:r>
            <a:endParaRPr lang="sl-SI" sz="2800" dirty="0"/>
          </a:p>
        </p:txBody>
      </p:sp>
      <p:pic>
        <p:nvPicPr>
          <p:cNvPr id="16" name="Picture 2" descr="Trnuljčica"/>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bwMode="auto">
          <a:xfrm>
            <a:off x="4724050" y="1981199"/>
            <a:ext cx="3232325" cy="4353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752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sz="quarter"/>
          </p:nvPr>
        </p:nvSpPr>
        <p:spPr/>
        <p:txBody>
          <a:bodyPr/>
          <a:lstStyle/>
          <a:p>
            <a:r>
              <a:rPr lang="sl-SI" dirty="0"/>
              <a:t>Značilnosti pravljice</a:t>
            </a:r>
          </a:p>
        </p:txBody>
      </p:sp>
      <p:sp>
        <p:nvSpPr>
          <p:cNvPr id="8" name="Ograda vsebine 7"/>
          <p:cNvSpPr>
            <a:spLocks noGrp="1"/>
          </p:cNvSpPr>
          <p:nvPr>
            <p:ph sz="quarter" idx="1"/>
          </p:nvPr>
        </p:nvSpPr>
        <p:spPr/>
        <p:txBody>
          <a:bodyPr/>
          <a:lstStyle/>
          <a:p>
            <a:pPr marL="514350" indent="-514350">
              <a:lnSpc>
                <a:spcPct val="90000"/>
              </a:lnSpc>
              <a:buSzPct val="100000"/>
              <a:buFont typeface="+mj-lt"/>
              <a:buAutoNum type="arabicPeriod" startAt="10"/>
            </a:pPr>
            <a:r>
              <a:rPr lang="sl-SI" dirty="0">
                <a:solidFill>
                  <a:srgbClr val="800000"/>
                </a:solidFill>
              </a:rPr>
              <a:t>Glavni junaki so si PODOBNI</a:t>
            </a:r>
            <a:endParaRPr lang="sl-SI" dirty="0"/>
          </a:p>
        </p:txBody>
      </p:sp>
      <p:pic>
        <p:nvPicPr>
          <p:cNvPr id="28692" name="Picture 20" descr="levji%20kralj-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5868144" y="1916831"/>
            <a:ext cx="1928527" cy="18017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8" descr="571dc6f3e8d04896bb1813d3702bf273"/>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a:xfrm>
            <a:off x="934710" y="4114800"/>
            <a:ext cx="3083579"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17" descr="draft_lens13757831module123047061photo_12858751841-pepelka-in-princ-pleset"/>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tretch>
            <a:fillRect/>
          </a:stretch>
        </p:blipFill>
        <p:spPr bwMode="auto">
          <a:xfrm>
            <a:off x="5444537" y="4114800"/>
            <a:ext cx="2445925" cy="1981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9"/>
          <p:cNvSpPr txBox="1">
            <a:spLocks noChangeArrowheads="1"/>
          </p:cNvSpPr>
          <p:nvPr/>
        </p:nvSpPr>
        <p:spPr bwMode="auto">
          <a:xfrm>
            <a:off x="5076056" y="6063000"/>
            <a:ext cx="3240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dirty="0">
                <a:solidFill>
                  <a:schemeClr val="accent2"/>
                </a:solidFill>
              </a:rPr>
              <a:t>Pepelka in princ</a:t>
            </a:r>
          </a:p>
        </p:txBody>
      </p:sp>
      <p:sp>
        <p:nvSpPr>
          <p:cNvPr id="10" name="Text Box 9"/>
          <p:cNvSpPr txBox="1">
            <a:spLocks noChangeArrowheads="1"/>
          </p:cNvSpPr>
          <p:nvPr/>
        </p:nvSpPr>
        <p:spPr bwMode="auto">
          <a:xfrm>
            <a:off x="5076056" y="3717032"/>
            <a:ext cx="3240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dirty="0">
                <a:solidFill>
                  <a:schemeClr val="accent2"/>
                </a:solidFill>
              </a:rPr>
              <a:t>Levji kralj</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Značilnosti pravljice</a:t>
            </a:r>
          </a:p>
        </p:txBody>
      </p:sp>
      <p:sp>
        <p:nvSpPr>
          <p:cNvPr id="30725" name="Rectangle 5"/>
          <p:cNvSpPr>
            <a:spLocks noGrp="1" noChangeArrowheads="1"/>
          </p:cNvSpPr>
          <p:nvPr>
            <p:ph type="body" sz="half" idx="1"/>
          </p:nvPr>
        </p:nvSpPr>
        <p:spPr/>
        <p:txBody>
          <a:bodyPr/>
          <a:lstStyle/>
          <a:p>
            <a:pPr marL="514350" indent="-514350">
              <a:buSzPct val="100000"/>
              <a:buFont typeface="+mj-lt"/>
              <a:buAutoNum type="arabicPeriod" startAt="11"/>
            </a:pPr>
            <a:r>
              <a:rPr lang="sl-SI" sz="2800" dirty="0">
                <a:solidFill>
                  <a:srgbClr val="800000"/>
                </a:solidFill>
              </a:rPr>
              <a:t>Konec je SREČEN</a:t>
            </a:r>
          </a:p>
          <a:p>
            <a:pPr lvl="2"/>
            <a:r>
              <a:rPr lang="sl-SI" sz="2100" dirty="0"/>
              <a:t>“Živela sta  dolgo in srečno ...“</a:t>
            </a:r>
          </a:p>
          <a:p>
            <a:pPr lvl="2"/>
            <a:r>
              <a:rPr lang="sl-SI" sz="2100" dirty="0"/>
              <a:t>“Kdor ne verjame, naj gre gledat sam!“</a:t>
            </a:r>
          </a:p>
          <a:p>
            <a:pPr lvl="2"/>
            <a:r>
              <a:rPr lang="sl-SI" sz="2100" dirty="0"/>
              <a:t>“Srečno sta živela do konca svojih dni.“</a:t>
            </a:r>
          </a:p>
        </p:txBody>
      </p:sp>
      <p:pic>
        <p:nvPicPr>
          <p:cNvPr id="8" name="Picture 11" descr="sneguljcica-540x30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2916767"/>
            <a:ext cx="4038600" cy="2243666"/>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p:cNvSpPr txBox="1"/>
          <p:nvPr/>
        </p:nvSpPr>
        <p:spPr>
          <a:xfrm>
            <a:off x="4860032" y="5229200"/>
            <a:ext cx="3528392" cy="369332"/>
          </a:xfrm>
          <a:prstGeom prst="rect">
            <a:avLst/>
          </a:prstGeom>
          <a:noFill/>
        </p:spPr>
        <p:txBody>
          <a:bodyPr wrap="square" rtlCol="0">
            <a:spAutoFit/>
          </a:bodyPr>
          <a:lstStyle/>
          <a:p>
            <a:pPr algn="ctr"/>
            <a:r>
              <a:rPr lang="sl-SI" dirty="0">
                <a:solidFill>
                  <a:schemeClr val="accent2"/>
                </a:solidFill>
              </a:rPr>
              <a:t>Sneguljčica in sedem palčkov</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lstStyle/>
          <a:p>
            <a:r>
              <a:rPr lang="sl-SI" dirty="0"/>
              <a:t>Oblika pravljice</a:t>
            </a:r>
          </a:p>
        </p:txBody>
      </p:sp>
      <p:sp>
        <p:nvSpPr>
          <p:cNvPr id="35846" name="Rectangle 6"/>
          <p:cNvSpPr>
            <a:spLocks noGrp="1" noChangeArrowheads="1"/>
          </p:cNvSpPr>
          <p:nvPr>
            <p:ph type="body" sz="half" idx="1"/>
          </p:nvPr>
        </p:nvSpPr>
        <p:spPr/>
        <p:txBody>
          <a:bodyPr/>
          <a:lstStyle/>
          <a:p>
            <a:pPr>
              <a:buFont typeface="Wingdings" pitchFamily="2" charset="2"/>
              <a:buNone/>
            </a:pPr>
            <a:r>
              <a:rPr lang="sl-SI" sz="2800" dirty="0"/>
              <a:t>   Napisane so v obliki proze (kot zgodbe), vsebujejo tudi verze.</a:t>
            </a:r>
          </a:p>
        </p:txBody>
      </p:sp>
      <p:pic>
        <p:nvPicPr>
          <p:cNvPr id="11" name="Picture 9" descr="ben_m%20(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bwMode="auto">
          <a:xfrm>
            <a:off x="5345803" y="1981200"/>
            <a:ext cx="2643394"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Ograda vsebine 3"/>
          <p:cNvSpPr>
            <a:spLocks noGrp="1"/>
          </p:cNvSpPr>
          <p:nvPr>
            <p:ph sz="quarter" idx="3"/>
          </p:nvPr>
        </p:nvSpPr>
        <p:spPr/>
        <p:txBody>
          <a:bodyPr/>
          <a:lstStyle/>
          <a:p>
            <a:pPr marL="0" indent="0">
              <a:buNone/>
            </a:pPr>
            <a:r>
              <a:rPr lang="sl-SI" dirty="0">
                <a:solidFill>
                  <a:schemeClr val="accent2"/>
                </a:solidFill>
              </a:rPr>
              <a:t>“Zrcalce, zrcalce na steni, povej, katera najlepša v deželi je tej?“</a:t>
            </a:r>
          </a:p>
          <a:p>
            <a:endParaRPr lang="sl-SI" dirty="0">
              <a:solidFill>
                <a:schemeClr val="accent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sz="quarter"/>
          </p:nvPr>
        </p:nvSpPr>
        <p:spPr/>
        <p:txBody>
          <a:bodyPr/>
          <a:lstStyle/>
          <a:p>
            <a:r>
              <a:rPr lang="sl-SI" dirty="0"/>
              <a:t>Oblika pravljice</a:t>
            </a:r>
          </a:p>
        </p:txBody>
      </p:sp>
      <p:sp>
        <p:nvSpPr>
          <p:cNvPr id="5" name="Ograda vsebine 4"/>
          <p:cNvSpPr>
            <a:spLocks noGrp="1"/>
          </p:cNvSpPr>
          <p:nvPr>
            <p:ph sz="quarter" idx="1"/>
          </p:nvPr>
        </p:nvSpPr>
        <p:spPr/>
        <p:txBody>
          <a:bodyPr/>
          <a:lstStyle/>
          <a:p>
            <a:r>
              <a:rPr lang="sl-SI" dirty="0"/>
              <a:t>Nekatere so zapisane v verzih.</a:t>
            </a:r>
          </a:p>
        </p:txBody>
      </p:sp>
      <p:pic>
        <p:nvPicPr>
          <p:cNvPr id="12" name="Picture 7" descr="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bwMode="auto">
          <a:xfrm>
            <a:off x="5815584" y="1981200"/>
            <a:ext cx="1703832" cy="19812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8"/>
          <p:cNvSpPr txBox="1">
            <a:spLocks noGrp="1" noChangeArrowheads="1"/>
          </p:cNvSpPr>
          <p:nvPr>
            <p:ph sz="quarter" idx="3"/>
          </p:nvPr>
        </p:nvSpPr>
        <p:spPr bwMode="auto">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l-SI" sz="1800" dirty="0">
                <a:hlinkClick r:id="rId4"/>
              </a:rPr>
              <a:t>http://sl.wikisource.org/wiki/Pastir_(Valjavec)</a:t>
            </a:r>
            <a:endParaRPr lang="sl-SI" sz="1800" dirty="0"/>
          </a:p>
          <a:p>
            <a:pPr>
              <a:spcBef>
                <a:spcPct val="50000"/>
              </a:spcBef>
            </a:pPr>
            <a:r>
              <a:rPr lang="sl-SI" sz="1800" dirty="0">
                <a:hlinkClick r:id="rId5"/>
              </a:rPr>
              <a:t>http://sl.wikipedia.org/wiki/Matija_Valjavec</a:t>
            </a:r>
            <a:r>
              <a:rPr lang="sl-SI" sz="1800" dirty="0"/>
              <a:t> </a:t>
            </a:r>
          </a:p>
        </p:txBody>
      </p:sp>
      <p:pic>
        <p:nvPicPr>
          <p:cNvPr id="14" name="Picture 10" descr="MatijaValjavec"/>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tretch>
            <a:fillRect/>
          </a:stretch>
        </p:blipFill>
        <p:spPr>
          <a:xfrm>
            <a:off x="6073959" y="4114800"/>
            <a:ext cx="1187082"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24" name="Text Box 12"/>
          <p:cNvSpPr txBox="1">
            <a:spLocks noChangeArrowheads="1"/>
          </p:cNvSpPr>
          <p:nvPr/>
        </p:nvSpPr>
        <p:spPr bwMode="auto">
          <a:xfrm>
            <a:off x="5220072" y="6093296"/>
            <a:ext cx="2663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dirty="0">
                <a:solidFill>
                  <a:schemeClr val="accent2"/>
                </a:solidFill>
              </a:rPr>
              <a:t>Matija Valjavec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sz="quarter"/>
          </p:nvPr>
        </p:nvSpPr>
        <p:spPr/>
        <p:txBody>
          <a:bodyPr/>
          <a:lstStyle/>
          <a:p>
            <a:r>
              <a:rPr lang="sl-SI" dirty="0"/>
              <a:t>Oblika pravljice</a:t>
            </a:r>
          </a:p>
        </p:txBody>
      </p:sp>
      <p:pic>
        <p:nvPicPr>
          <p:cNvPr id="40966" name="Picture 6"/>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1619337" y="1981200"/>
            <a:ext cx="1714326" cy="1981200"/>
          </a:xfrm>
        </p:spPr>
      </p:pic>
      <p:sp>
        <p:nvSpPr>
          <p:cNvPr id="40965" name="Rectangle 5"/>
          <p:cNvSpPr>
            <a:spLocks noGrp="1" noChangeArrowheads="1"/>
          </p:cNvSpPr>
          <p:nvPr>
            <p:ph sz="quarter" idx="2"/>
          </p:nvPr>
        </p:nvSpPr>
        <p:spPr/>
        <p:txBody>
          <a:bodyPr/>
          <a:lstStyle/>
          <a:p>
            <a:pPr marL="0" indent="0">
              <a:buNone/>
            </a:pPr>
            <a:r>
              <a:rPr lang="sl-SI" sz="2800" dirty="0"/>
              <a:t>Pravljico v verzih Juri Muri v Afriki je Tone Pavček napisal leta 1988.</a:t>
            </a:r>
          </a:p>
        </p:txBody>
      </p:sp>
      <p:pic>
        <p:nvPicPr>
          <p:cNvPr id="40969" name="Picture 9" descr="http://www.redbook.si/sfs/P2je78PS/content_image/jpg/tone-pavcek.jpg"/>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bwMode="auto">
          <a:xfrm>
            <a:off x="1241466" y="4114800"/>
            <a:ext cx="2470067" cy="1981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7"/>
          <p:cNvSpPr txBox="1">
            <a:spLocks noGrp="1" noChangeArrowheads="1"/>
          </p:cNvSpPr>
          <p:nvPr>
            <p:ph sz="quarter" idx="4"/>
          </p:nvPr>
        </p:nvSpPr>
        <p:spPr bwMode="auto">
          <a:xfrm>
            <a:off x="4648200" y="4114800"/>
            <a:ext cx="4038600" cy="1492716"/>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dirty="0" err="1">
                <a:hlinkClick r:id="rId5"/>
              </a:rPr>
              <a:t>www.youtube.com/watch</a:t>
            </a:r>
            <a:r>
              <a:rPr lang="sl-SI" dirty="0">
                <a:hlinkClick r:id="rId5"/>
              </a:rPr>
              <a:t>?v=</a:t>
            </a:r>
            <a:r>
              <a:rPr lang="sl-SI" dirty="0" err="1">
                <a:hlinkClick r:id="rId5"/>
              </a:rPr>
              <a:t>dfQXxLqLtzs</a:t>
            </a:r>
            <a:endParaRPr lang="sl-SI" dirty="0"/>
          </a:p>
          <a:p>
            <a:pPr>
              <a:spcBef>
                <a:spcPct val="50000"/>
              </a:spcBef>
            </a:pPr>
            <a:endParaRPr lang="sl-SI"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title" sz="quarter"/>
          </p:nvPr>
        </p:nvSpPr>
        <p:spPr/>
        <p:txBody>
          <a:bodyPr/>
          <a:lstStyle/>
          <a:p>
            <a:r>
              <a:rPr lang="sl-SI" dirty="0"/>
              <a:t>Slovenska ljudska pravljica</a:t>
            </a:r>
          </a:p>
        </p:txBody>
      </p:sp>
      <p:pic>
        <p:nvPicPr>
          <p:cNvPr id="76806" name="Picture 6"/>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1551358" y="1981200"/>
            <a:ext cx="1850283" cy="1981200"/>
          </a:xfrm>
        </p:spPr>
      </p:pic>
      <p:pic>
        <p:nvPicPr>
          <p:cNvPr id="76807" name="Picture 7"/>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tretch>
            <a:fillRect/>
          </a:stretch>
        </p:blipFill>
        <p:spPr>
          <a:xfrm>
            <a:off x="5725764" y="1981200"/>
            <a:ext cx="1883472" cy="1981200"/>
          </a:xfrm>
        </p:spPr>
      </p:pic>
      <p:pic>
        <p:nvPicPr>
          <p:cNvPr id="7" name="Picture 5"/>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tretch>
            <a:fillRect/>
          </a:stretch>
        </p:blipFill>
        <p:spPr>
          <a:xfrm>
            <a:off x="1043608" y="4147522"/>
            <a:ext cx="2343213" cy="1981200"/>
          </a:xfrm>
        </p:spPr>
      </p:pic>
      <p:pic>
        <p:nvPicPr>
          <p:cNvPr id="8" name="Picture 7"/>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tretch>
            <a:fillRect/>
          </a:stretch>
        </p:blipFill>
        <p:spPr>
          <a:xfrm>
            <a:off x="5724128" y="4076293"/>
            <a:ext cx="2156584" cy="1981200"/>
          </a:xfrm>
        </p:spPr>
      </p:pic>
      <p:pic>
        <p:nvPicPr>
          <p:cNvPr id="9" name="Picture 2" descr="http://t0.gstatic.com/images?q=tbn:ANd9GcSPVXw8ugl7UEgFGIxDdNefN40ACzXsfF2JU0amJKpJ9m6238eUSZ4sg6GG"/>
          <p:cNvPicPr>
            <a:picLocks noChangeAspect="1" noChangeArrowheads="1"/>
          </p:cNvPicPr>
          <p:nvPr/>
        </p:nvPicPr>
        <p:blipFill rotWithShape="1">
          <a:blip r:embed="rId7">
            <a:extLst>
              <a:ext uri="{28A0092B-C50C-407E-A947-70E740481C1C}">
                <a14:useLocalDpi xmlns:a14="http://schemas.microsoft.com/office/drawing/2010/main" val="0"/>
              </a:ext>
            </a:extLst>
          </a:blip>
          <a:srcRect l="11099" t="10729" r="23154" b="9743"/>
          <a:stretch/>
        </p:blipFill>
        <p:spPr bwMode="auto">
          <a:xfrm>
            <a:off x="3707904" y="1988840"/>
            <a:ext cx="1621972" cy="1469573"/>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p:cNvSpPr txBox="1"/>
          <p:nvPr/>
        </p:nvSpPr>
        <p:spPr>
          <a:xfrm>
            <a:off x="3491880" y="4005064"/>
            <a:ext cx="2160240" cy="1938992"/>
          </a:xfrm>
          <a:prstGeom prst="rect">
            <a:avLst/>
          </a:prstGeom>
          <a:noFill/>
        </p:spPr>
        <p:txBody>
          <a:bodyPr wrap="square" rtlCol="0">
            <a:spAutoFit/>
          </a:bodyPr>
          <a:lstStyle/>
          <a:p>
            <a:r>
              <a:rPr lang="sl-SI" sz="1200" dirty="0"/>
              <a:t>Povodni mož</a:t>
            </a:r>
          </a:p>
          <a:p>
            <a:r>
              <a:rPr lang="sl-SI" sz="1200" dirty="0">
                <a:hlinkClick r:id="rId8"/>
              </a:rPr>
              <a:t>http://www.youtube.com/watch?v=Oz6zaq12N1I</a:t>
            </a:r>
            <a:r>
              <a:rPr lang="sl-SI" sz="1200" dirty="0"/>
              <a:t> (7 min)</a:t>
            </a:r>
          </a:p>
          <a:p>
            <a:r>
              <a:rPr lang="sl-SI" sz="1200" dirty="0"/>
              <a:t>Pastirček in čarovnikova hči</a:t>
            </a:r>
          </a:p>
          <a:p>
            <a:r>
              <a:rPr lang="sl-SI" sz="1200" dirty="0">
                <a:hlinkClick r:id="rId9"/>
              </a:rPr>
              <a:t>http://www.youtube.com/watch?v=ror-dNzEn_w</a:t>
            </a:r>
            <a:r>
              <a:rPr lang="sl-SI" sz="1200" dirty="0"/>
              <a:t> (11 min)</a:t>
            </a:r>
          </a:p>
          <a:p>
            <a:r>
              <a:rPr lang="sl-SI" sz="1200" dirty="0"/>
              <a:t>Mojca </a:t>
            </a:r>
            <a:r>
              <a:rPr lang="sl-SI" sz="1200" dirty="0" err="1"/>
              <a:t>Pokrajculja</a:t>
            </a:r>
            <a:endParaRPr lang="sl-SI" sz="1200" dirty="0"/>
          </a:p>
          <a:p>
            <a:r>
              <a:rPr lang="sl-SI" sz="1200" dirty="0">
                <a:hlinkClick r:id="rId10"/>
              </a:rPr>
              <a:t>http://www.youtube.com/watch?v=MEHFWKeSGcU&amp;feature=related</a:t>
            </a:r>
            <a:r>
              <a:rPr lang="sl-SI" sz="1200" dirty="0"/>
              <a:t> (17 min)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sz="quarter"/>
          </p:nvPr>
        </p:nvSpPr>
        <p:spPr/>
        <p:txBody>
          <a:bodyPr/>
          <a:lstStyle/>
          <a:p>
            <a:r>
              <a:rPr lang="sl-SI" dirty="0"/>
              <a:t>Slovenska ljudska pravljica</a:t>
            </a:r>
          </a:p>
        </p:txBody>
      </p:sp>
      <p:pic>
        <p:nvPicPr>
          <p:cNvPr id="80902" name="Picture 6"/>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1530656" y="1981200"/>
            <a:ext cx="1891688" cy="1981200"/>
          </a:xfrm>
        </p:spPr>
      </p:pic>
      <p:pic>
        <p:nvPicPr>
          <p:cNvPr id="80904" name="Picture 8"/>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tretch>
            <a:fillRect/>
          </a:stretch>
        </p:blipFill>
        <p:spPr>
          <a:xfrm>
            <a:off x="5690378" y="1981200"/>
            <a:ext cx="1954244" cy="1981200"/>
          </a:xfrm>
        </p:spPr>
      </p:pic>
      <p:pic>
        <p:nvPicPr>
          <p:cNvPr id="17" name="Picture 4" descr="http://www.simos.si/foto/2239.gif"/>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tretch>
            <a:fillRect/>
          </a:stretch>
        </p:blipFill>
        <p:spPr bwMode="auto">
          <a:xfrm>
            <a:off x="1763688" y="4219575"/>
            <a:ext cx="144016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t2.gstatic.com/images?q=tbn:ANd9GcTr6MQjpVErjLOzHDou-cvA8Rb_1AKgfwptYeekI-KunHGhVc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6" y="1988840"/>
            <a:ext cx="1441285"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p:cNvPicPr>
            <a:picLocks noGrp="1" noChangeAspect="1" noChangeArrowheads="1"/>
          </p:cNvPicPr>
          <p:nvPr>
            <p:ph sz="quarter" idx="4"/>
          </p:nvPr>
        </p:nvPicPr>
        <p:blipFill>
          <a:blip r:embed="rId7" cstate="print">
            <a:extLst>
              <a:ext uri="{28A0092B-C50C-407E-A947-70E740481C1C}">
                <a14:useLocalDpi xmlns:a14="http://schemas.microsoft.com/office/drawing/2010/main" val="0"/>
              </a:ext>
            </a:extLst>
          </a:blip>
          <a:stretch>
            <a:fillRect/>
          </a:stretch>
        </p:blipFill>
        <p:spPr>
          <a:xfrm>
            <a:off x="5916469" y="4114800"/>
            <a:ext cx="1502061" cy="1981200"/>
          </a:xfrm>
          <a:prstGeom prst="rect">
            <a:avLst/>
          </a:prstGeom>
        </p:spPr>
      </p:pic>
      <p:sp>
        <p:nvSpPr>
          <p:cNvPr id="20" name="PoljeZBesedilom 19"/>
          <p:cNvSpPr txBox="1"/>
          <p:nvPr/>
        </p:nvSpPr>
        <p:spPr>
          <a:xfrm>
            <a:off x="3419872" y="4005064"/>
            <a:ext cx="2376264" cy="1384995"/>
          </a:xfrm>
          <a:prstGeom prst="rect">
            <a:avLst/>
          </a:prstGeom>
          <a:noFill/>
        </p:spPr>
        <p:txBody>
          <a:bodyPr wrap="square" rtlCol="0">
            <a:spAutoFit/>
          </a:bodyPr>
          <a:lstStyle/>
          <a:p>
            <a:r>
              <a:rPr lang="sl-SI" sz="1200" dirty="0"/>
              <a:t>Pet bratov</a:t>
            </a:r>
          </a:p>
          <a:p>
            <a:r>
              <a:rPr lang="sl-SI" sz="1200" dirty="0">
                <a:hlinkClick r:id="rId8"/>
              </a:rPr>
              <a:t>http://www.youtube.com/watch?v=5olJ9PM7bg8</a:t>
            </a:r>
            <a:r>
              <a:rPr lang="sl-SI" sz="1200" dirty="0"/>
              <a:t> (7 min)</a:t>
            </a:r>
          </a:p>
          <a:p>
            <a:r>
              <a:rPr lang="sl-SI" sz="1200" dirty="0"/>
              <a:t>Boter petelin</a:t>
            </a:r>
          </a:p>
          <a:p>
            <a:r>
              <a:rPr lang="sl-SI" sz="1200" dirty="0">
                <a:hlinkClick r:id="rId9"/>
              </a:rPr>
              <a:t>http://www.youtube.com/watch?v=pFUHlZKyu3c</a:t>
            </a:r>
            <a:r>
              <a:rPr lang="sl-SI" sz="1200" dirty="0"/>
              <a:t> (14 min)</a:t>
            </a:r>
          </a:p>
          <a:p>
            <a:endParaRPr lang="sl-SI"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sz="quarter"/>
          </p:nvPr>
        </p:nvSpPr>
        <p:spPr/>
        <p:txBody>
          <a:bodyPr/>
          <a:lstStyle/>
          <a:p>
            <a:r>
              <a:rPr lang="sl-SI" dirty="0"/>
              <a:t>Umetna ali avtorska pravljica</a:t>
            </a:r>
          </a:p>
        </p:txBody>
      </p:sp>
      <p:sp>
        <p:nvSpPr>
          <p:cNvPr id="56325" name="Rectangle 5"/>
          <p:cNvSpPr>
            <a:spLocks noGrp="1" noChangeArrowheads="1"/>
          </p:cNvSpPr>
          <p:nvPr>
            <p:ph sz="quarter" idx="2"/>
          </p:nvPr>
        </p:nvSpPr>
        <p:spPr>
          <a:xfrm>
            <a:off x="4648200" y="1981200"/>
            <a:ext cx="4038600" cy="2023864"/>
          </a:xfrm>
        </p:spPr>
        <p:txBody>
          <a:bodyPr numCol="2">
            <a:normAutofit fontScale="85000" lnSpcReduction="10000"/>
          </a:bodyPr>
          <a:lstStyle/>
          <a:p>
            <a:pPr marL="180975" lvl="1" indent="-180975">
              <a:lnSpc>
                <a:spcPct val="90000"/>
              </a:lnSpc>
            </a:pPr>
            <a:r>
              <a:rPr lang="sl-SI" sz="2000" dirty="0"/>
              <a:t>Ajda</a:t>
            </a:r>
          </a:p>
          <a:p>
            <a:pPr marL="180975" lvl="1" indent="-180975">
              <a:lnSpc>
                <a:spcPct val="90000"/>
              </a:lnSpc>
            </a:pPr>
            <a:r>
              <a:rPr lang="sl-SI" sz="2000" dirty="0"/>
              <a:t>Bedak Jurček</a:t>
            </a:r>
          </a:p>
          <a:p>
            <a:pPr marL="180975" lvl="1" indent="-180975">
              <a:lnSpc>
                <a:spcPct val="90000"/>
              </a:lnSpc>
            </a:pPr>
            <a:r>
              <a:rPr lang="sl-SI" sz="2000" dirty="0"/>
              <a:t>Bezgova mamka</a:t>
            </a:r>
          </a:p>
          <a:p>
            <a:pPr marL="180975" lvl="1" indent="-180975">
              <a:lnSpc>
                <a:spcPct val="90000"/>
              </a:lnSpc>
            </a:pPr>
            <a:r>
              <a:rPr lang="sl-SI" sz="2000" dirty="0"/>
              <a:t>Cesarjeva nova oblačila</a:t>
            </a:r>
          </a:p>
          <a:p>
            <a:pPr marL="180975" lvl="1" indent="-180975">
              <a:lnSpc>
                <a:spcPct val="90000"/>
              </a:lnSpc>
            </a:pPr>
            <a:r>
              <a:rPr lang="sl-SI" sz="2000" dirty="0"/>
              <a:t>Cesarjev slavec</a:t>
            </a:r>
          </a:p>
          <a:p>
            <a:pPr marL="180975" lvl="1" indent="-180975">
              <a:lnSpc>
                <a:spcPct val="90000"/>
              </a:lnSpc>
            </a:pPr>
            <a:r>
              <a:rPr lang="sl-SI" sz="2000" dirty="0"/>
              <a:t>Cvetlice male Ide</a:t>
            </a:r>
          </a:p>
          <a:p>
            <a:pPr marL="180975" lvl="1" indent="-180975">
              <a:lnSpc>
                <a:spcPct val="90000"/>
              </a:lnSpc>
            </a:pPr>
            <a:r>
              <a:rPr lang="sl-SI" sz="2000" dirty="0"/>
              <a:t>Deklica z vžigalicami</a:t>
            </a:r>
          </a:p>
          <a:p>
            <a:pPr marL="180975" lvl="1" indent="-180975">
              <a:lnSpc>
                <a:spcPct val="90000"/>
              </a:lnSpc>
            </a:pPr>
            <a:r>
              <a:rPr lang="sl-SI" sz="2000" dirty="0"/>
              <a:t>Divji labodi</a:t>
            </a:r>
          </a:p>
          <a:p>
            <a:pPr marL="180975" lvl="1" indent="-180975">
              <a:lnSpc>
                <a:spcPct val="90000"/>
              </a:lnSpc>
            </a:pPr>
            <a:r>
              <a:rPr lang="sl-SI" sz="2000" dirty="0"/>
              <a:t>Globina zvona</a:t>
            </a:r>
          </a:p>
          <a:p>
            <a:pPr marL="180975" lvl="1" indent="-180975">
              <a:lnSpc>
                <a:spcPct val="90000"/>
              </a:lnSpc>
            </a:pPr>
            <a:r>
              <a:rPr lang="sl-SI" sz="2000" dirty="0"/>
              <a:t>Grdi raček</a:t>
            </a:r>
          </a:p>
          <a:p>
            <a:pPr marL="180975" lvl="1" indent="-180975">
              <a:lnSpc>
                <a:spcPct val="90000"/>
              </a:lnSpc>
            </a:pPr>
            <a:r>
              <a:rPr lang="sl-SI" sz="2000" dirty="0"/>
              <a:t>Mala morska deklica</a:t>
            </a:r>
          </a:p>
          <a:p>
            <a:pPr marL="180975" lvl="1" indent="-180975">
              <a:lnSpc>
                <a:spcPct val="90000"/>
              </a:lnSpc>
            </a:pPr>
            <a:r>
              <a:rPr lang="sl-SI" sz="2000" dirty="0"/>
              <a:t>Snežna kraljica</a:t>
            </a:r>
          </a:p>
          <a:p>
            <a:pPr marL="180975" lvl="1" indent="-180975">
              <a:lnSpc>
                <a:spcPct val="90000"/>
              </a:lnSpc>
            </a:pPr>
            <a:r>
              <a:rPr lang="sl-SI" sz="2000" dirty="0"/>
              <a:t>...</a:t>
            </a:r>
          </a:p>
        </p:txBody>
      </p:sp>
      <p:sp>
        <p:nvSpPr>
          <p:cNvPr id="6" name="Ograda vsebine 5"/>
          <p:cNvSpPr>
            <a:spLocks noGrp="1"/>
          </p:cNvSpPr>
          <p:nvPr>
            <p:ph sz="quarter" idx="3"/>
          </p:nvPr>
        </p:nvSpPr>
        <p:spPr/>
        <p:txBody>
          <a:bodyPr/>
          <a:lstStyle/>
          <a:p>
            <a:pPr marL="0" indent="0">
              <a:buNone/>
            </a:pPr>
            <a:r>
              <a:rPr lang="sl-SI" sz="2800" dirty="0">
                <a:solidFill>
                  <a:schemeClr val="accent2"/>
                </a:solidFill>
              </a:rPr>
              <a:t>Danski pravljičar Hans Christian Andersen.</a:t>
            </a:r>
            <a:endParaRPr lang="sl-SI" dirty="0">
              <a:solidFill>
                <a:schemeClr val="accent2"/>
              </a:solidFill>
            </a:endParaRPr>
          </a:p>
        </p:txBody>
      </p:sp>
      <p:pic>
        <p:nvPicPr>
          <p:cNvPr id="11" name="Picture 6"/>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a:xfrm>
            <a:off x="5676900" y="4114800"/>
            <a:ext cx="1981200" cy="1981200"/>
          </a:xfrm>
        </p:spPr>
      </p:pic>
      <p:sp>
        <p:nvSpPr>
          <p:cNvPr id="12" name="Text Box 9"/>
          <p:cNvSpPr txBox="1">
            <a:spLocks noChangeArrowheads="1"/>
          </p:cNvSpPr>
          <p:nvPr/>
        </p:nvSpPr>
        <p:spPr bwMode="auto">
          <a:xfrm>
            <a:off x="1043608" y="5655121"/>
            <a:ext cx="3024336" cy="50676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a:normAutofit fontScale="85000" lnSpcReduction="200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spcBef>
                <a:spcPct val="50000"/>
              </a:spcBef>
            </a:pPr>
            <a:r>
              <a:rPr lang="sl-SI" sz="1100" dirty="0"/>
              <a:t>Grdi raček</a:t>
            </a:r>
          </a:p>
          <a:p>
            <a:pPr>
              <a:spcBef>
                <a:spcPct val="50000"/>
              </a:spcBef>
            </a:pPr>
            <a:r>
              <a:rPr lang="sl-SI" sz="1100" dirty="0">
                <a:hlinkClick r:id="rId4"/>
              </a:rPr>
              <a:t>http://www.youtube.com/watch?v=6UubfLhHDhM</a:t>
            </a:r>
            <a:r>
              <a:rPr lang="sl-SI" sz="1100" dirty="0"/>
              <a:t> (12 min)</a:t>
            </a:r>
          </a:p>
        </p:txBody>
      </p:sp>
      <p:sp>
        <p:nvSpPr>
          <p:cNvPr id="13" name="Text Box 8"/>
          <p:cNvSpPr txBox="1">
            <a:spLocks noChangeArrowheads="1"/>
          </p:cNvSpPr>
          <p:nvPr/>
        </p:nvSpPr>
        <p:spPr bwMode="auto">
          <a:xfrm>
            <a:off x="5364088" y="6096654"/>
            <a:ext cx="2663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dirty="0">
                <a:solidFill>
                  <a:schemeClr val="accent2"/>
                </a:solidFill>
              </a:rPr>
              <a:t>Grdi raček</a:t>
            </a:r>
          </a:p>
        </p:txBody>
      </p:sp>
      <p:pic>
        <p:nvPicPr>
          <p:cNvPr id="2050" name="Picture 2" descr="http://museum.odense.dk/media/6694/1860%20Franz%20Hanfstaengl.jpg?width=800"/>
          <p:cNvPicPr>
            <a:picLocks noGrp="1" noChangeAspect="1" noChangeArrowheads="1"/>
          </p:cNvPicPr>
          <p:nvPr>
            <p:ph sz="quarter" idx="1"/>
          </p:nvPr>
        </p:nvPicPr>
        <p:blipFill>
          <a:blip r:embed="rId5" cstate="print">
            <a:extLst>
              <a:ext uri="{28A0092B-C50C-407E-A947-70E740481C1C}">
                <a14:useLocalDpi xmlns:a14="http://schemas.microsoft.com/office/drawing/2010/main" val="0"/>
              </a:ext>
            </a:extLst>
          </a:blip>
          <a:srcRect/>
          <a:stretch>
            <a:fillRect/>
          </a:stretch>
        </p:blipFill>
        <p:spPr bwMode="auto">
          <a:xfrm>
            <a:off x="1790284" y="1981200"/>
            <a:ext cx="1372431"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pPr algn="l"/>
            <a:r>
              <a:rPr lang="sl-SI" sz="3600" dirty="0"/>
              <a:t>Kaj je pravljica?</a:t>
            </a:r>
          </a:p>
        </p:txBody>
      </p:sp>
      <p:sp>
        <p:nvSpPr>
          <p:cNvPr id="6149" name="Rectangle 5"/>
          <p:cNvSpPr>
            <a:spLocks noGrp="1" noChangeArrowheads="1"/>
          </p:cNvSpPr>
          <p:nvPr>
            <p:ph type="body" sz="half" idx="1"/>
          </p:nvPr>
        </p:nvSpPr>
        <p:spPr/>
        <p:txBody>
          <a:bodyPr/>
          <a:lstStyle/>
          <a:p>
            <a:pPr>
              <a:buFont typeface="Wingdings" pitchFamily="2" charset="2"/>
              <a:buNone/>
            </a:pPr>
            <a:r>
              <a:rPr lang="sl-SI" sz="2800" dirty="0"/>
              <a:t>   Pravljica je najstarejša domišljijska pripoved.</a:t>
            </a:r>
          </a:p>
          <a:p>
            <a:pPr>
              <a:buFont typeface="Wingdings" pitchFamily="2" charset="2"/>
              <a:buNone/>
            </a:pPr>
            <a:r>
              <a:rPr lang="sl-SI" sz="2800" dirty="0"/>
              <a:t>  </a:t>
            </a:r>
          </a:p>
          <a:p>
            <a:pPr>
              <a:buFont typeface="Wingdings" pitchFamily="2" charset="2"/>
              <a:buNone/>
            </a:pPr>
            <a:r>
              <a:rPr lang="sl-SI" sz="2800" dirty="0"/>
              <a:t>   </a:t>
            </a:r>
          </a:p>
        </p:txBody>
      </p:sp>
      <p:pic>
        <p:nvPicPr>
          <p:cNvPr id="6150"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5238750" y="2205037"/>
            <a:ext cx="2857500" cy="3667125"/>
          </a:xfrm>
        </p:spPr>
      </p:pic>
      <p:sp>
        <p:nvSpPr>
          <p:cNvPr id="3" name="Pravokotnik 2"/>
          <p:cNvSpPr/>
          <p:nvPr/>
        </p:nvSpPr>
        <p:spPr>
          <a:xfrm>
            <a:off x="4427984" y="5877619"/>
            <a:ext cx="4464496" cy="369332"/>
          </a:xfrm>
          <a:prstGeom prst="rect">
            <a:avLst/>
          </a:prstGeom>
        </p:spPr>
        <p:txBody>
          <a:bodyPr wrap="square">
            <a:spAutoFit/>
          </a:bodyPr>
          <a:lstStyle/>
          <a:p>
            <a:r>
              <a:rPr lang="sl-SI" dirty="0">
                <a:solidFill>
                  <a:schemeClr val="accent2"/>
                </a:solidFill>
              </a:rPr>
              <a:t>Franci Rogač: Pravljica o gozdnem škratu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sz="quarter"/>
          </p:nvPr>
        </p:nvSpPr>
        <p:spPr/>
        <p:txBody>
          <a:bodyPr/>
          <a:lstStyle/>
          <a:p>
            <a:r>
              <a:rPr lang="sl-SI" dirty="0"/>
              <a:t>Umetna ali avtorska pravljica</a:t>
            </a:r>
          </a:p>
        </p:txBody>
      </p:sp>
      <p:sp>
        <p:nvSpPr>
          <p:cNvPr id="2" name="Ograda vsebine 1"/>
          <p:cNvSpPr>
            <a:spLocks noGrp="1"/>
          </p:cNvSpPr>
          <p:nvPr>
            <p:ph sz="quarter" idx="2"/>
          </p:nvPr>
        </p:nvSpPr>
        <p:spPr/>
        <p:txBody>
          <a:bodyPr>
            <a:normAutofit lnSpcReduction="10000"/>
          </a:bodyPr>
          <a:lstStyle/>
          <a:p>
            <a:pPr lvl="1"/>
            <a:r>
              <a:rPr lang="sl-SI" dirty="0"/>
              <a:t>Rdeča kapica </a:t>
            </a:r>
          </a:p>
          <a:p>
            <a:pPr lvl="1"/>
            <a:r>
              <a:rPr lang="sl-SI" dirty="0"/>
              <a:t>Volk in sedem kozličkov </a:t>
            </a:r>
          </a:p>
          <a:p>
            <a:pPr lvl="1"/>
            <a:r>
              <a:rPr lang="sl-SI" dirty="0"/>
              <a:t>Sneguljčica </a:t>
            </a:r>
          </a:p>
          <a:p>
            <a:pPr lvl="1"/>
            <a:r>
              <a:rPr lang="sl-SI" dirty="0"/>
              <a:t>Obuti maček </a:t>
            </a:r>
          </a:p>
          <a:p>
            <a:pPr lvl="1"/>
            <a:r>
              <a:rPr lang="sl-SI" dirty="0"/>
              <a:t>Pepelka</a:t>
            </a:r>
          </a:p>
          <a:p>
            <a:pPr marL="0" indent="0">
              <a:buNone/>
            </a:pPr>
            <a:endParaRPr lang="sl-SI" dirty="0"/>
          </a:p>
        </p:txBody>
      </p:sp>
      <p:sp>
        <p:nvSpPr>
          <p:cNvPr id="3" name="Ograda vsebine 2"/>
          <p:cNvSpPr>
            <a:spLocks noGrp="1"/>
          </p:cNvSpPr>
          <p:nvPr>
            <p:ph sz="quarter" idx="3"/>
          </p:nvPr>
        </p:nvSpPr>
        <p:spPr/>
        <p:txBody>
          <a:bodyPr>
            <a:normAutofit/>
          </a:bodyPr>
          <a:lstStyle/>
          <a:p>
            <a:pPr lvl="1"/>
            <a:r>
              <a:rPr lang="sl-SI" dirty="0">
                <a:solidFill>
                  <a:prstClr val="white"/>
                </a:solidFill>
              </a:rPr>
              <a:t>Pravljičarja brata Jakob in Wilhelm Grimm.</a:t>
            </a:r>
          </a:p>
          <a:p>
            <a:pPr lvl="1"/>
            <a:endParaRPr lang="sl-SI" dirty="0"/>
          </a:p>
        </p:txBody>
      </p:sp>
      <p:pic>
        <p:nvPicPr>
          <p:cNvPr id="7" name="Picture 6"/>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a:xfrm>
            <a:off x="5420078" y="4114800"/>
            <a:ext cx="2494844" cy="1981200"/>
          </a:xfrm>
        </p:spPr>
      </p:pic>
      <p:sp>
        <p:nvSpPr>
          <p:cNvPr id="9" name="Text Box 7"/>
          <p:cNvSpPr txBox="1">
            <a:spLocks noChangeArrowheads="1"/>
          </p:cNvSpPr>
          <p:nvPr/>
        </p:nvSpPr>
        <p:spPr bwMode="auto">
          <a:xfrm>
            <a:off x="1043608" y="5229200"/>
            <a:ext cx="3250704" cy="846386"/>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a:sp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spcBef>
                <a:spcPct val="50000"/>
              </a:spcBef>
              <a:buFont typeface="Wingdings 2"/>
              <a:buNone/>
            </a:pPr>
            <a:r>
              <a:rPr lang="sl-SI" sz="1400" dirty="0"/>
              <a:t>Obuti maček</a:t>
            </a:r>
          </a:p>
          <a:p>
            <a:pPr marL="0" indent="0">
              <a:spcBef>
                <a:spcPct val="50000"/>
              </a:spcBef>
              <a:buNone/>
            </a:pPr>
            <a:r>
              <a:rPr lang="sl-SI" sz="1400" dirty="0">
                <a:hlinkClick r:id="rId4"/>
              </a:rPr>
              <a:t>http://www.youtube.com/watch?v=jnuloQLIkjc</a:t>
            </a:r>
            <a:r>
              <a:rPr lang="sl-SI" sz="1400" dirty="0"/>
              <a:t> (31 min)</a:t>
            </a:r>
          </a:p>
        </p:txBody>
      </p:sp>
      <p:pic>
        <p:nvPicPr>
          <p:cNvPr id="3074" name="Picture 2" descr="http://www.radiobremen.de/nordwestradio/serien/grimm104_v-slideshow.jpg"/>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bwMode="auto">
          <a:xfrm>
            <a:off x="1155700" y="1981200"/>
            <a:ext cx="2641600"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sz="quarter"/>
          </p:nvPr>
        </p:nvSpPr>
        <p:spPr/>
        <p:txBody>
          <a:bodyPr/>
          <a:lstStyle/>
          <a:p>
            <a:r>
              <a:rPr lang="sl-SI" dirty="0"/>
              <a:t>Slovenska</a:t>
            </a:r>
            <a:br>
              <a:rPr lang="sl-SI" dirty="0"/>
            </a:br>
            <a:r>
              <a:rPr lang="sl-SI" dirty="0"/>
              <a:t>umetna ali avtorska pravljica</a:t>
            </a:r>
          </a:p>
        </p:txBody>
      </p:sp>
      <p:sp>
        <p:nvSpPr>
          <p:cNvPr id="7" name="Ograda vsebine 6"/>
          <p:cNvSpPr>
            <a:spLocks noGrp="1"/>
          </p:cNvSpPr>
          <p:nvPr>
            <p:ph sz="quarter" idx="1"/>
          </p:nvPr>
        </p:nvSpPr>
        <p:spPr/>
        <p:txBody>
          <a:bodyPr>
            <a:normAutofit/>
          </a:bodyPr>
          <a:lstStyle/>
          <a:p>
            <a:pPr lvl="1">
              <a:lnSpc>
                <a:spcPct val="90000"/>
              </a:lnSpc>
            </a:pPr>
            <a:r>
              <a:rPr lang="sl-SI" sz="2000" dirty="0"/>
              <a:t>Janez Trdina</a:t>
            </a:r>
          </a:p>
          <a:p>
            <a:pPr lvl="1">
              <a:lnSpc>
                <a:spcPct val="90000"/>
              </a:lnSpc>
            </a:pPr>
            <a:r>
              <a:rPr lang="sl-SI" sz="2000" dirty="0"/>
              <a:t>Dragotin Kette</a:t>
            </a:r>
          </a:p>
          <a:p>
            <a:pPr lvl="1">
              <a:lnSpc>
                <a:spcPct val="90000"/>
              </a:lnSpc>
            </a:pPr>
            <a:r>
              <a:rPr lang="sl-SI" sz="2000" dirty="0"/>
              <a:t>Fran Milčinski</a:t>
            </a:r>
          </a:p>
          <a:p>
            <a:pPr lvl="1">
              <a:lnSpc>
                <a:spcPct val="90000"/>
              </a:lnSpc>
            </a:pPr>
            <a:r>
              <a:rPr lang="sl-SI" sz="2000" dirty="0"/>
              <a:t>Ela Peroci</a:t>
            </a:r>
          </a:p>
          <a:p>
            <a:pPr lvl="1">
              <a:lnSpc>
                <a:spcPct val="90000"/>
              </a:lnSpc>
            </a:pPr>
            <a:r>
              <a:rPr lang="sl-SI" sz="2000" dirty="0"/>
              <a:t>Svetlana Makarovič</a:t>
            </a:r>
          </a:p>
        </p:txBody>
      </p:sp>
      <p:pic>
        <p:nvPicPr>
          <p:cNvPr id="62471" name="Picture 7" descr="http://t1.gstatic.com/images?q=tbn:ANd9GcTXdnEyh9aBkVS_1MnqOUlQX0R9oArbDB8eu_v3cUPXa7xbOetl8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282268" y="1981200"/>
            <a:ext cx="1420483" cy="1981200"/>
          </a:xfrm>
          <a:prstGeom prst="rect">
            <a:avLst/>
          </a:prstGeom>
          <a:noFill/>
          <a:extLst>
            <a:ext uri="{909E8E84-426E-40DD-AFC4-6F175D3DCCD1}">
              <a14:hiddenFill xmlns:a14="http://schemas.microsoft.com/office/drawing/2010/main">
                <a:solidFill>
                  <a:srgbClr val="FFFFFF"/>
                </a:solidFill>
              </a14:hiddenFill>
            </a:ext>
          </a:extLst>
        </p:spPr>
      </p:pic>
      <p:pic>
        <p:nvPicPr>
          <p:cNvPr id="62481" name="Picture 17" descr="http://www.mladinska.com/_files/12497/Ela-Peroci.jpg"/>
          <p:cNvPicPr>
            <a:picLocks noGrp="1" noChangeAspect="1" noChangeArrowheads="1"/>
          </p:cNvPicPr>
          <p:nvPr>
            <p:ph sz="quarter" idx="3"/>
          </p:nvPr>
        </p:nvPicPr>
        <p:blipFill rotWithShape="1">
          <a:blip r:embed="rId4">
            <a:extLst>
              <a:ext uri="{28A0092B-C50C-407E-A947-70E740481C1C}">
                <a14:useLocalDpi xmlns:a14="http://schemas.microsoft.com/office/drawing/2010/main" val="0"/>
              </a:ext>
            </a:extLst>
          </a:blip>
          <a:srcRect r="37510"/>
          <a:stretch/>
        </p:blipFill>
        <p:spPr bwMode="auto">
          <a:xfrm>
            <a:off x="907833" y="4509120"/>
            <a:ext cx="1769319" cy="15868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tretch>
            <a:fillRect/>
          </a:stretch>
        </p:blipFill>
        <p:spPr>
          <a:xfrm>
            <a:off x="5170021" y="4388470"/>
            <a:ext cx="1627212" cy="1601787"/>
          </a:xfrm>
        </p:spPr>
      </p:pic>
      <p:sp>
        <p:nvSpPr>
          <p:cNvPr id="8" name="PoljeZBesedilom 7"/>
          <p:cNvSpPr txBox="1"/>
          <p:nvPr/>
        </p:nvSpPr>
        <p:spPr>
          <a:xfrm>
            <a:off x="5036598" y="6093296"/>
            <a:ext cx="1944216" cy="369332"/>
          </a:xfrm>
          <a:prstGeom prst="rect">
            <a:avLst/>
          </a:prstGeom>
          <a:noFill/>
        </p:spPr>
        <p:txBody>
          <a:bodyPr wrap="square" rtlCol="0">
            <a:spAutoFit/>
          </a:bodyPr>
          <a:lstStyle/>
          <a:p>
            <a:pPr algn="ctr"/>
            <a:r>
              <a:rPr lang="sl-SI" dirty="0"/>
              <a:t>Fran Milčinski</a:t>
            </a:r>
          </a:p>
        </p:txBody>
      </p:sp>
      <p:sp>
        <p:nvSpPr>
          <p:cNvPr id="13" name="AutoShape 15" descr="data:image/jpeg;base64,/9j/4AAQSkZJRgABAQAAAQABAAD/2wBDAAkGBwgHBgkIBwgKCgkLDRYPDQwMDRsUFRAWIB0iIiAdHx8kKDQsJCYxJx8fLT0tMTU3Ojo6Iys/RD84QzQ5Ojf/2wBDAQoKCg0MDRoPDxo3JR8lNzc3Nzc3Nzc3Nzc3Nzc3Nzc3Nzc3Nzc3Nzc3Nzc3Nzc3Nzc3Nzc3Nzc3Nzc3Nzc3Nzf/wAARCACoASwDASIAAhEBAxEB/8QAGwAAAgMBAQEAAAAAAAAAAAAABAUCAwYAAQf/xAA7EAACAQMDAgUBBgQFBAMBAAABAgMABBEFEiExQQYTIlFhMhQjQnGBkRUzobEkUnLB0SVTYvA0guFj/8QAFAEBAAAAAAAAAAAAAAAAAAAAAP/EABQRAQAAAAAAAAAAAAAAAAAAAAD/2gAMAwEAAhEDEQA/AMFBEWyBxkYzR9vOtqqx3OWJ5BHtQNgSxZWB6dqOtLpFVYpIPNkHHHtQGE+aUaJTsznijo7lchW+o9KBW48rdEqlNxyCR0FXxRokS3IBfnBoLmQNIZI8Mo+qh7i482I+SBGVbBz3o5kSKA+rb5jZFK58GNjMPxcFaAKZPMmbBIcDqelBvGPOjUk+bjgjpTX7PNczmIDcpXgitDo/h6ONkeZRIydNw4H/ADQZ/RdI1O6bcE3Jn6sYH71roPC8eUNxMpxzwPb5poEESbFZEAHYZNL7yaFRueV3bP4c8/1oDv4PZKoLeW5/8vavRptpu4hj/wDryP2rOSXLM2FE+zvhc1fZkp60nZSOdrZAoHY0e1LfyVOR0ZRUJfDtlKpJtlGeuwkcV5FeyQKDuZv9LZ/vRVprUU4IIGVODjgj9KBLqHhO3eM/ZHeJx0V+Qaz93p81mnlzKQexGSGr6WksU/0ftS3UrRJo8FQ3OemaD56+RtHPFXFhtwf0q3ULJ7OZiAGiY+kjqPihXdd+D17CgsBIU++e1cCDGSarUkqSD0Neg4Q9snpQERnMBPtXiN6P64quFswEf2r1fpPWg9HKMefc10P8sntXkR9DcnpXRtiI/wBKC1uq9q90rnUbs57DvUGyCle6V/8AOuv0oLvEI3aeo92wKxt9AUY1r/ETf9PDDqD7VjJ7o49RzQCY54qWMmpLsdgR1ppZ2iNcgNjBFAq21OOJpDhQSfYCrLlQtzIq9AaJ02/FnKr7NxUjFA0g05zCEmtZUYL1KGl0sZjcr27VvrDxzALZluoN0jrgYWsZqUqzSmRBgEnigBXg1emcfFXrAP4Z5xxnd+tUxDecKDmgsWMsavWEYqJDw43KRVisGGaAW0cDLR43Y6Ux0fypHkIwJcZaktgZFVyo5xxmmtnI8TJOI1STHrU9x70DsRI7jfgn8qjLEkexTIAueAO9L5rmZ5ftCEhDx6RxRVsgntCEYNIpyc9cUF+oqVMPpBXqTQMcfmb0hO4Fuc9qYTSRXNuPURJEf3rtPj8lHuZVCcnao/vQHWdtHasAB63xxnr/AO+1OJX8mEeaSigfQPq+ee1D6NChglv7o7QpwhIz/wC9qClla5umZtzjnao+nHufegrvtQIT/BwsB2Pc/rWXu9WnWQohaRwfUE6A/nW6sNHa+3F2KqcqWXsvcD+2a0FpoGmWkQjitIgB/wCOaD5npevhSFuLJgxP1gg5/TFOk1u3kQpglR2wQR/etncaFp86YNtGPkLg0BL4RtHYMuRigzXmQSNm3nCDrsc8fvXHzYSHkTIHG+I8j5xT5vC0anA2lOuMVQ+hSxpiBivxQC6ffkgjzN4H404x/qXtTmG9RhsnOM9G7UjfRpQ/mAbJM/UgwaktrOMxyHaC3DA9KC7WIEVSRhlbo3tms7cQxlsofu17A80/uIpWtijc+3tWTmSSxuXzFM+48HsB8UEzDFISEZg4zwVxVBztPODmrY5Y5iEOVbqjkk1ZeIw9TADd1wO9BRAfu2Ge9cpyT2qqE/UCR1qaH1Yx1oJRdGGe1TT6Dj9qrUgMfyqUbDGf70FhP0VLShm8uznuKqZuF6detWaQf8TdntkUE/EJxp/XPNYG8JxxW68SHFh171hLztQQtyS6896fx5wxzzis9CwDr7Zp7a3SSO6jA7A0G00Pw7az2cUksKs7jJJpovhnTFzutY8irNMfydNtyBk7RTOIBz5hz06UCy20DSpANtupINVXvhyyVSVgXPancMcWCIxj34qm4lxlP1BoPmOqxtbTvbq2EBztHSvNFIN0N8bOPip+Im/6pLn3orw0+2RsJktxn2oGWsxwG1OwFW9mFZ1Q2K2GuqhsGG3144OKx46dDQQ09wue/HIoyOL7eVk9UePTj3pbpkx3MwAYgdKf2V5E1r5hQLj8NAwtFgitltzhce/euFssc6yqcHvjoapgmju4w2MYPSjYwrjYcA9hQQh+zea8RUkPznHQ1YfvJREvKjAoWWForrMecEYINF2GDchc5GcEjpmgZ6rMIbSO3Q4SMDj3Y1DSYjJIEONzrjPsKB1CUy3scR6A7iPcnp/atTo9ibeMO6/eP/SgbWiJGgRF2gDAxRQFCRKVq9WIoCB0qJPzVe/2OaiZOfigmw9qqZBmp7q8OPegHljBBwOtASxLyGA4ORTRu/ShbgARsemMYzQLLhSYRtAUfiGOlBC1iuImjkGXA4OMEUbekmNnAyMYI9xVMTK0CnOGHAPT+tBkrzTPJkLRA8ZBHf8AOosPMtsFgT2xxWi1CDzdzjqRhgP7/mKRRoWZkZcMrEN/zQJUDJK6n35qwEhsgdasuYmS4IIOM46VSfS45/ag5HIJJB61KN+agCN3HvU8hWNBIsCuADVujv67knqWFUg5U56YqzR/5k5x+Kgl4iP+BA+awt7jit14jGLIH5rCXp5oBT2xRunZ+0IM/iFAtk0TYMftEYP+YUH2K0ZxbW+CAu0ZJpjcXHkW5cDnHSlFtD9q02NQxVgAQRVkEkhuPKmVtsY6kcGgYWJvbiMNLiMHtXt9HMjABwR3zU4bwGM7QOOMCoTRszeazHGOBig+Z+JWP8Ql981b4UaT7TwwxnvQ3iU/9RlA96t8POIX8xztoNT4hmkjshudTk4GBWWD8U91uZLyzBVgQg7Vm1kAHSgq01divn2p5p3lNaqWHNK7Eb8hRkkU209REohZcvjNAYmyLDouRRW0PtcEg9RUVEbKoK7W7ntRsMalwu3j4FB5dEm2WYDluKCt5RG3fABP6ninWpR4hVBgbRkmsxeuY/SvcjJoNLoMAu9TkvJQNiYVPzxWxjZOArA1idFmMFuvViecZqN3rV1YTmaNCY85I7UH0FACOlT2ccVk9G8X2t6RFP8AdSnpnoa0sdwCAc5FBJ8g9DUDnqBgV60owKkrg9qDwZzUGyTVxIIqDHjgZNB4Dx06UJdOTlG70SWxmgbpizgZ/agAnYplDwMjv3oeZhCdu0bW4Ix396vvGDbcgk47Ch5lDouQCBxjPagokXcC271d+uaW3KFJyVyGI9ZxyfmmIKhMqGJQ4BNVXikok6qCUPIz1FAi1SE8P3IIbmljAgjOM/FaC/h8yAsv0lMfl7Gs+2VYKeo4oI9DkjFSwMn969m5jyR3616YgVY5INBIAcgYAxUtGP3k/wDqqBQqF/KvdG/mznp6qC3xH/8ADXPvWJuYjI4VepraeIvVaoB70jTTn8kzIQWx0JoFcVmv0nGaiY1hmQAd+tWRxyLKd4bdnGBTYaY0yoxIU980Gy0fVLOOziV7hAwAzzTQ6vpzdZ4snrzzXzUaDdlyVk4J4qX8Buv+6f3oPp1tqGmqDsli/evL/UbQxcTrntzXzmHRLkD+b/Wp3GkXZQFpSTjA5oBdaKz6hIUIIzwR3qEEnlo0Tjtmrf4RcBFG8bgeTU20y48zcAHGOaCUVyGtWjAOWqEdsSoODRVppkvmLuAC9807S2CqAD0+aDH20zRJlOp602sLoyFT7H1ZpHHvKKE4PuaZaeWjmRJiGDnAI7UGmgdnAJBA9tvWn2l6fLN96yFV+etJrS9gg+tTxxwKYv4meOIxwR5UcZJ6UFuqSLFvHHHf2rMyxvNNvIwq8ip3OrtLKwZDvAyea12gaXDJbRzygM7gH8uKDGxX5sWCyMSewAomXxfDA6293Zo4bACunXPyO9ayfTIFvC5hTae5Whr/AMKaTqc4lmV43AA+7YANj4IoMXey2U0gnsg0O7op5X8ga1vhPUp7mEo2Sq9GNTvvCtg8KrbKY1RAuAc5AozwzpsdojQqSdpzk0DSaVo4txzxWY1XxHeQttt9o29T1zWq1RcWzBAC+MDNfOrpnilYzwlpCTjeMKBQFp4s1MsExu98LWi03WLm6RS5ZTnoRxWZg8Q2Vksf8RhgWNuj+SwzitFa6rpd2g8l4wG4GDxn/ageLdeYCpGGA575oW4EjjcnHsaFdxFMqh8nGQQetHJhouecigVXky8DdtVyCD05q1ASNp/+3PekniNjHatGDyjE59u9F+Grp76yBzuZQUIPx/8AlAVLC0IZ19SdGX2qKxYbYTw44Bot4sjAHpYcj8qFJKY//nxknqaBX5e0ywMCpXt8Ug1JFiuSRyDzWjvAY9QQs31qQTn9P+KUa0ilt6jqKBVLIPK9uasZx5Y+apdRsPAqzpDQWs+QDntXmkcvP/rqOcRg46iu0jlpsf5qC3xBj7Mufek8TnbgZxR/ihiLVACRWMNzcKSBKaDTAgHO3miYpT3B/eskt1c95TRC31wOkhoNelyQRwa4zhmyQ2ayY1G67SGpDUrodJKDYQnjo371OTBXGSP1rLQandY+s1d/Ern/ADUDZlIb62/epopA4kPNJ3uLry96sCaoGo3gJGRQaZUJwfMIq4I2OZDWYTV7kdcVeus3OO1AHZ9FHfFThdftAjQMAueT71VbMF9R9qusywnLygbCfS1BobNjPEoIy44Jxmj/ALGvljc34skfAGaVWtzHFMh3bQTyc1pXUNAcD1EZ46EUGMVy90xHRj2r6fosxFnCmfwgYr5vHAUvgq8gNnHvzW+0iTaAPag0npZQGUEn3HWoGGI/VGOK8Q5GeM9qpvLsQoWYgYHU0Ep5URSmBgdqt023EUO7b6m9RzSW2eW4uQz8K3IUnnFaQDbHgUA3MjsXBOOmKC1G1AKs0cbL0JZQeKLSdFm2McHrRmFdNpGQRQZPWvDOn69bx7mMToMBo8Ec+4NLn8CR2drmxu5BcA7txHDH2IrZi1ijb0hl/wBJxVqxAD6mP5mgzOn2F4Vj+2K0bJ17g06iVY0IHNGsyhcdqAupggPTjv0oMv4kT7yU4yu31A1DwbEYs4z5Zc45+KjcXQur+WInK7TuPzxj+9ONCtPs0Cn6QANo/wB/zoDbjGYh0Jdhml97woPchicD2H/NMZ8bRuOdgOT8nk0rnZGdQeFUe+e4z/v+1Au1d8TQSE4Kls/+/pQN0oeHpjHWvNXudzRhTk8k/Oa8lOUb35H9KBNN/LP51YR9wSOtVSA4yOlWycW5NBxJEQz7V5pX8yXH+bvXE/cjHtXmm58yU/NBDxIQYE3cnNY+YqG4GK1viM/4dPzxWRu1IIJoPE9Thfc01uLGFYUIcB8e9IQxU5zRBujIFDHgUFuz17R71oE8NvNpxmhbc4GcUJpNi8irNwR1wabwXV0t0rWzEcYZO1AnhtykDB1O8dR7VbZWctw42xkjPJp3JDJliyDfMeQB0qybztOijWELhhluKBRKiQ3HkuCMiulsfNlCWy5OMmqL67kuroMwAIPWr0uJLdy5bnHSgEuLJ4Y97cHOCKpXpVt1fG6UA9c1FB6aDrUbsq3QirYpArtalSUxkN7UEkrIMrVkc8jHPFAdv2FE25CnOa02l6iAghlJKY9J7isvC7bckdaKWUoOOKBvfgx3KOgDDI9Q9s1ptPmCkd6xY1DChZOPY1qLNWYBlPag08d1lBnrigryOSaKSROSoyB7mgIbgiU9QR7mmcFyrZ5JHxQYqDxPdQXhE6lHBxg9xWvtfFsEtuDJ3Xk56fnQ+reHrTVAzkbX65HvS6x8NhXMciK0ffJoH1rqlhqUUhSeN3/8WyRTLTb7fEqN9YHIpLp/hSztZhNCfLXukfGaO1CP7JIs8OfLIAYDtQOS2fmoM+Big7a5WWMH3FeTTEqRkUEpZ9ufUP0rN+JNUEMDFThyMAUwvJCiFiQSKw+r3BubrDnIBwq0BOkOwLXD/XI2QPetbbXiW8PmzS7qxkU5UlU4Hdz1xVN1qPmS+Wp9C9QO9BrJ9WEqkJwD0HxSq6vwpIVsk8A/Hc0jN8QTtODS281FgCFPrPpHwKBu1x5zyOTwDheevSrZrgMpGehI570ihnZY1ReSaNeTc+39TQWFhjHzV82Ps5FUKPTn5zV0n0GggDiHrXaeSTMqL1brXoH3FS0sESyc8ZoKfEkYS0j65JrIXnStj4mybeMHsax92tAA3FeAntUnHOBXmxvag0OnXEkdqqKf1zTLT7prO6Sd/UO4PelOlMHg2kcipl2kLw9G7Gg19xdtceXOFUR9PT2qi6l3xlAd2KVaRdOkPlOc7T0NPLP7Kt0JZfoPUEUAN1FbTeWYowpUeo0vng8x3bGABimuqsjykWagKfYVQ4AiETfVjnFBnxbkPgHgUfDYTSRhlRiPgVZNCquCv7U/068jgtFRmTNBiTZTNxvFThsrhWwpBxR6cEcd6IjHrNAGkFwpA3Cr/s85xk0SPrGRVw+qgCNvJjBAxWv0OT0RbuhUCs6x9RpxocoZdmcFTQG+IEngIktELFh0HvSe28RPZNsvIpEf3xxWtaPfH6sNil11bQM2TCD+lBfpfi3TZnEcjlCwxk05iv7FgfKuY2Y/NZkLpzI0dzp8coA4ZRtar7bw7pF5EXtUuYuORvPFBpmu0UY3cY6g0PPcQzwtHuHI70jj8MTxv9zfXCL7bhzV8Gj3NtL6rlpFP+YAEUEtLmcMy+rA7CmG8nr19qnDBFAPTjPf86qmIZyQcY+KATUm+5Ykc9BXz3UZhFqLKCfqrcapcKkZ5ye1fK/EF7jUSsR5U5agbTXjMpCnjHOO9BG52KWz6jQdve+arHaQD3NdjB3DBz0oCGuTtK5PSghIXl3+3TParGieSJio/wBqojXaBkcn3oGMEmwqSc46UzUMGA7nk0Bp1uzOJJOi9Ae9NI8M+TQSjdsMMVcZN0ZQjmqk5Zqt24JwegoPYiDCU7ip6Z9cnPOaqjGVbnk1dpuA8nHOemaCvxDgxIPmsxdBK03iLHkp71lLvgcmg8to7aWT7xtpHQUdJp6hQybcfnWfZiJCRV6XkmRl2wO1A2ghljbMIGe4q0Tw/aU89CrA+qhrPURGQ3ejTeW1znzIvUe4FAzWO3EoaH6Wpuky/ZPKCJkj6u9IoBGqoFbg9BTmNUS2BJGfegEkmVE8sH1HvXumAS3DCQZA6ZpbqT+XMNuT8io/xGKKJWjBEooHuqi3A2iLB9xScRDnJxz70KusmQN5w5PSqftrZ6UBIOD+tWq3rJFDgncR0/WrI+Oc0BYbLCrFJEnNUL9Sk+1WgnfQWEghjXRTPbP5qH8xUOdrfnUZf5bUGr0rVFuUDZ56GtDFbwXKZYAEivldnem0m3K2V/EBWx0nXY5IAA43g9CaDULodqyhkLKffrUI9Fa2lJik9BOcV5ZavDImCwzjkZpit7HImQcjrmgikbL+lRliLLjtjr3quTUY0GARQFzrEYyA4DAUFkkTfjfNA312sEbDoKCudZz6Q3JoQl7ljJJ9PYUAdw0ly5689B/vXzjUonOo3RGWw5GR3r69b2w2ncPUfisTr2gtb6hNNvKxSkNgDOGJ5oMrFC+wBjwTwKIQNuG31Y6YppHpyRyESHkHBHtRscMcW3av70C+JLiWNlEKxr3ZqLtNPhhIdsO47miHOVrhnig5RhzjivYB627CvFGXOT3rouXIoLYxgMfmrFDYJPTFQi+g56Zq8/ynIGKCmJsMQBnNEWAw7E+9Qt0BJJHOKlZnDycd6CnxBzEhPvWTvcZ61rNcwYV/Oshf53g4OKARxk8VXsJOKITaepqUMZLE44oKRAw6HFTjaeM+lsU70fTW1G48scAdTWgbwcjplHII96ALSoJTpyTOu4kdab2SmSHDdc9KL0+B7KNLKd1eMdOKIs1ijlkTYPg0GO8RLJb3CjGARnpSZVeXJBr6Hqnhu51eZZC3lqBgDFCt4HktoHkeccDNBhFUq+GokYx1qd1ZlZ2CHIBxmoCGTH0mgdrpNy+mG+jUMu3eFHXFT0LS5NWs2mgcBwSNh60Z4dvX0+7m0a/OFBxET3FRiL+GPEO1W3Wtw3zgGgp0+zkub6Syk+6uI/wt3/Kp3trLY3aRXQ8sP9LHoas8XX9tBqdtfWdwpuB9aqef1pXrfia41eJImiSNFOc4y2aA2+j+wqTM6EEggq2c0omvnuXEMACA9WY44oBmLHLMSfk0boqCS8cMTgRnp+YoLDb+UnIxvoTzZYJCUYg9OKeaom3Bx0NK54PNXKjn+9Bdba1cxEDdkUzg8SXIAXJ+Oaz3llWw6kVZ5R25Rhn2oNF/FrycZLYz81DNxK4LSEflSaITxkMc7T37VptMCyxg4BPegss4FjyxyxPc0zhTcRnpnGK8htiSAqnB9qZ2tuEXJAJB96C2CHAyQQTxVF3YC5JRvoZT+gpgkeSPn+lF7Ujt3mk2phfxEAf1oPjXiqzl0o2d3GHiecESIRw5H4v1oa11mCcIs2Y3HUnoas8f3pn1hrVV2JbjGzYq+s/Vnbxn571l8YwO/wAig3a28s0e6Jd4POVINeeRJkBiFI6hjisdZ39zZuGt53Qj2Na/RPE0N3IINWjjffxvYUBCWdyBu8ske45FQitpDKxO0fm2Kc3OiThBdaDcmMkbvJLZVh8ChtP1iwvHOm6/biG4HpJYYGfzoKo9Pugnphc85yOeKuW189Wj3xxOOSJTtq6XRdV0V/t2iXT3NsPUYXbPHsKJ0zX9P1/fZaxarFOePVxz8HtQAppd3GvmeWWTsycg/tXWdvHIxSK4iM2eYzwf61de2Oq+EpxeafK11p2eYzk7QaZXVhaeMNLF7pwEN7GMoyAKc+x/agTappjArHdyC2z0ZxlT+tB3HhGeNFkeSJ4W6SqcrWm8L6xFe50PWkzOoMbbgCHxVkQk8N66mnbXbTbkZRHG4g9x+VBjp/CF3A49EbRsMrID6T+tBX2jXWnkCeEqDyCOR+9fSdy6PqY064Yy2F2PSTwI89qtNqsF62kTRK9vIm60eTnp1GaDNeB7a0t42uJ5owz/AIT2rVfbdN3YM0Y+QawGs6NdW2oSJGuVJyu32oH+H3uc+Wx+c0H0C4h0u4lLfalU9sGqILOwSfzPtoYA/STWPgsrtfqjb9qtWyuQxPlsM0H0oXlmQqpMmB7GqNamhfTZlSRS23jmvnq2l4rZCSfGKvWC8YYKyHNArkj9ea9EfzR0lhckgiF/2rxbK5x/JcfpQB+J9QsitpqKuovdu4R4yT+ftSDV/El9q4jjnKJHGfSEHOfzrq6gCjJJyTk0SldXUFhpl4ZRpdXWFE3tIjBQFUnOM8Z6dK6uoH2q27NDu+M0pteGINdXUBkkCMvIB/OvP4dDIvHpaurqC220yXJjWUMp6ZHSnOm2M8J2vtI7Yrq6g0dpCq87T/zRLRMuCoxk11dQFW8BJ5HHc+9IfGfiCPSrGYKxEijCrgH1kZGVYYZDyOPaurqD4iS88rOwLkkswHH51XI5dgSWIHA3HJArq6gjUlJHeurqDSeG/Fl5pEgWXM9t3Un1AfBrXR/wLxd6t4jvMHA6N/8AtdXUA/h/W59IvzpWqyMVD+iTrx25pp4u8OpqVp/FNLRVuYhuYL1YAf3rq6ga+ENWg1rTTbXSuXjUq6OcfFJLEHwx4xk09WVbW4IKAkng11dQXeL9MTT9Ys9ctVQRSSBXA4A+c058W7n0W31S3O2e2YOJF5wv+9dXUFnidxe+GbW/CxuqOkm3GGbntR96FePSb/lTG6qAT1Ddq6uoEetuTfOFX6CRz3peHkAzha6uoJCWYfgGTUxcSDJaMV1dQS+2N/2vmpreNgfdftXV1BdHdtxmGrftLf8AaFdXU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62483" name="Picture 19" descr="http://t1.gstatic.com/images?q=tbn:ANd9GcTQteGrYhM-QM386u2808eX4ms9azPjtH3NC3Il0hwiO_GD4id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4388470"/>
            <a:ext cx="1477144" cy="1718600"/>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21" descr="data:image/jpeg;base64,/9j/4AAQSkZJRgABAQAAAQABAAD/2wCEAAkGBhQSERQUExQWFRUWGBcYGRgYGBocHBgYGBkcFhoaHBgbGyYeGhojGRoYIC8gIycpLCwsFx4xNTAqNScrLCkBCQoKDgwOGg8PGikcHCQsKSwpLCwsLCksKSkpLCwpKSksKSwpKSkpKSwsLCksKSwsKSwpLCkpLCwsKSwpLCwsLP/AABEIAQwAvAMBIgACEQEDEQH/xAAcAAABBQEBAQAAAAAAAAAAAAAEAgMFBgcBAAj/xAA+EAABAgMFBgQFBAICAQMFAAABAhEAAyEEMUFR8AUSYXGBkQahscETItHh8QcyQlIUYiOSchUzgheissLS/8QAGAEAAwEBAAAAAAAAAAAAAAAAAQIDAAT/xAAhEQEBAAICAgIDAQAAAAAAAAAAAQIRITEDQRJRIjJhE//aAAwDAQACEQMRAD8AhEzVOfmVjjxpjnp7+iaoXE/9j6/ThlXm5Uji92q/WOiW+tYaz4Lvbu4098ZZrvKxx9rvz/2elTlPRRyvVrOOfDPLLpXm135h2zyR7Qd1nPirzPc8cvxfm0OpnK/srudX+0OplYjpz11rBEmw1o5BF7NxPqdXbdC6N2cqP8i//ln+OMFy5K2FT3L6+nd1CUoBUpQAF5JYfQapERa/HllT/JSj/qm83YnL3g7LtJoBudWV55a64iFlCuPc4+vPhnFeV+olmv8A+T/qOtXhj/6myg5+Gt3oKeZf2+x5/rLMJCs1XZn65PXjSFCUoG9Xc9+V2qxn+1/1EnL/APaAljMVOV5FOgxiuz/EVpU4VOmVqfmIftBmOVbemzS7OvNXc6z/AOvZ2XJXmrK88s8X9YwgbQmj+a/+yvrBUjxLaUftnzB/8ifWD/nl9t8o3AJmYqU3M8OLtzhBVMH8j/2PCnp9qRlFi/Ui2S71hYyWHi0bP/V1BYTpJBzSX8jC3HKDuVbQpf8AZTZufX37Q5KC/wCyi74m7ueWjA+yvEdntIPwlhRxBormxrlnEnLSRyryp5ZeWQZd/wBEz84/kpmvJPr7nIw3MKhctWFd7lxvZtCC50y/ywdw3O7n9RDXhp/rSG2XYdal/wBlX/2NOVdcLwOVk/yON5I4exzw5E5Z1q7E0gFSWLe1zU+opwq5eEtNC0Fd28eFTf30eTxIWKYpj8yr/wCyshrTRHCnl6U9u/KJGwq+U0epuLZcevWGwt2pO1OkSakvn767XQT8Jhr7QmRLqeeqwQgfe/I9M/rkm+SG/hMNaz78IclS35etWvwvjiw9H9dZ9uydp7QTZZKphDn+IzUQ4rlzg9tTts2rIs4/5VsT/G8kZte324RHSvHkg7wQiYQmooAPWnm+UZ/abYqaVTJhKlqPG7Iaxh7aI3ClAu3QTkTjXGucU+Hognb3iWbaVfMWR/FAdgLup+uEQyxrWqQpaa6HLX1hIT83T2+kUk0zsyXTnz5fWHpFmBAc/uLa8+0NrVrWqGDLQAESlJyD8w9YF2MdtNhCFECoDGmWhf8AWGBIlqFFFJrf1y0IftM4TAFBgoXjP3aBELBBBofprKBNiTPkECrEZj8XwPujDzgiqT35aZo8RvYV1pvR4fZdBijBqx74PHhBYQ9+h+dVhQs6TixPCmvvG+YfEPZ1FJCkqKVCoIpFz2H+pU6UyZw+KgNW5QbNqHl73VIyGuLv34emsOCjONdoWyZGnDc9k7WlWtAVJU7gOLiDcx8z3h6fJKRjq/hx4P0jDtm7XmWWYJkpRSQQ4wUMiMRw4xs3hrxEjaEneACZiaKTexvcPganC+uBEcsdCSsu7dfTL1htSHvNaOK+ddXQRa7MUFsCzdrmbh60hkLq4vz6P7voQlNIG+IbssD6d9Xwbs9Y3a1r7A5fm/GBZsu9QuOhjwb3uMFWBLJNWrxyGRENh2eK8lbY3+8LRM0YaWmjtwuwh2Ulxrn348YHsgiQneNNV58ONwio/qBalfFTKeiEgtg5oa8seMXCUvdL9dfa6KN49QU21RNy0pIbIBm6H2imE5JlVeUr5U8tYapzhy1WkKCDiEseIeh7efeBiuG/ixbRdiJqvmJFzv0v+umhCDrtrr1iQ2RsRdpJ3BBtp8DWpBb4buWoXB1dX7xmQs66nrjrVGDabQRS8Zax+kTafA9rLAylAm6nXGms4ltnfpVaF1mkSgbgansLqevc6bamqGRh+RYpi/2pKhyJ1rONKsf6XSkKBUr4hxe4dB07xYkbClIG6JdBS6g6dh+apcpBjJEeF5pS5YG9ieZ1po4BtazjYbdYU7qt0fxPdvo3Y5iMnEr/AJCk5q8oWZbNoRZyN8pNQwPPTiEEhvmRTMfbj6dxTOqCLx5xIWeaAN01Sq4lmBGeAELeDA5kkEsguMAWBw6Z8YGWXv5fb01eRakXKH7T5EYc/WBFLx1rQzh4Wk/n0H0iS8PbdVY54mJqP5D+ycRyiPBemvx94ZmjWsYfW5ql65fQKLSifJTNQQQoOPocAb87oAapLtiTdw6Y9XNcaf8ApRt/5l2ZZoobyHzDOK8GLcIuNoTuqNwywy4X945cpq6qmP8AAsyYXy6a0DkIk9mvumhPzcchEeqW2qPk3t+Qbs1R3TzP8XwHEQcOzxXVVwxMEykg4abez1wgFU29s66794JkzKVuPuK9fxA9kEgv6dukV3xpsZU2WlSEbykO7VO7ezC+vWvGLCDV+/H69fSDLF++uA4/XL14w2N1SZRic6zFJYgjgR7RbPCngNU9lr+UCopU8K07xc/EtmStcpwGSoqNA5a4PiHMTOx0/KQMfrfrEcYrl5Posns9sjYcqSkbgGb5nOvuMG4xJf4rtQC788MdXOJR+eeesIWlWvf07cIlsKelCh4+f5rHF2fX2GsITKVXWOhBLj8++UYAMyx8gde5PnCFWYgFw4+t/X6mDlKrr8x6UrHDT64xmQE+XuqYgEVvxd3c/XzEZp422B/jTviIB3JhJe9lXl9dY1vaSWIa8en0wfDyEXb9nptEoyl1SodiB+IMuuKpGKWuzgj4ibsf9Tr/APKBpFp3aEPmDp37xM7b2XMsM7cNQahxQhseN8QdoIJcBsxhyHlFJPVG33DwmsGFUkV1w9m5imhv1SEknXvC1VHtnjrKGk0BDwmcqOqOvz9/SETBDQt6O7I2gqTORMTQpUCNa6xuP+SJgRMFy0pUOrKw1ThXBSmNY8DWrfsSQS+4SluygfMjVJeaezeP6Tyma7LXv06h+wft65D6wHw+ms+2d0js9gkviXvIwGDxHDtadqgE1NcTr2a6nCC0ijY6Ho/aGJVFGuuPTWJKSu5tfcUFM43snoqXQa9R6QRKWXDsLvXV+VeA28HOGsma9/KCJCS4z1jzp9IwUJtuc85I/wBfVT/TV1m2JcK4a44+t4MVW1y9+1E5ADDAP5XRadjggdNcr/LlBL6Tb69vQarwVr7Zn8484Z3+v3++jCweGXXXbChEElL17ejaoVyl9OPC9xwurwxhBTXWquO5NLy6lPufvrJ4zFrVTXPvn7R6WrHWrx04vDYN/B+wGVPbzhe5fy0aV4UurxjAE2iHbhV9cPzjAKKMQxbDsdchBNsuc6xu5t9L4AE8Hlz68rxC1TFWv1G2YZsgTQ7pLEYGrOchUXxl6rMxZVOdadBG42pYKCldUsXD0blc0Zl4o8NTZK1KDrlYf6jAHlnxrFMaPSuf4qrxUcK+TPwuhlSWvDafV9/OFFXDXDWGEcL5559dcYoweYqrjXTKPAjXaPToZJisidujizSNC/TSefhTgMCnPEEYdPLhGcgxoH6ZD5Z/NH/7a/NJ+WfibC8rgZlT9u769REns2YyS7CubYAXPpoiy/F/qQRx1wiQ2ehkmj15YDCkc+E54XisqRU8efp0hSSw4x4365xyXR6X+8AkPyA5JPXJsYPkSfmFcO99a682DkHDDGF7SJFnnFP7vhqbPVRjhybTm6ChLHtuzJWSqYkqU5rzZ+ftFlsu2ZTOlYIbAg8ruOjGHGxnFXQVPYcPSHdxSSGUQb7yK8opcb6peK3QbRStJKTmL+jay7t7Ot4K2eoe/Ea0Yy3wrted8XccqSalzc2PtnXsX4qts2Ud4OnexqGZzdcIT45bHU00q2eNbHJLLnJ3sd1y2NSAWq8Vy3frBJQppcpS0ijkhL1dwOefCMmCnvOvoG8uUOoDsEgqOQdy2sPrD/5/dK1SX+sMgtvSZoPAg8+d51fYtjePLJPoJm4cl/Lnce+jGTSiJYAmyFJuqpNPS6HFWWSsfJQ5pduuqv1hLPo/xbLtaeEpfA411nzeK8i1hy+ZYi8VBb07NiBFb2LtWbufCmLKkD9ru468gNXScpTqDduuu8IMmkkpb1uy588PSPKSJiDLP7VpbuPJtE3wXY9nKIwLjG7CB59m3SHpX2c0zo/Xu3XLMZ2rI+DMWhi6VEV1i3rASp7il8T/AIwf/IXvA1NOUV2bLaOrDVieW4bMcMejsUTJEaj+nFjAsilYrmHskARmCRWNw2RYfgWSTLIY7oKmzNT5v25RLzXg/jhyYLnpWr9jfwHrxYyx1TUtXPgMxnA0wUYXsMulBTXBoJ2YBuVe83B8o5sO3RFcTjrOO3RwpF/GntHQXprX1jXsh8Ju+uLnprKH5SApKkG5QIpkaa5HOBwaU19IKlJvctr78ekZqyW0KmSZqgFMUlSXHYtz9+sGyJU60IUpUwq3GPzNxuOYYd4mtqbFmFalI3VJUSrdLUJNWrAU+yLO7KZKSpQZKAwcm80qWzJxzi3y4JItX6X+G6TLTMFP2JGZe98jRuXYrxuEz0bqU1BoWub346FmsVjFnsqZYwS3U69IrVpk75D68uemidy5btmto2WpI7t0f31kEZRSl6gu2WsNCNrn+EpU6QAQywH3heLvbVIoCvDS/iFBUmhxHndryisyAL4NsEy0zSgzVISEqKifmSP4gFJxJLZwVYvBFpWtaUADdJZrlDh0zi3bG8LTAADNSkKP8EtdeHA79ecXLZmzEyUgCub6bXWFtG1RdheEpwrN3gXa4NXkc/TtYkbEKXLYBq969vLNosUw8fPV7flqDhQOLd8/qT15VThvlXLOhgHyD6pSp79Yitsp+Z7nv55+l/fASU+du9SPr6axiMttoBfk/vfwPpC2tNsz8epVvIw+XvXhh6MIpUx3rFy8Z2l1AVpdyucdvKIfYmx/jzGb5RVRFGHbNu8dHjy1Gym3vDPhZVsmBO8JaHYrIfoBiYvtq/TDZ0hDzbWpJwJKQ54Bq9ID2hOTZJG6hLfxSP8AY5+piC2XY12grVNBUTQKVxy01AMnW+TK9N8IdleCQi2SAiamdIUsHfTWgJVuqGCiB3MaVb54c89eg6GMl2dOXJnqlvmGwO7UFujtxjSjOJQkm8gHy9qcHB6Tztt5NjjxwWqbTLy548PxBmyj8hvvNz5DIREfFIOPOJPZivkLZn2gYdqRDFNS3bnCGfjhrWMKvfvoQoK19jm8D2n6Kkp6HWUEkUNcMrhzagrc2I5QwDx9ANMTHZkxkqwodNzp14GMyPkVrnXvrPvfB3hnY4XaSshwivU3a/8AGI/Z53kBshxuprrxdiweLDZLTNTMHylj5N6PjSvFjP4y/bZnbqaB+HDTYVyDPFdlTgVB6UH0Ht2xFIgdtePkzZgCXCX7dMYslj2ZKtEl5U4FbHuc8b/SF59tJpY9nzApKa5Pxo735+tOC7XsmXMqtFRiPWmqxU/D23Sn5ZnEHmLz3MXIWkKSCDye/X1xg45Fs0FsshEq5+ZNwxAbB6w4NoDHNsqHJw3H3uMLmo8288buPnETaZCg9Dz5HD7Qxex8+2Nc+FNdBqgX+U37vphfwu9s4CXMN70H4/HOA5lqNOD/AFvwN3JuULbTzFI7Q2nhj6devvhFbtm02US+f111yLPW6YWc0ufgTVmivzT8wL3HXU6vgaPJpF+JFPuZ4cna59MBFj/S2xBW+SP5AF7mZ7xzNPzFd2qxU39Uv1y5s1OUXL9NpiRLa7cBUo+fow7xTepoPaseMbRNs1s3AX+GTulsC+HKLX4N22bahaZyEDdTQpSzkBye9eZ7xdv2SbeudaV7wFdziBRN40OcSdhlpsNjWr+axuS0i8qU1Rl9BzjWzRVMslj37YtjRLh2vKvlA1lSNAmo3UhPADk2XlTlwiN8PbFSgktcUuc5jN2S5D5vlEnalVrrBruHAX51XK7NAakucGo2Prr0MpsdLoJ/2w5CI2XX3PkcfW6nGJfY0sFCrv3HB8BjGw7NEAk17w7LHl6ew5+8MAt3giUiF9h6LTTV1daeOlDpUP8AU06a+z14U/ju7eXfnDlgmJUVBJBKSUngcetfMdTOwqu+H9oApSlq3cD55axhjxrNlDdf/wB7BsA+OY1yhhbTZ1LI/cCQnnm3V7oirRblLXvKJKjiam78dsYpjjd7C3g4iUkq+YOWu889eUO2CfMlkmWpSRmOH5gKXOYniG6duuMLkWwpHJzc9bsYezgNtQ8MbKRMRWY6ix3sXvLjWPKJxKJkhgr5k5i8MMe3lGQWPai0EMoguS73HCvc9+lr2V+pExKU/GSJjGpdjQ0pc7UplEbjZ2N5aPY7cksN4cPuMLruPOOW66mOtPl3gJu0JE6SJ8lW7uglWBGPzZHGHLFtYTZSJg3mUzdSx8n7cCwl+y6OLkUNdfZvs0Bf4rPw+uPn2PU2dMGGBpTDhwv58IGmzKPx44dGp9MLtoZUXalU3c/y2V3qMy8GtHzboxrjq/05wftOf8tL3DZs/wBu8QFutG7U3io7P2+saQ+wO0Vn4pw3iAOV3LjFy/TKfLV8eURvEpLJrVH7SKc36dqFbJ+8QctfTvDmx9qrs81K5f7gO4x1oUuN1wErarRslKLPuykMQxCVOa0pXpf6RWf/AEtZmCZNVvzn+RGCP9iOHHtEfsnxTarfN+EF/DSzrUGdnbhifMRbbJs9MpLJB4k1KnvJJ15QvPvgOjSUCXLCc7+JLP7dPMObMpr01jBtrVwpo/WtcYi5xNcb9efpnCDHgrPjql8TWxZ3/GW/tlwEV+Uda6xYNhS3lqq3zXP/AKpinj38jztWgKl9fasFJ15efaBS+r2eCJJu+2tc4mUVKS+tV+2bRnczaU+xT1oCillEkUIJLgFjQ0jQpCq0P217HjHdpbDk2lDTUsR+1af3J6tUYtiz83ws3yTLfbJrVbDMWVKvJc5VqOnmXMDyEkkNU4RP+KvB5se4RMC0THAoxDZ4G/CBrNYAiSJrkLenAA3jj94vuSEm6Qjw9aCHEpTVwLdwOkAT5KpZ3VBiPKLVsHxvapB3QuhIvANXzi9I2BZbahM+cE76v3bh3Q4wzeo+8J/pq6prONsY324cvT8xwTyMY1C1fp3Z1KKRvJD0Unk4cH8XRXtq/pquWfkmgjJQIPDXDs8yxocq7JnrV/xyio75bdS9emP5MadsuymRZ5KFUITXgSx8n9qxWfDVn/xFLO9/yEM7XA3gcSw7RPW3aBZK1KCt5wQLwWccgSYhnZ1FMZfaRNoe7VKdbu3ca12sJCRc587gAMtZxHWfaaGClH5y43bmuwiPt22AtSWvevMZcOmHaZtObRtgG8S9VEAcr7xwOEVi22lyThh0gvaVtdRcuHU3XPq3aI5ZfWb++sRXDH3S2myPl5u9MuuNI5LRedauhyVZt40u0nX2pOWfYwDPWmfvq+KW6LpNfphZ/nnr4JT5lR9Ivk0V4arrDyqPgKSE/HGBWPId8Ytc836vp9O+MStGgrRM7/S+mNaapHWhTX8Pr1u1ibPqTR+vLnjf9L4ycs3afWs0NCUjoNd4sOwJJ+Gf2/uN/IZxWpczLJotPhqspRdvnNK/1TxEU8f7DFYl6HXXcQSMONdV4fiAkj5tXa9BBKVHjrWsZgIkFgD9NenkYLQhrr7tDkx7VyDlq1Xyxx1iRJmfjvlfjf1NzYKqP6mWolcpOASo9z3ZnpFZnW9w1aUA8mph9Wi0fqMl1yiDclT8wRrO58Iow86Uz1TV/RjJYnvQqzTt5Qwci46xEWjYniQhSZKmCFFgR/csN46+1Qs5avDXljw4Q6icRMQ2Ck+Te0DLDZpk2QzfhH4ZO8SkqfLdyHEDvENaNriYkElqkkZXAk6x4xVdo7UV/kfE3i7gPfgBjfhDaLaVTFBRcbpu449z58aw+NPo9tS2JmFRSMSAz1HLthXtDCdoncY1z+/r+YAtU4/xOLPxxbXszSrSxNSzDu5Y9/brT4hvQ+csp+cNc7ex19DHibvIUTifoOfAQx8dW42Dt75tfHtyhL616m6HmOgtdKnGdNa+keQbsqdgw02cIFQBp7+91YMsFmdQOvua+Yzg3gEx4e2Vv/Mq4N3y08Tc5DXCjfYcXJbtBuw7HuyxjSmF99+qHo1aV7r5DV2usQt2pBXhiTuqmnimjNeA3DlE7OWyX0zD1HtEXsizKQCVDd368hRuje2UGTl08+L383FO8HotAT5tNcxr3gWcdevXjwh+aqtWv1+czzgWarvdCjDcsOfP2zi3eGC0pX/mc8k5RVELpWgpFr8Ln/hNP5HPIZRTx/saKor93f11p4eRf+NNAxX81G436/HUOoVEyn0K17+sEysMtfSGZCM/t9biNNBspP1b7YhtNGCoDxxYiZAmAhkFj1pSlakUH1EZ0tHbD1134xqvjSzlViWEh2KSwyBYxlKjrnzOu8Xw6TNqwbQ/EOSS1cgO8eSaaaunhJUe/q1+szFGECc7cOX4wGrnP8hQU71V761iIDdkPPVfOPKW41r89l+I7PKUWzrjVzdrTtEP19+PaFhBoK5eXq3pBEuyOHzbXpp43Qh96mr/AK+kOIQpZoMujNByNmEYevXybD0iUsWzMSO/X29+MLchkBWXZdA4bDWu90TWzNlAG7Ae9e0GStnkjPXr9+sxZrMmWHvbVK/e6J2mEy5W4muX569a05wzsbZHxpnxFhkg0BH7jnyf0iR2dszfAUt0pwS14zPDh9WicFnAuAAGHag8qCBPstyAbXAG4TQH5WzcXVZxTzfPdip1OTt0xy0+LtG/q1atyVICT82+VcaJFe7dIhdkePEKSEzxuqp814ODlq3PBsvYYp5d1ReOOuERtrWxxz1dSlziDEWlCw6FhQfAgty6NAU5Qel3D66zwcId2WrP69Bdxwv5NFr8OTWlH9v7zeSMBlFT3Q3H68OgvzGQi3eFP/ZOPznFv4pivin5DFUVQ6zfDrow5KXr08jCZ3D7YCPSlG7WfvEwGypn50OfnB8o5aw1yF+EbKcXjVPeJKSl660zdubABsryrrWfGsLbv05kTVzFuU7xcAUZ2GIxV68onUa6fjyEFWi2y5CDMmqCUgVJ7XXlwdPV5lYSqHbP0vlS5api7QUpTUkpDAccCXr05PQZ1nB39xylNQ97Owfz/MT/AIz8aLtkzdS6ZKT8qcT/ALHjQtk5iN8NWcTJplqLb6FJByUag9x68YrzrdCI1Moa1gcOEG2ezC/WqRy2bPXJmqlrBSpJII13fRekS28h9fxxMbKjNCJNnc05VyN/P78aScixsRThrO/VITYUUprrzPnziVlIcMBSnnrz7y2oTJsQJqBrXn2lJFmAwrptfaEypTB9UgmyBS6IAyKjUDlxYMwzaFApR3WAqaUGJ17YMYktnbKchUwXMwFw55lvQ8I7s+xAKLOWoSXvx5Z8+NBKoLV97sR1hpC2nJFPfXLWftoW9EmWqYsslIJP059MY4taUp3lEJSkFyaNRyeDdLhmIyLxz4yNqX8OWWkpNB/ZQ/lxyHCDJulRnijxEu2TytVEiiE4JTllfe/0iGGvT1hSpZSbmJAPFjdrjCNa6RaTU1GdlWxaC6CU8qRNWDxYpLCYkEUuw6GmXaK/jDm5XtdrONcZex3V8se2JUz9qgC1xoRy1Xyi+eEg0g/+ZuLYCMf2NZwpYdtOW4fctGweFARIp/Y+gyieHGfC2PKqzlV48r9NDtm15d4GGJyf7+XkDjdHWjxJKk0f4ixgODXm7tEdXZelmTK/Hr5w9O2lKlD/AJFpRfUmvGnl0rGdbQ8azlgpSyAcjXvd5YRBLmlRclycTe+vbhFJ47ey3JpO0f1JlS3ElBmH+xonLJyzxRdq7fnWlW9Omb2LfxHJIpnp4BKb/KEa08UxwkI6Ve2dMMa4QbsKduz5ZyUm7mMbsoAEP2SYy0nIg+Y4PDZdNO23eL/B6bYnfT8s4Bgf7cDw+j4xl1r2ZMkLKJiSlT43Gl76uPTb5EwEAu9Bye/v9boF2rsSXaE7sxIN7ECqeIOBy4FolLvitvVZXYZLscGw4czx1fE1Y5WOr/vlnmXH2v4dmWJW+DvyrnxHP6wbsKxG1Es6ZI/crFRY/LyzI43UMLZdqb42Ks8gzjSiKurPgDzeuHSJpUsSZaiBRIcDiaV4kt3iQs9lSkfKGag4ANr6RXfFniGXZ1SUTAQFHeIAqwuo4N7du+6T3upfZ8rdR8xqzk5vV/M9hcIettuRJSZkxW4kXk/e88OPN6tb/wBRbNLQ8smYujBiBnVRAbGgFGjOtteIZtqmb0xTgXJwSMgIMlvTJbxZ42mWtW4h0ShcnFWRVXsPXFfgfwj/AJUzfmBpCKqw3iK7o4Vrl1hzwh4FXaSJkx0SX6rGQupS+NE8Qzk2SwTSgBICFISAMVfKOtfWH4nEFjW3LWJtomrSPlKzuilEuyeTDWYN51q9vKPONYaGskJT9OeLRSA4JT5a1oQVKk/M2u3J+8clivn003YVh/d+ZJwNNc6wtoyJPZ9n+YYNjza7vd+I1nwoAZFR/IjyEZ1YrM2HPgOuvfRPCKf+A0H7z6D/AGhML+SuLLdt2yYokD5UVoMuP06RAzJNNYXevn0i1bVsjk/n84xAzZF4x8tV9YXG6LpFKR9davMdf7d/WH5srDWm9+MMkV6/cevtFpdkKVTWsPe+OIv+r6Z48VVOtfeEqN8YHicdZarC5Vde+ru7JMOy0c3+uvODemjeNl29Is8qYVADcSSSWvAJqeFdVC2j+otllXKMwjBAfH+xpnQVjLkSFfDSJhJa4Elk8L24xHTQwprV0c8x2az20Q/qdImbwWhSUVG628pVKVBAGJxviP2R4/lSJm6iUtMglzUEg3EgCl4z5ZxQ0C7WtZ1VMLDGKXH0Eb/s/bEqbL+IhYUmpJyzd7rhh3ujGfFe2f8AKta5gfdHyo5Cj39esQ9nty0ghKlAKBBAJG8HqCxjgnhPE8O+uuEaY2Nx6OosC5s0plIKi4YAPr7Zxovhf9NkyyJlqZShUSxVKTfU/wAiMs4T+lxAlTt4NNKgTT+JTTlcafmLuud+PscKauGuXoKdBagoBRg1GNLuHk3Wi/qxtQCTLkvVat4/+IcCvN72oItq7VSlTc2qabN8b8Z7UM61LLuEndTyBrdmXgYzdBDD11rlDsuVvMIRLA03PXAYYFyJTnT4+79opbo0dkynLDXHWcH2mztLpgQddW1UPWOyYn88XPe/3gu1bglrBIHymmeX4+8St5P6HbPVRKswOF9NfZjfvCkwfAq/7jjwEUDYlZKcwG+nMX+XGNC8GJBs5L/zOeScjG8f7Gl1VHtsgqcvfXhSo1x6iEtdlprD14j8xaBL3usC2uxAggs9NU614xOUFJmyqXXX9uftAag2taeJ212PdLaw+g1cBNsbsAzlgIrKWxHg0uEcZzdBirIElv3GtLgDefWFiykhyGGQHaG2GgBl/Nnr8d4O2RLdYuLB/p5+keVYuB1z7V+rMqsxGOr9faNvcbobatqO4wfDt6emNYj58/eOuWGGuaUJ1rtoRZ/Cfg//ACT8SY6ZQIp/fr7840kjWq3IkLWwQhSjW4EnlS+sSk7wZbCje+AvyemLPpo2CxyUSkhMsBCRcEhhdw4P3ggWkDHlw6X67C5yFr55NmUDuqBBBYg30pjEtsvZ4DFTciM73jTPEHhORalbw+Rf9k/yGRF3vTKkRknwTISPnUuYciWza7hq6DlludtijPC1v3bV8vzApILXZ8r2i7TLdStNfcHQeORZES07qEhKcgAHanDGnrCFLPLXARGqWbNbZ2t8ORMW7MktxJDDqS2r8oKSTzv56+uMWzxrtLeKJIuHzK5m7s8V2RKcP25U19KtXDibJZy5Z7MSe1dcfSDFySlIKXYs9K9oJsVmupSmHHXeJeWwDAXN1Dfkd7qwtyNIjbDLlkB1kqyUSH1x/ExLsyQzJDOasLuD69D4WZCgxSO1a8euqOz/AIm5VCyGwN3p5jF+DrTJEFgyQK5XHDLl3zi7+Ckp/wAar/vV6DIRn1lnFSATeSe3Lv0jQPBUt7N/81ZnLIQ2H7Cq0rE84RaVE469/tBsqzgu/tmR7R2ZZQ+NGr0ER9ggZ1mKueL4fUa4CMnWEqNaX8Otde1sRYxx1+BD87Y6N4CrF8s0jLIw8D2qkzZQ3woCiuPDHh949Nsoy8uDU60+jtFtTstApWgJwwfhBFn2JLJF+Awp5QRUebYC3yjQx40gKdstRN3XvGkI2NK+X5b28z949/6NKLfLew77v1jRmTo2QpKnI+UVfAjLrrjqtgtSfhIKQwbDWnhm3bFllIvuVlgAcs4b2LZh8PdqyaD/AO4xsraGvSQtFt411TvjzhhW0L7svJruZu55QqfZAHv0Ff8A8jzhkWQOzm9sLgQMuJ7mEDTky1HrzfTEEdaPDfxzj+cT6PC02MOznHLInKOrsIrU0bLInLMQdDwbKnDvj9NNcOogO2WgISpRuSCTrV/KJmXs1JF58v7NlAu2NiImSlJUVMWubnlGk216ZimzKnzCtT/MSSfNhwrBqdlkDiPf8CLdZfDksJDKXcTeMC39YJl7DQN4gqpxH+3CKUIrdm2cWGGm9Dl6wVLspe7Lvyq15plwrFjGyEMzqvOI48I6nZaSBVV3DPlAsFBCTQMbm9vrliMYBtZJIRVv5HhdjiQw+0WsbHQSKqva8YlsoBm7HQHU6n+XLEO110DTIgJuYUDcg/XlxN8aJ4GQP8au9+83A5JvbGKevZaQkEE54cRlF58IWUf45votQv5Q2M5Hv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15" name="AutoShape 23" descr="data:image/jpeg;base64,/9j/4AAQSkZJRgABAQAAAQABAAD/2wCEAAkGBhQSERQUExQWFRUWGBcYGRgYGBocHBgYGBkcFhoaHBgbGyYeGhojGRoYIC8gIycpLCwsFx4xNTAqNScrLCkBCQoKDgwOGg8PGikcHCQsKSwpLCwsLCksKSkpLCwpKSksKSwpKSkpKSwsLCksKSwsKSwpLCkpLCwsKSwpLCwsLP/AABEIAQwAvAMBIgACEQEDEQH/xAAcAAABBQEBAQAAAAAAAAAAAAAEAgMFBgcBAAj/xAA+EAABAgMFBgQFBAICAQMFAAABAhEAAyEEMUFR8AUSYXGBkQahscETItHh8QcyQlIUYiOSchUzgheissLS/8QAGAEAAwEBAAAAAAAAAAAAAAAAAQIDAAT/xAAhEQEBAAICAgIDAQAAAAAAAAAAAQIRITEDQRJRIjJhE//aAAwDAQACEQMRAD8AhEzVOfmVjjxpjnp7+iaoXE/9j6/ThlXm5Uji92q/WOiW+tYaz4Lvbu4098ZZrvKxx9rvz/2elTlPRRyvVrOOfDPLLpXm135h2zyR7Qd1nPirzPc8cvxfm0OpnK/srudX+0OplYjpz11rBEmw1o5BF7NxPqdXbdC6N2cqP8i//ln+OMFy5K2FT3L6+nd1CUoBUpQAF5JYfQapERa/HllT/JSj/qm83YnL3g7LtJoBudWV55a64iFlCuPc4+vPhnFeV+olmv8A+T/qOtXhj/6myg5+Gt3oKeZf2+x5/rLMJCs1XZn65PXjSFCUoG9Xc9+V2qxn+1/1EnL/APaAljMVOV5FOgxiuz/EVpU4VOmVqfmIftBmOVbemzS7OvNXc6z/AOvZ2XJXmrK88s8X9YwgbQmj+a/+yvrBUjxLaUftnzB/8ifWD/nl9t8o3AJmYqU3M8OLtzhBVMH8j/2PCnp9qRlFi/Ui2S71hYyWHi0bP/V1BYTpJBzSX8jC3HKDuVbQpf8AZTZufX37Q5KC/wCyi74m7ueWjA+yvEdntIPwlhRxBormxrlnEnLSRyryp5ZeWQZd/wBEz84/kpmvJPr7nIw3MKhctWFd7lxvZtCC50y/ywdw3O7n9RDXhp/rSG2XYdal/wBlX/2NOVdcLwOVk/yON5I4exzw5E5Z1q7E0gFSWLe1zU+opwq5eEtNC0Fd28eFTf30eTxIWKYpj8yr/wCyshrTRHCnl6U9u/KJGwq+U0epuLZcevWGwt2pO1OkSakvn767XQT8Jhr7QmRLqeeqwQgfe/I9M/rkm+SG/hMNaz78IclS35etWvwvjiw9H9dZ9uydp7QTZZKphDn+IzUQ4rlzg9tTts2rIs4/5VsT/G8kZte324RHSvHkg7wQiYQmooAPWnm+UZ/abYqaVTJhKlqPG7Iaxh7aI3ClAu3QTkTjXGucU+Hognb3iWbaVfMWR/FAdgLup+uEQyxrWqQpaa6HLX1hIT83T2+kUk0zsyXTnz5fWHpFmBAc/uLa8+0NrVrWqGDLQAESlJyD8w9YF2MdtNhCFECoDGmWhf8AWGBIlqFFFJrf1y0IftM4TAFBgoXjP3aBELBBBofprKBNiTPkECrEZj8XwPujDzgiqT35aZo8RvYV1pvR4fZdBijBqx74PHhBYQ9+h+dVhQs6TixPCmvvG+YfEPZ1FJCkqKVCoIpFz2H+pU6UyZw+KgNW5QbNqHl73VIyGuLv34emsOCjONdoWyZGnDc9k7WlWtAVJU7gOLiDcx8z3h6fJKRjq/hx4P0jDtm7XmWWYJkpRSQQ4wUMiMRw4xs3hrxEjaEneACZiaKTexvcPganC+uBEcsdCSsu7dfTL1htSHvNaOK+ddXQRa7MUFsCzdrmbh60hkLq4vz6P7voQlNIG+IbssD6d9Xwbs9Y3a1r7A5fm/GBZsu9QuOhjwb3uMFWBLJNWrxyGRENh2eK8lbY3+8LRM0YaWmjtwuwh2Ulxrn348YHsgiQneNNV58ONwio/qBalfFTKeiEgtg5oa8seMXCUvdL9dfa6KN49QU21RNy0pIbIBm6H2imE5JlVeUr5U8tYapzhy1WkKCDiEseIeh7efeBiuG/ixbRdiJqvmJFzv0v+umhCDrtrr1iQ2RsRdpJ3BBtp8DWpBb4buWoXB1dX7xmQs66nrjrVGDabQRS8Zax+kTafA9rLAylAm6nXGms4ltnfpVaF1mkSgbgansLqevc6bamqGRh+RYpi/2pKhyJ1rONKsf6XSkKBUr4hxe4dB07xYkbClIG6JdBS6g6dh+apcpBjJEeF5pS5YG9ieZ1po4BtazjYbdYU7qt0fxPdvo3Y5iMnEr/AJCk5q8oWZbNoRZyN8pNQwPPTiEEhvmRTMfbj6dxTOqCLx5xIWeaAN01Sq4lmBGeAELeDA5kkEsguMAWBw6Z8YGWXv5fb01eRakXKH7T5EYc/WBFLx1rQzh4Wk/n0H0iS8PbdVY54mJqP5D+ycRyiPBemvx94ZmjWsYfW5ql65fQKLSifJTNQQQoOPocAb87oAapLtiTdw6Y9XNcaf8ApRt/5l2ZZoobyHzDOK8GLcIuNoTuqNwywy4X945cpq6qmP8AAsyYXy6a0DkIk9mvumhPzcchEeqW2qPk3t+Qbs1R3TzP8XwHEQcOzxXVVwxMEykg4abez1wgFU29s66794JkzKVuPuK9fxA9kEgv6dukV3xpsZU2WlSEbykO7VO7ezC+vWvGLCDV+/H69fSDLF++uA4/XL14w2N1SZRic6zFJYgjgR7RbPCngNU9lr+UCopU8K07xc/EtmStcpwGSoqNA5a4PiHMTOx0/KQMfrfrEcYrl5Posns9sjYcqSkbgGb5nOvuMG4xJf4rtQC788MdXOJR+eeesIWlWvf07cIlsKelCh4+f5rHF2fX2GsITKVXWOhBLj8++UYAMyx8gde5PnCFWYgFw4+t/X6mDlKrr8x6UrHDT64xmQE+XuqYgEVvxd3c/XzEZp422B/jTviIB3JhJe9lXl9dY1vaSWIa8en0wfDyEXb9nptEoyl1SodiB+IMuuKpGKWuzgj4ibsf9Tr/APKBpFp3aEPmDp37xM7b2XMsM7cNQahxQhseN8QdoIJcBsxhyHlFJPVG33DwmsGFUkV1w9m5imhv1SEknXvC1VHtnjrKGk0BDwmcqOqOvz9/SETBDQt6O7I2gqTORMTQpUCNa6xuP+SJgRMFy0pUOrKw1ThXBSmNY8DWrfsSQS+4SluygfMjVJeaezeP6Tyma7LXv06h+wft65D6wHw+ms+2d0js9gkviXvIwGDxHDtadqgE1NcTr2a6nCC0ijY6Ho/aGJVFGuuPTWJKSu5tfcUFM43snoqXQa9R6QRKWXDsLvXV+VeA28HOGsma9/KCJCS4z1jzp9IwUJtuc85I/wBfVT/TV1m2JcK4a44+t4MVW1y9+1E5ADDAP5XRadjggdNcr/LlBL6Tb69vQarwVr7Zn8484Z3+v3++jCweGXXXbChEElL17ejaoVyl9OPC9xwurwxhBTXWquO5NLy6lPufvrJ4zFrVTXPvn7R6WrHWrx04vDYN/B+wGVPbzhe5fy0aV4UurxjAE2iHbhV9cPzjAKKMQxbDsdchBNsuc6xu5t9L4AE8Hlz68rxC1TFWv1G2YZsgTQ7pLEYGrOchUXxl6rMxZVOdadBG42pYKCldUsXD0blc0Zl4o8NTZK1KDrlYf6jAHlnxrFMaPSuf4qrxUcK+TPwuhlSWvDafV9/OFFXDXDWGEcL5559dcYoweYqrjXTKPAjXaPToZJisidujizSNC/TSefhTgMCnPEEYdPLhGcgxoH6ZD5Z/NH/7a/NJ+WfibC8rgZlT9u769REns2YyS7CubYAXPpoiy/F/qQRx1wiQ2ehkmj15YDCkc+E54XisqRU8efp0hSSw4x4365xyXR6X+8AkPyA5JPXJsYPkSfmFcO99a682DkHDDGF7SJFnnFP7vhqbPVRjhybTm6ChLHtuzJWSqYkqU5rzZ+ftFlsu2ZTOlYIbAg8ruOjGHGxnFXQVPYcPSHdxSSGUQb7yK8opcb6peK3QbRStJKTmL+jay7t7Ot4K2eoe/Ea0Yy3wrted8XccqSalzc2PtnXsX4qts2Ud4OnexqGZzdcIT45bHU00q2eNbHJLLnJ3sd1y2NSAWq8Vy3frBJQppcpS0ijkhL1dwOefCMmCnvOvoG8uUOoDsEgqOQdy2sPrD/5/dK1SX+sMgtvSZoPAg8+d51fYtjePLJPoJm4cl/Lnce+jGTSiJYAmyFJuqpNPS6HFWWSsfJQ5pduuqv1hLPo/xbLtaeEpfA411nzeK8i1hy+ZYi8VBb07NiBFb2LtWbufCmLKkD9ru468gNXScpTqDduuu8IMmkkpb1uy588PSPKSJiDLP7VpbuPJtE3wXY9nKIwLjG7CB59m3SHpX2c0zo/Xu3XLMZ2rI+DMWhi6VEV1i3rASp7il8T/AIwf/IXvA1NOUV2bLaOrDVieW4bMcMejsUTJEaj+nFjAsilYrmHskARmCRWNw2RYfgWSTLIY7oKmzNT5v25RLzXg/jhyYLnpWr9jfwHrxYyx1TUtXPgMxnA0wUYXsMulBTXBoJ2YBuVe83B8o5sO3RFcTjrOO3RwpF/GntHQXprX1jXsh8Ju+uLnprKH5SApKkG5QIpkaa5HOBwaU19IKlJvctr78ekZqyW0KmSZqgFMUlSXHYtz9+sGyJU60IUpUwq3GPzNxuOYYd4mtqbFmFalI3VJUSrdLUJNWrAU+yLO7KZKSpQZKAwcm80qWzJxzi3y4JItX6X+G6TLTMFP2JGZe98jRuXYrxuEz0bqU1BoWub346FmsVjFnsqZYwS3U69IrVpk75D68uemidy5btmto2WpI7t0f31kEZRSl6gu2WsNCNrn+EpU6QAQywH3heLvbVIoCvDS/iFBUmhxHndryisyAL4NsEy0zSgzVISEqKifmSP4gFJxJLZwVYvBFpWtaUADdJZrlDh0zi3bG8LTAADNSkKP8EtdeHA79ecXLZmzEyUgCub6bXWFtG1RdheEpwrN3gXa4NXkc/TtYkbEKXLYBq969vLNosUw8fPV7flqDhQOLd8/qT15VThvlXLOhgHyD6pSp79Yitsp+Z7nv55+l/fASU+du9SPr6axiMttoBfk/vfwPpC2tNsz8epVvIw+XvXhh6MIpUx3rFy8Z2l1AVpdyucdvKIfYmx/jzGb5RVRFGHbNu8dHjy1Gym3vDPhZVsmBO8JaHYrIfoBiYvtq/TDZ0hDzbWpJwJKQ54Bq9ID2hOTZJG6hLfxSP8AY5+piC2XY12grVNBUTQKVxy01AMnW+TK9N8IdleCQi2SAiamdIUsHfTWgJVuqGCiB3MaVb54c89eg6GMl2dOXJnqlvmGwO7UFujtxjSjOJQkm8gHy9qcHB6Tztt5NjjxwWqbTLy548PxBmyj8hvvNz5DIREfFIOPOJPZivkLZn2gYdqRDFNS3bnCGfjhrWMKvfvoQoK19jm8D2n6Kkp6HWUEkUNcMrhzagrc2I5QwDx9ANMTHZkxkqwodNzp14GMyPkVrnXvrPvfB3hnY4XaSshwivU3a/8AGI/Z53kBshxuprrxdiweLDZLTNTMHylj5N6PjSvFjP4y/bZnbqaB+HDTYVyDPFdlTgVB6UH0Ht2xFIgdtePkzZgCXCX7dMYslj2ZKtEl5U4FbHuc8b/SF59tJpY9nzApKa5Pxo735+tOC7XsmXMqtFRiPWmqxU/D23Sn5ZnEHmLz3MXIWkKSCDye/X1xg45Fs0FsshEq5+ZNwxAbB6w4NoDHNsqHJw3H3uMLmo8288buPnETaZCg9Dz5HD7Qxex8+2Nc+FNdBqgX+U37vphfwu9s4CXMN70H4/HOA5lqNOD/AFvwN3JuULbTzFI7Q2nhj6devvhFbtm02US+f111yLPW6YWc0ufgTVmivzT8wL3HXU6vgaPJpF+JFPuZ4cna59MBFj/S2xBW+SP5AF7mZ7xzNPzFd2qxU39Uv1y5s1OUXL9NpiRLa7cBUo+fow7xTepoPaseMbRNs1s3AX+GTulsC+HKLX4N22bahaZyEDdTQpSzkBye9eZ7xdv2SbeudaV7wFdziBRN40OcSdhlpsNjWr+axuS0i8qU1Rl9BzjWzRVMslj37YtjRLh2vKvlA1lSNAmo3UhPADk2XlTlwiN8PbFSgktcUuc5jN2S5D5vlEnalVrrBruHAX51XK7NAakucGo2Prr0MpsdLoJ/2w5CI2XX3PkcfW6nGJfY0sFCrv3HB8BjGw7NEAk17w7LHl6ew5+8MAt3giUiF9h6LTTV1daeOlDpUP8AU06a+z14U/ju7eXfnDlgmJUVBJBKSUngcetfMdTOwqu+H9oApSlq3cD55axhjxrNlDdf/wB7BsA+OY1yhhbTZ1LI/cCQnnm3V7oirRblLXvKJKjiam78dsYpjjd7C3g4iUkq+YOWu889eUO2CfMlkmWpSRmOH5gKXOYniG6duuMLkWwpHJzc9bsYezgNtQ8MbKRMRWY6ix3sXvLjWPKJxKJkhgr5k5i8MMe3lGQWPai0EMoguS73HCvc9+lr2V+pExKU/GSJjGpdjQ0pc7UplEbjZ2N5aPY7cksN4cPuMLruPOOW66mOtPl3gJu0JE6SJ8lW7uglWBGPzZHGHLFtYTZSJg3mUzdSx8n7cCwl+y6OLkUNdfZvs0Bf4rPw+uPn2PU2dMGGBpTDhwv58IGmzKPx44dGp9MLtoZUXalU3c/y2V3qMy8GtHzboxrjq/05wftOf8tL3DZs/wBu8QFutG7U3io7P2+saQ+wO0Vn4pw3iAOV3LjFy/TKfLV8eURvEpLJrVH7SKc36dqFbJ+8QctfTvDmx9qrs81K5f7gO4x1oUuN1wErarRslKLPuykMQxCVOa0pXpf6RWf/AEtZmCZNVvzn+RGCP9iOHHtEfsnxTarfN+EF/DSzrUGdnbhifMRbbJs9MpLJB4k1KnvJJ15QvPvgOjSUCXLCc7+JLP7dPMObMpr01jBtrVwpo/WtcYi5xNcb9efpnCDHgrPjql8TWxZ3/GW/tlwEV+Uda6xYNhS3lqq3zXP/AKpinj38jztWgKl9fasFJ15efaBS+r2eCJJu+2tc4mUVKS+tV+2bRnczaU+xT1oCillEkUIJLgFjQ0jQpCq0P217HjHdpbDk2lDTUsR+1af3J6tUYtiz83ws3yTLfbJrVbDMWVKvJc5VqOnmXMDyEkkNU4RP+KvB5se4RMC0THAoxDZ4G/CBrNYAiSJrkLenAA3jj94vuSEm6Qjw9aCHEpTVwLdwOkAT5KpZ3VBiPKLVsHxvapB3QuhIvANXzi9I2BZbahM+cE76v3bh3Q4wzeo+8J/pq6prONsY324cvT8xwTyMY1C1fp3Z1KKRvJD0Unk4cH8XRXtq/pquWfkmgjJQIPDXDs8yxocq7JnrV/xyio75bdS9emP5MadsuymRZ5KFUITXgSx8n9qxWfDVn/xFLO9/yEM7XA3gcSw7RPW3aBZK1KCt5wQLwWccgSYhnZ1FMZfaRNoe7VKdbu3ca12sJCRc587gAMtZxHWfaaGClH5y43bmuwiPt22AtSWvevMZcOmHaZtObRtgG8S9VEAcr7xwOEVi22lyThh0gvaVtdRcuHU3XPq3aI5ZfWb++sRXDH3S2myPl5u9MuuNI5LRedauhyVZt40u0nX2pOWfYwDPWmfvq+KW6LpNfphZ/nnr4JT5lR9Ivk0V4arrDyqPgKSE/HGBWPId8Ytc836vp9O+MStGgrRM7/S+mNaapHWhTX8Pr1u1ibPqTR+vLnjf9L4ycs3afWs0NCUjoNd4sOwJJ+Gf2/uN/IZxWpczLJotPhqspRdvnNK/1TxEU8f7DFYl6HXXcQSMONdV4fiAkj5tXa9BBKVHjrWsZgIkFgD9NenkYLQhrr7tDkx7VyDlq1Xyxx1iRJmfjvlfjf1NzYKqP6mWolcpOASo9z3ZnpFZnW9w1aUA8mph9Wi0fqMl1yiDclT8wRrO58Iow86Uz1TV/RjJYnvQqzTt5Qwci46xEWjYniQhSZKmCFFgR/csN46+1Qs5avDXljw4Q6icRMQ2Ck+Te0DLDZpk2QzfhH4ZO8SkqfLdyHEDvENaNriYkElqkkZXAk6x4xVdo7UV/kfE3i7gPfgBjfhDaLaVTFBRcbpu449z58aw+NPo9tS2JmFRSMSAz1HLthXtDCdoncY1z+/r+YAtU4/xOLPxxbXszSrSxNSzDu5Y9/brT4hvQ+csp+cNc7ex19DHibvIUTifoOfAQx8dW42Dt75tfHtyhL616m6HmOgtdKnGdNa+keQbsqdgw02cIFQBp7+91YMsFmdQOvua+Yzg3gEx4e2Vv/Mq4N3y08Tc5DXCjfYcXJbtBuw7HuyxjSmF99+qHo1aV7r5DV2usQt2pBXhiTuqmnimjNeA3DlE7OWyX0zD1HtEXsizKQCVDd368hRuje2UGTl08+L383FO8HotAT5tNcxr3gWcdevXjwh+aqtWv1+czzgWarvdCjDcsOfP2zi3eGC0pX/mc8k5RVELpWgpFr8Ln/hNP5HPIZRTx/saKor93f11p4eRf+NNAxX81G436/HUOoVEyn0K17+sEysMtfSGZCM/t9biNNBspP1b7YhtNGCoDxxYiZAmAhkFj1pSlakUH1EZ0tHbD1134xqvjSzlViWEh2KSwyBYxlKjrnzOu8Xw6TNqwbQ/EOSS1cgO8eSaaaunhJUe/q1+szFGECc7cOX4wGrnP8hQU71V761iIDdkPPVfOPKW41r89l+I7PKUWzrjVzdrTtEP19+PaFhBoK5eXq3pBEuyOHzbXpp43Qh96mr/AK+kOIQpZoMujNByNmEYevXybD0iUsWzMSO/X29+MLchkBWXZdA4bDWu90TWzNlAG7Ae9e0GStnkjPXr9+sxZrMmWHvbVK/e6J2mEy5W4muX569a05wzsbZHxpnxFhkg0BH7jnyf0iR2dszfAUt0pwS14zPDh9WicFnAuAAGHag8qCBPstyAbXAG4TQH5WzcXVZxTzfPdip1OTt0xy0+LtG/q1atyVICT82+VcaJFe7dIhdkePEKSEzxuqp814ODlq3PBsvYYp5d1ReOOuERtrWxxz1dSlziDEWlCw6FhQfAgty6NAU5Qel3D66zwcId2WrP69Bdxwv5NFr8OTWlH9v7zeSMBlFT3Q3H68OgvzGQi3eFP/ZOPznFv4pivin5DFUVQ6zfDrow5KXr08jCZ3D7YCPSlG7WfvEwGypn50OfnB8o5aw1yF+EbKcXjVPeJKSl660zdubABsryrrWfGsLbv05kTVzFuU7xcAUZ2GIxV68onUa6fjyEFWi2y5CDMmqCUgVJ7XXlwdPV5lYSqHbP0vlS5api7QUpTUkpDAccCXr05PQZ1nB39xylNQ97Owfz/MT/AIz8aLtkzdS6ZKT8qcT/ALHjQtk5iN8NWcTJplqLb6FJByUag9x68YrzrdCI1Moa1gcOEG2ezC/WqRy2bPXJmqlrBSpJII13fRekS28h9fxxMbKjNCJNnc05VyN/P78aScixsRThrO/VITYUUprrzPnziVlIcMBSnnrz7y2oTJsQJqBrXn2lJFmAwrptfaEypTB9UgmyBS6IAyKjUDlxYMwzaFApR3WAqaUGJ17YMYktnbKchUwXMwFw55lvQ8I7s+xAKLOWoSXvx5Z8+NBKoLV97sR1hpC2nJFPfXLWftoW9EmWqYsslIJP059MY4taUp3lEJSkFyaNRyeDdLhmIyLxz4yNqX8OWWkpNB/ZQ/lxyHCDJulRnijxEu2TytVEiiE4JTllfe/0iGGvT1hSpZSbmJAPFjdrjCNa6RaTU1GdlWxaC6CU8qRNWDxYpLCYkEUuw6GmXaK/jDm5XtdrONcZex3V8se2JUz9qgC1xoRy1Xyi+eEg0g/+ZuLYCMf2NZwpYdtOW4fctGweFARIp/Y+gyieHGfC2PKqzlV48r9NDtm15d4GGJyf7+XkDjdHWjxJKk0f4ixgODXm7tEdXZelmTK/Hr5w9O2lKlD/AJFpRfUmvGnl0rGdbQ8azlgpSyAcjXvd5YRBLmlRclycTe+vbhFJ47ey3JpO0f1JlS3ElBmH+xonLJyzxRdq7fnWlW9Omb2LfxHJIpnp4BKb/KEa08UxwkI6Ve2dMMa4QbsKduz5ZyUm7mMbsoAEP2SYy0nIg+Y4PDZdNO23eL/B6bYnfT8s4Bgf7cDw+j4xl1r2ZMkLKJiSlT43Gl76uPTb5EwEAu9Bye/v9boF2rsSXaE7sxIN7ECqeIOBy4FolLvitvVZXYZLscGw4czx1fE1Y5WOr/vlnmXH2v4dmWJW+DvyrnxHP6wbsKxG1Es6ZI/crFRY/LyzI43UMLZdqb42Ks8gzjSiKurPgDzeuHSJpUsSZaiBRIcDiaV4kt3iQs9lSkfKGag4ANr6RXfFniGXZ1SUTAQFHeIAqwuo4N7du+6T3upfZ8rdR8xqzk5vV/M9hcIettuRJSZkxW4kXk/e88OPN6tb/wBRbNLQ8smYujBiBnVRAbGgFGjOtteIZtqmb0xTgXJwSMgIMlvTJbxZ42mWtW4h0ShcnFWRVXsPXFfgfwj/AJUzfmBpCKqw3iK7o4Vrl1hzwh4FXaSJkx0SX6rGQupS+NE8Qzk2SwTSgBICFISAMVfKOtfWH4nEFjW3LWJtomrSPlKzuilEuyeTDWYN51q9vKPONYaGskJT9OeLRSA4JT5a1oQVKk/M2u3J+8clivn003YVh/d+ZJwNNc6wtoyJPZ9n+YYNjza7vd+I1nwoAZFR/IjyEZ1YrM2HPgOuvfRPCKf+A0H7z6D/AGhML+SuLLdt2yYokD5UVoMuP06RAzJNNYXevn0i1bVsjk/n84xAzZF4x8tV9YXG6LpFKR9davMdf7d/WH5srDWm9+MMkV6/cevtFpdkKVTWsPe+OIv+r6Z48VVOtfeEqN8YHicdZarC5Vde+ru7JMOy0c3+uvODemjeNl29Is8qYVADcSSSWvAJqeFdVC2j+otllXKMwjBAfH+xpnQVjLkSFfDSJhJa4Elk8L24xHTQwprV0c8x2az20Q/qdImbwWhSUVG628pVKVBAGJxviP2R4/lSJm6iUtMglzUEg3EgCl4z5ZxQ0C7WtZ1VMLDGKXH0Eb/s/bEqbL+IhYUmpJyzd7rhh3ujGfFe2f8AKta5gfdHyo5Cj39esQ9nty0ghKlAKBBAJG8HqCxjgnhPE8O+uuEaY2Nx6OosC5s0plIKi4YAPr7Zxovhf9NkyyJlqZShUSxVKTfU/wAiMs4T+lxAlTt4NNKgTT+JTTlcafmLuud+PscKauGuXoKdBagoBRg1GNLuHk3Wi/qxtQCTLkvVat4/+IcCvN72oItq7VSlTc2qabN8b8Z7UM61LLuEndTyBrdmXgYzdBDD11rlDsuVvMIRLA03PXAYYFyJTnT4+79opbo0dkynLDXHWcH2mztLpgQddW1UPWOyYn88XPe/3gu1bglrBIHymmeX4+8St5P6HbPVRKswOF9NfZjfvCkwfAq/7jjwEUDYlZKcwG+nMX+XGNC8GJBs5L/zOeScjG8f7Gl1VHtsgqcvfXhSo1x6iEtdlprD14j8xaBL3usC2uxAggs9NU614xOUFJmyqXXX9uftAag2taeJ212PdLaw+g1cBNsbsAzlgIrKWxHg0uEcZzdBirIElv3GtLgDefWFiykhyGGQHaG2GgBl/Nnr8d4O2RLdYuLB/p5+keVYuB1z7V+rMqsxGOr9faNvcbobatqO4wfDt6emNYj58/eOuWGGuaUJ1rtoRZ/Cfg//ACT8SY6ZQIp/fr7840kjWq3IkLWwQhSjW4EnlS+sSk7wZbCje+AvyemLPpo2CxyUSkhMsBCRcEhhdw4P3ggWkDHlw6X67C5yFr55NmUDuqBBBYg30pjEtsvZ4DFTciM73jTPEHhORalbw+Rf9k/yGRF3vTKkRknwTISPnUuYciWza7hq6DlludtijPC1v3bV8vzApILXZ8r2i7TLdStNfcHQeORZES07qEhKcgAHanDGnrCFLPLXARGqWbNbZ2t8ORMW7MktxJDDqS2r8oKSTzv56+uMWzxrtLeKJIuHzK5m7s8V2RKcP25U19KtXDibJZy5Z7MSe1dcfSDFySlIKXYs9K9oJsVmupSmHHXeJeWwDAXN1Dfkd7qwtyNIjbDLlkB1kqyUSH1x/ExLsyQzJDOasLuD69D4WZCgxSO1a8euqOz/AIm5VCyGwN3p5jF+DrTJEFgyQK5XHDLl3zi7+Ckp/wAar/vV6DIRn1lnFSATeSe3Lv0jQPBUt7N/81ZnLIQ2H7Cq0rE84RaVE469/tBsqzgu/tmR7R2ZZQ+NGr0ER9ggZ1mKueL4fUa4CMnWEqNaX8Otde1sRYxx1+BD87Y6N4CrF8s0jLIw8D2qkzZQ3woCiuPDHh949Nsoy8uDU60+jtFtTstApWgJwwfhBFn2JLJF+Awp5QRUebYC3yjQx40gKdstRN3XvGkI2NK+X5b28z949/6NKLfLew77v1jRmTo2QpKnI+UVfAjLrrjqtgtSfhIKQwbDWnhm3bFllIvuVlgAcs4b2LZh8PdqyaD/AO4xsraGvSQtFt411TvjzhhW0L7svJruZu55QqfZAHv0Ff8A8jzhkWQOzm9sLgQMuJ7mEDTky1HrzfTEEdaPDfxzj+cT6PC02MOznHLInKOrsIrU0bLInLMQdDwbKnDvj9NNcOogO2WgISpRuSCTrV/KJmXs1JF58v7NlAu2NiImSlJUVMWubnlGk216ZimzKnzCtT/MSSfNhwrBqdlkDiPf8CLdZfDksJDKXcTeMC39YJl7DQN4gqpxH+3CKUIrdm2cWGGm9Dl6wVLspe7Lvyq15plwrFjGyEMzqvOI48I6nZaSBVV3DPlAsFBCTQMbm9vrliMYBtZJIRVv5HhdjiQw+0WsbHQSKqva8YlsoBm7HQHU6n+XLEO110DTIgJuYUDcg/XlxN8aJ4GQP8au9+83A5JvbGKevZaQkEE54cRlF58IWUf45votQv5Q2M5Hvh//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16" name="AutoShape 25" descr="data:image/jpeg;base64,/9j/4AAQSkZJRgABAQAAAQABAAD/2wCEAAkGBhQSERQUExQWFRUWGBcYGRgYGBocHBgYGBkcFhoaHBgbGyYeGhojGRoYIC8gIycpLCwsFx4xNTAqNScrLCkBCQoKDgwOGg8PGikcHCQsKSwpLCwsLCksKSkpLCwpKSksKSwpKSkpKSwsLCksKSwsKSwpLCkpLCwsKSwpLCwsLP/AABEIAQwAvAMBIgACEQEDEQH/xAAcAAABBQEBAQAAAAAAAAAAAAAEAgMFBgcBAAj/xAA+EAABAgMFBgQFBAICAQMFAAABAhEAAyEEMUFR8AUSYXGBkQahscETItHh8QcyQlIUYiOSchUzgheissLS/8QAGAEAAwEBAAAAAAAAAAAAAAAAAQIDAAT/xAAhEQEBAAICAgIDAQAAAAAAAAAAAQIRITEDQRJRIjJhE//aAAwDAQACEQMRAD8AhEzVOfmVjjxpjnp7+iaoXE/9j6/ThlXm5Uji92q/WOiW+tYaz4Lvbu4098ZZrvKxx9rvz/2elTlPRRyvVrOOfDPLLpXm135h2zyR7Qd1nPirzPc8cvxfm0OpnK/srudX+0OplYjpz11rBEmw1o5BF7NxPqdXbdC6N2cqP8i//ln+OMFy5K2FT3L6+nd1CUoBUpQAF5JYfQapERa/HllT/JSj/qm83YnL3g7LtJoBudWV55a64iFlCuPc4+vPhnFeV+olmv8A+T/qOtXhj/6myg5+Gt3oKeZf2+x5/rLMJCs1XZn65PXjSFCUoG9Xc9+V2qxn+1/1EnL/APaAljMVOV5FOgxiuz/EVpU4VOmVqfmIftBmOVbemzS7OvNXc6z/AOvZ2XJXmrK88s8X9YwgbQmj+a/+yvrBUjxLaUftnzB/8ifWD/nl9t8o3AJmYqU3M8OLtzhBVMH8j/2PCnp9qRlFi/Ui2S71hYyWHi0bP/V1BYTpJBzSX8jC3HKDuVbQpf8AZTZufX37Q5KC/wCyi74m7ueWjA+yvEdntIPwlhRxBormxrlnEnLSRyryp5ZeWQZd/wBEz84/kpmvJPr7nIw3MKhctWFd7lxvZtCC50y/ywdw3O7n9RDXhp/rSG2XYdal/wBlX/2NOVdcLwOVk/yON5I4exzw5E5Z1q7E0gFSWLe1zU+opwq5eEtNC0Fd28eFTf30eTxIWKYpj8yr/wCyshrTRHCnl6U9u/KJGwq+U0epuLZcevWGwt2pO1OkSakvn767XQT8Jhr7QmRLqeeqwQgfe/I9M/rkm+SG/hMNaz78IclS35etWvwvjiw9H9dZ9uydp7QTZZKphDn+IzUQ4rlzg9tTts2rIs4/5VsT/G8kZte324RHSvHkg7wQiYQmooAPWnm+UZ/abYqaVTJhKlqPG7Iaxh7aI3ClAu3QTkTjXGucU+Hognb3iWbaVfMWR/FAdgLup+uEQyxrWqQpaa6HLX1hIT83T2+kUk0zsyXTnz5fWHpFmBAc/uLa8+0NrVrWqGDLQAESlJyD8w9YF2MdtNhCFECoDGmWhf8AWGBIlqFFFJrf1y0IftM4TAFBgoXjP3aBELBBBofprKBNiTPkECrEZj8XwPujDzgiqT35aZo8RvYV1pvR4fZdBijBqx74PHhBYQ9+h+dVhQs6TixPCmvvG+YfEPZ1FJCkqKVCoIpFz2H+pU6UyZw+KgNW5QbNqHl73VIyGuLv34emsOCjONdoWyZGnDc9k7WlWtAVJU7gOLiDcx8z3h6fJKRjq/hx4P0jDtm7XmWWYJkpRSQQ4wUMiMRw4xs3hrxEjaEneACZiaKTexvcPganC+uBEcsdCSsu7dfTL1htSHvNaOK+ddXQRa7MUFsCzdrmbh60hkLq4vz6P7voQlNIG+IbssD6d9Xwbs9Y3a1r7A5fm/GBZsu9QuOhjwb3uMFWBLJNWrxyGRENh2eK8lbY3+8LRM0YaWmjtwuwh2Ulxrn348YHsgiQneNNV58ONwio/qBalfFTKeiEgtg5oa8seMXCUvdL9dfa6KN49QU21RNy0pIbIBm6H2imE5JlVeUr5U8tYapzhy1WkKCDiEseIeh7efeBiuG/ixbRdiJqvmJFzv0v+umhCDrtrr1iQ2RsRdpJ3BBtp8DWpBb4buWoXB1dX7xmQs66nrjrVGDabQRS8Zax+kTafA9rLAylAm6nXGms4ltnfpVaF1mkSgbgansLqevc6bamqGRh+RYpi/2pKhyJ1rONKsf6XSkKBUr4hxe4dB07xYkbClIG6JdBS6g6dh+apcpBjJEeF5pS5YG9ieZ1po4BtazjYbdYU7qt0fxPdvo3Y5iMnEr/AJCk5q8oWZbNoRZyN8pNQwPPTiEEhvmRTMfbj6dxTOqCLx5xIWeaAN01Sq4lmBGeAELeDA5kkEsguMAWBw6Z8YGWXv5fb01eRakXKH7T5EYc/WBFLx1rQzh4Wk/n0H0iS8PbdVY54mJqP5D+ycRyiPBemvx94ZmjWsYfW5ql65fQKLSifJTNQQQoOPocAb87oAapLtiTdw6Y9XNcaf8ApRt/5l2ZZoobyHzDOK8GLcIuNoTuqNwywy4X945cpq6qmP8AAsyYXy6a0DkIk9mvumhPzcchEeqW2qPk3t+Qbs1R3TzP8XwHEQcOzxXVVwxMEykg4abez1wgFU29s66794JkzKVuPuK9fxA9kEgv6dukV3xpsZU2WlSEbykO7VO7ezC+vWvGLCDV+/H69fSDLF++uA4/XL14w2N1SZRic6zFJYgjgR7RbPCngNU9lr+UCopU8K07xc/EtmStcpwGSoqNA5a4PiHMTOx0/KQMfrfrEcYrl5Posns9sjYcqSkbgGb5nOvuMG4xJf4rtQC788MdXOJR+eeesIWlWvf07cIlsKelCh4+f5rHF2fX2GsITKVXWOhBLj8++UYAMyx8gde5PnCFWYgFw4+t/X6mDlKrr8x6UrHDT64xmQE+XuqYgEVvxd3c/XzEZp422B/jTviIB3JhJe9lXl9dY1vaSWIa8en0wfDyEXb9nptEoyl1SodiB+IMuuKpGKWuzgj4ibsf9Tr/APKBpFp3aEPmDp37xM7b2XMsM7cNQahxQhseN8QdoIJcBsxhyHlFJPVG33DwmsGFUkV1w9m5imhv1SEknXvC1VHtnjrKGk0BDwmcqOqOvz9/SETBDQt6O7I2gqTORMTQpUCNa6xuP+SJgRMFy0pUOrKw1ThXBSmNY8DWrfsSQS+4SluygfMjVJeaezeP6Tyma7LXv06h+wft65D6wHw+ms+2d0js9gkviXvIwGDxHDtadqgE1NcTr2a6nCC0ijY6Ho/aGJVFGuuPTWJKSu5tfcUFM43snoqXQa9R6QRKWXDsLvXV+VeA28HOGsma9/KCJCS4z1jzp9IwUJtuc85I/wBfVT/TV1m2JcK4a44+t4MVW1y9+1E5ADDAP5XRadjggdNcr/LlBL6Tb69vQarwVr7Zn8484Z3+v3++jCweGXXXbChEElL17ejaoVyl9OPC9xwurwxhBTXWquO5NLy6lPufvrJ4zFrVTXPvn7R6WrHWrx04vDYN/B+wGVPbzhe5fy0aV4UurxjAE2iHbhV9cPzjAKKMQxbDsdchBNsuc6xu5t9L4AE8Hlz68rxC1TFWv1G2YZsgTQ7pLEYGrOchUXxl6rMxZVOdadBG42pYKCldUsXD0blc0Zl4o8NTZK1KDrlYf6jAHlnxrFMaPSuf4qrxUcK+TPwuhlSWvDafV9/OFFXDXDWGEcL5559dcYoweYqrjXTKPAjXaPToZJisidujizSNC/TSefhTgMCnPEEYdPLhGcgxoH6ZD5Z/NH/7a/NJ+WfibC8rgZlT9u769REns2YyS7CubYAXPpoiy/F/qQRx1wiQ2ehkmj15YDCkc+E54XisqRU8efp0hSSw4x4365xyXR6X+8AkPyA5JPXJsYPkSfmFcO99a682DkHDDGF7SJFnnFP7vhqbPVRjhybTm6ChLHtuzJWSqYkqU5rzZ+ftFlsu2ZTOlYIbAg8ruOjGHGxnFXQVPYcPSHdxSSGUQb7yK8opcb6peK3QbRStJKTmL+jay7t7Ot4K2eoe/Ea0Yy3wrted8XccqSalzc2PtnXsX4qts2Ud4OnexqGZzdcIT45bHU00q2eNbHJLLnJ3sd1y2NSAWq8Vy3frBJQppcpS0ijkhL1dwOefCMmCnvOvoG8uUOoDsEgqOQdy2sPrD/5/dK1SX+sMgtvSZoPAg8+d51fYtjePLJPoJm4cl/Lnce+jGTSiJYAmyFJuqpNPS6HFWWSsfJQ5pduuqv1hLPo/xbLtaeEpfA411nzeK8i1hy+ZYi8VBb07NiBFb2LtWbufCmLKkD9ru468gNXScpTqDduuu8IMmkkpb1uy588PSPKSJiDLP7VpbuPJtE3wXY9nKIwLjG7CB59m3SHpX2c0zo/Xu3XLMZ2rI+DMWhi6VEV1i3rASp7il8T/AIwf/IXvA1NOUV2bLaOrDVieW4bMcMejsUTJEaj+nFjAsilYrmHskARmCRWNw2RYfgWSTLIY7oKmzNT5v25RLzXg/jhyYLnpWr9jfwHrxYyx1TUtXPgMxnA0wUYXsMulBTXBoJ2YBuVe83B8o5sO3RFcTjrOO3RwpF/GntHQXprX1jXsh8Ju+uLnprKH5SApKkG5QIpkaa5HOBwaU19IKlJvctr78ekZqyW0KmSZqgFMUlSXHYtz9+sGyJU60IUpUwq3GPzNxuOYYd4mtqbFmFalI3VJUSrdLUJNWrAU+yLO7KZKSpQZKAwcm80qWzJxzi3y4JItX6X+G6TLTMFP2JGZe98jRuXYrxuEz0bqU1BoWub346FmsVjFnsqZYwS3U69IrVpk75D68uemidy5btmto2WpI7t0f31kEZRSl6gu2WsNCNrn+EpU6QAQywH3heLvbVIoCvDS/iFBUmhxHndryisyAL4NsEy0zSgzVISEqKifmSP4gFJxJLZwVYvBFpWtaUADdJZrlDh0zi3bG8LTAADNSkKP8EtdeHA79ecXLZmzEyUgCub6bXWFtG1RdheEpwrN3gXa4NXkc/TtYkbEKXLYBq969vLNosUw8fPV7flqDhQOLd8/qT15VThvlXLOhgHyD6pSp79Yitsp+Z7nv55+l/fASU+du9SPr6axiMttoBfk/vfwPpC2tNsz8epVvIw+XvXhh6MIpUx3rFy8Z2l1AVpdyucdvKIfYmx/jzGb5RVRFGHbNu8dHjy1Gym3vDPhZVsmBO8JaHYrIfoBiYvtq/TDZ0hDzbWpJwJKQ54Bq9ID2hOTZJG6hLfxSP8AY5+piC2XY12grVNBUTQKVxy01AMnW+TK9N8IdleCQi2SAiamdIUsHfTWgJVuqGCiB3MaVb54c89eg6GMl2dOXJnqlvmGwO7UFujtxjSjOJQkm8gHy9qcHB6Tztt5NjjxwWqbTLy548PxBmyj8hvvNz5DIREfFIOPOJPZivkLZn2gYdqRDFNS3bnCGfjhrWMKvfvoQoK19jm8D2n6Kkp6HWUEkUNcMrhzagrc2I5QwDx9ANMTHZkxkqwodNzp14GMyPkVrnXvrPvfB3hnY4XaSshwivU3a/8AGI/Z53kBshxuprrxdiweLDZLTNTMHylj5N6PjSvFjP4y/bZnbqaB+HDTYVyDPFdlTgVB6UH0Ht2xFIgdtePkzZgCXCX7dMYslj2ZKtEl5U4FbHuc8b/SF59tJpY9nzApKa5Pxo735+tOC7XsmXMqtFRiPWmqxU/D23Sn5ZnEHmLz3MXIWkKSCDye/X1xg45Fs0FsshEq5+ZNwxAbB6w4NoDHNsqHJw3H3uMLmo8288buPnETaZCg9Dz5HD7Qxex8+2Nc+FNdBqgX+U37vphfwu9s4CXMN70H4/HOA5lqNOD/AFvwN3JuULbTzFI7Q2nhj6devvhFbtm02US+f111yLPW6YWc0ufgTVmivzT8wL3HXU6vgaPJpF+JFPuZ4cna59MBFj/S2xBW+SP5AF7mZ7xzNPzFd2qxU39Uv1y5s1OUXL9NpiRLa7cBUo+fow7xTepoPaseMbRNs1s3AX+GTulsC+HKLX4N22bahaZyEDdTQpSzkBye9eZ7xdv2SbeudaV7wFdziBRN40OcSdhlpsNjWr+axuS0i8qU1Rl9BzjWzRVMslj37YtjRLh2vKvlA1lSNAmo3UhPADk2XlTlwiN8PbFSgktcUuc5jN2S5D5vlEnalVrrBruHAX51XK7NAakucGo2Prr0MpsdLoJ/2w5CI2XX3PkcfW6nGJfY0sFCrv3HB8BjGw7NEAk17w7LHl6ew5+8MAt3giUiF9h6LTTV1daeOlDpUP8AU06a+z14U/ju7eXfnDlgmJUVBJBKSUngcetfMdTOwqu+H9oApSlq3cD55axhjxrNlDdf/wB7BsA+OY1yhhbTZ1LI/cCQnnm3V7oirRblLXvKJKjiam78dsYpjjd7C3g4iUkq+YOWu889eUO2CfMlkmWpSRmOH5gKXOYniG6duuMLkWwpHJzc9bsYezgNtQ8MbKRMRWY6ix3sXvLjWPKJxKJkhgr5k5i8MMe3lGQWPai0EMoguS73HCvc9+lr2V+pExKU/GSJjGpdjQ0pc7UplEbjZ2N5aPY7cksN4cPuMLruPOOW66mOtPl3gJu0JE6SJ8lW7uglWBGPzZHGHLFtYTZSJg3mUzdSx8n7cCwl+y6OLkUNdfZvs0Bf4rPw+uPn2PU2dMGGBpTDhwv58IGmzKPx44dGp9MLtoZUXalU3c/y2V3qMy8GtHzboxrjq/05wftOf8tL3DZs/wBu8QFutG7U3io7P2+saQ+wO0Vn4pw3iAOV3LjFy/TKfLV8eURvEpLJrVH7SKc36dqFbJ+8QctfTvDmx9qrs81K5f7gO4x1oUuN1wErarRslKLPuykMQxCVOa0pXpf6RWf/AEtZmCZNVvzn+RGCP9iOHHtEfsnxTarfN+EF/DSzrUGdnbhifMRbbJs9MpLJB4k1KnvJJ15QvPvgOjSUCXLCc7+JLP7dPMObMpr01jBtrVwpo/WtcYi5xNcb9efpnCDHgrPjql8TWxZ3/GW/tlwEV+Uda6xYNhS3lqq3zXP/AKpinj38jztWgKl9fasFJ15efaBS+r2eCJJu+2tc4mUVKS+tV+2bRnczaU+xT1oCillEkUIJLgFjQ0jQpCq0P217HjHdpbDk2lDTUsR+1af3J6tUYtiz83ws3yTLfbJrVbDMWVKvJc5VqOnmXMDyEkkNU4RP+KvB5se4RMC0THAoxDZ4G/CBrNYAiSJrkLenAA3jj94vuSEm6Qjw9aCHEpTVwLdwOkAT5KpZ3VBiPKLVsHxvapB3QuhIvANXzi9I2BZbahM+cE76v3bh3Q4wzeo+8J/pq6prONsY324cvT8xwTyMY1C1fp3Z1KKRvJD0Unk4cH8XRXtq/pquWfkmgjJQIPDXDs8yxocq7JnrV/xyio75bdS9emP5MadsuymRZ5KFUITXgSx8n9qxWfDVn/xFLO9/yEM7XA3gcSw7RPW3aBZK1KCt5wQLwWccgSYhnZ1FMZfaRNoe7VKdbu3ca12sJCRc587gAMtZxHWfaaGClH5y43bmuwiPt22AtSWvevMZcOmHaZtObRtgG8S9VEAcr7xwOEVi22lyThh0gvaVtdRcuHU3XPq3aI5ZfWb++sRXDH3S2myPl5u9MuuNI5LRedauhyVZt40u0nX2pOWfYwDPWmfvq+KW6LpNfphZ/nnr4JT5lR9Ivk0V4arrDyqPgKSE/HGBWPId8Ytc836vp9O+MStGgrRM7/S+mNaapHWhTX8Pr1u1ibPqTR+vLnjf9L4ycs3afWs0NCUjoNd4sOwJJ+Gf2/uN/IZxWpczLJotPhqspRdvnNK/1TxEU8f7DFYl6HXXcQSMONdV4fiAkj5tXa9BBKVHjrWsZgIkFgD9NenkYLQhrr7tDkx7VyDlq1Xyxx1iRJmfjvlfjf1NzYKqP6mWolcpOASo9z3ZnpFZnW9w1aUA8mph9Wi0fqMl1yiDclT8wRrO58Iow86Uz1TV/RjJYnvQqzTt5Qwci46xEWjYniQhSZKmCFFgR/csN46+1Qs5avDXljw4Q6icRMQ2Ck+Te0DLDZpk2QzfhH4ZO8SkqfLdyHEDvENaNriYkElqkkZXAk6x4xVdo7UV/kfE3i7gPfgBjfhDaLaVTFBRcbpu449z58aw+NPo9tS2JmFRSMSAz1HLthXtDCdoncY1z+/r+YAtU4/xOLPxxbXszSrSxNSzDu5Y9/brT4hvQ+csp+cNc7ex19DHibvIUTifoOfAQx8dW42Dt75tfHtyhL616m6HmOgtdKnGdNa+keQbsqdgw02cIFQBp7+91YMsFmdQOvua+Yzg3gEx4e2Vv/Mq4N3y08Tc5DXCjfYcXJbtBuw7HuyxjSmF99+qHo1aV7r5DV2usQt2pBXhiTuqmnimjNeA3DlE7OWyX0zD1HtEXsizKQCVDd368hRuje2UGTl08+L383FO8HotAT5tNcxr3gWcdevXjwh+aqtWv1+czzgWarvdCjDcsOfP2zi3eGC0pX/mc8k5RVELpWgpFr8Ln/hNP5HPIZRTx/saKor93f11p4eRf+NNAxX81G436/HUOoVEyn0K17+sEysMtfSGZCM/t9biNNBspP1b7YhtNGCoDxxYiZAmAhkFj1pSlakUH1EZ0tHbD1134xqvjSzlViWEh2KSwyBYxlKjrnzOu8Xw6TNqwbQ/EOSS1cgO8eSaaaunhJUe/q1+szFGECc7cOX4wGrnP8hQU71V761iIDdkPPVfOPKW41r89l+I7PKUWzrjVzdrTtEP19+PaFhBoK5eXq3pBEuyOHzbXpp43Qh96mr/AK+kOIQpZoMujNByNmEYevXybD0iUsWzMSO/X29+MLchkBWXZdA4bDWu90TWzNlAG7Ae9e0GStnkjPXr9+sxZrMmWHvbVK/e6J2mEy5W4muX569a05wzsbZHxpnxFhkg0BH7jnyf0iR2dszfAUt0pwS14zPDh9WicFnAuAAGHag8qCBPstyAbXAG4TQH5WzcXVZxTzfPdip1OTt0xy0+LtG/q1atyVICT82+VcaJFe7dIhdkePEKSEzxuqp814ODlq3PBsvYYp5d1ReOOuERtrWxxz1dSlziDEWlCw6FhQfAgty6NAU5Qel3D66zwcId2WrP69Bdxwv5NFr8OTWlH9v7zeSMBlFT3Q3H68OgvzGQi3eFP/ZOPznFv4pivin5DFUVQ6zfDrow5KXr08jCZ3D7YCPSlG7WfvEwGypn50OfnB8o5aw1yF+EbKcXjVPeJKSl660zdubABsryrrWfGsLbv05kTVzFuU7xcAUZ2GIxV68onUa6fjyEFWi2y5CDMmqCUgVJ7XXlwdPV5lYSqHbP0vlS5api7QUpTUkpDAccCXr05PQZ1nB39xylNQ97Owfz/MT/AIz8aLtkzdS6ZKT8qcT/ALHjQtk5iN8NWcTJplqLb6FJByUag9x68YrzrdCI1Moa1gcOEG2ezC/WqRy2bPXJmqlrBSpJII13fRekS28h9fxxMbKjNCJNnc05VyN/P78aScixsRThrO/VITYUUprrzPnziVlIcMBSnnrz7y2oTJsQJqBrXn2lJFmAwrptfaEypTB9UgmyBS6IAyKjUDlxYMwzaFApR3WAqaUGJ17YMYktnbKchUwXMwFw55lvQ8I7s+xAKLOWoSXvx5Z8+NBKoLV97sR1hpC2nJFPfXLWftoW9EmWqYsslIJP059MY4taUp3lEJSkFyaNRyeDdLhmIyLxz4yNqX8OWWkpNB/ZQ/lxyHCDJulRnijxEu2TytVEiiE4JTllfe/0iGGvT1hSpZSbmJAPFjdrjCNa6RaTU1GdlWxaC6CU8qRNWDxYpLCYkEUuw6GmXaK/jDm5XtdrONcZex3V8se2JUz9qgC1xoRy1Xyi+eEg0g/+ZuLYCMf2NZwpYdtOW4fctGweFARIp/Y+gyieHGfC2PKqzlV48r9NDtm15d4GGJyf7+XkDjdHWjxJKk0f4ixgODXm7tEdXZelmTK/Hr5w9O2lKlD/AJFpRfUmvGnl0rGdbQ8azlgpSyAcjXvd5YRBLmlRclycTe+vbhFJ47ey3JpO0f1JlS3ElBmH+xonLJyzxRdq7fnWlW9Omb2LfxHJIpnp4BKb/KEa08UxwkI6Ve2dMMa4QbsKduz5ZyUm7mMbsoAEP2SYy0nIg+Y4PDZdNO23eL/B6bYnfT8s4Bgf7cDw+j4xl1r2ZMkLKJiSlT43Gl76uPTb5EwEAu9Bye/v9boF2rsSXaE7sxIN7ECqeIOBy4FolLvitvVZXYZLscGw4czx1fE1Y5WOr/vlnmXH2v4dmWJW+DvyrnxHP6wbsKxG1Es6ZI/crFRY/LyzI43UMLZdqb42Ks8gzjSiKurPgDzeuHSJpUsSZaiBRIcDiaV4kt3iQs9lSkfKGag4ANr6RXfFniGXZ1SUTAQFHeIAqwuo4N7du+6T3upfZ8rdR8xqzk5vV/M9hcIettuRJSZkxW4kXk/e88OPN6tb/wBRbNLQ8smYujBiBnVRAbGgFGjOtteIZtqmb0xTgXJwSMgIMlvTJbxZ42mWtW4h0ShcnFWRVXsPXFfgfwj/AJUzfmBpCKqw3iK7o4Vrl1hzwh4FXaSJkx0SX6rGQupS+NE8Qzk2SwTSgBICFISAMVfKOtfWH4nEFjW3LWJtomrSPlKzuilEuyeTDWYN51q9vKPONYaGskJT9OeLRSA4JT5a1oQVKk/M2u3J+8clivn003YVh/d+ZJwNNc6wtoyJPZ9n+YYNjza7vd+I1nwoAZFR/IjyEZ1YrM2HPgOuvfRPCKf+A0H7z6D/AGhML+SuLLdt2yYokD5UVoMuP06RAzJNNYXevn0i1bVsjk/n84xAzZF4x8tV9YXG6LpFKR9davMdf7d/WH5srDWm9+MMkV6/cevtFpdkKVTWsPe+OIv+r6Z48VVOtfeEqN8YHicdZarC5Vde+ru7JMOy0c3+uvODemjeNl29Is8qYVADcSSSWvAJqeFdVC2j+otllXKMwjBAfH+xpnQVjLkSFfDSJhJa4Elk8L24xHTQwprV0c8x2az20Q/qdImbwWhSUVG628pVKVBAGJxviP2R4/lSJm6iUtMglzUEg3EgCl4z5ZxQ0C7WtZ1VMLDGKXH0Eb/s/bEqbL+IhYUmpJyzd7rhh3ujGfFe2f8AKta5gfdHyo5Cj39esQ9nty0ghKlAKBBAJG8HqCxjgnhPE8O+uuEaY2Nx6OosC5s0plIKi4YAPr7Zxovhf9NkyyJlqZShUSxVKTfU/wAiMs4T+lxAlTt4NNKgTT+JTTlcafmLuud+PscKauGuXoKdBagoBRg1GNLuHk3Wi/qxtQCTLkvVat4/+IcCvN72oItq7VSlTc2qabN8b8Z7UM61LLuEndTyBrdmXgYzdBDD11rlDsuVvMIRLA03PXAYYFyJTnT4+79opbo0dkynLDXHWcH2mztLpgQddW1UPWOyYn88XPe/3gu1bglrBIHymmeX4+8St5P6HbPVRKswOF9NfZjfvCkwfAq/7jjwEUDYlZKcwG+nMX+XGNC8GJBs5L/zOeScjG8f7Gl1VHtsgqcvfXhSo1x6iEtdlprD14j8xaBL3usC2uxAggs9NU614xOUFJmyqXXX9uftAag2taeJ212PdLaw+g1cBNsbsAzlgIrKWxHg0uEcZzdBirIElv3GtLgDefWFiykhyGGQHaG2GgBl/Nnr8d4O2RLdYuLB/p5+keVYuB1z7V+rMqsxGOr9faNvcbobatqO4wfDt6emNYj58/eOuWGGuaUJ1rtoRZ/Cfg//ACT8SY6ZQIp/fr7840kjWq3IkLWwQhSjW4EnlS+sSk7wZbCje+AvyemLPpo2CxyUSkhMsBCRcEhhdw4P3ggWkDHlw6X67C5yFr55NmUDuqBBBYg30pjEtsvZ4DFTciM73jTPEHhORalbw+Rf9k/yGRF3vTKkRknwTISPnUuYciWza7hq6DlludtijPC1v3bV8vzApILXZ8r2i7TLdStNfcHQeORZES07qEhKcgAHanDGnrCFLPLXARGqWbNbZ2t8ORMW7MktxJDDqS2r8oKSTzv56+uMWzxrtLeKJIuHzK5m7s8V2RKcP25U19KtXDibJZy5Z7MSe1dcfSDFySlIKXYs9K9oJsVmupSmHHXeJeWwDAXN1Dfkd7qwtyNIjbDLlkB1kqyUSH1x/ExLsyQzJDOasLuD69D4WZCgxSO1a8euqOz/AIm5VCyGwN3p5jF+DrTJEFgyQK5XHDLl3zi7+Ckp/wAar/vV6DIRn1lnFSATeSe3Lv0jQPBUt7N/81ZnLIQ2H7Cq0rE84RaVE469/tBsqzgu/tmR7R2ZZQ+NGr0ER9ggZ1mKueL4fUa4CMnWEqNaX8Otde1sRYxx1+BD87Y6N4CrF8s0jLIw8D2qkzZQ3woCiuPDHh949Nsoy8uDU60+jtFtTstApWgJwwfhBFn2JLJF+Awp5QRUebYC3yjQx40gKdstRN3XvGkI2NK+X5b28z949/6NKLfLew77v1jRmTo2QpKnI+UVfAjLrrjqtgtSfhIKQwbDWnhm3bFllIvuVlgAcs4b2LZh8PdqyaD/AO4xsraGvSQtFt411TvjzhhW0L7svJruZu55QqfZAHv0Ff8A8jzhkWQOzm9sLgQMuJ7mEDTky1HrzfTEEdaPDfxzj+cT6PC02MOznHLInKOrsIrU0bLInLMQdDwbKnDvj9NNcOogO2WgISpRuSCTrV/KJmXs1JF58v7NlAu2NiImSlJUVMWubnlGk216ZimzKnzCtT/MSSfNhwrBqdlkDiPf8CLdZfDksJDKXcTeMC39YJl7DQN4gqpxH+3CKUIrdm2cWGGm9Dl6wVLspe7Lvyq15plwrFjGyEMzqvOI48I6nZaSBVV3DPlAsFBCTQMbm9vrliMYBtZJIRVv5HhdjiQw+0WsbHQSKqva8YlsoBm7HQHU6n+XLEO110DTIgJuYUDcg/XlxN8aJ4GQP8au9+83A5JvbGKevZaQkEE54cRlF58IWUf45votQv5Q2M5Hvh//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62491" name="Picture 27" descr="http://vlado.fmf.uni-lj.si/sola/1996/hocevar/kete.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2955" y="1988840"/>
            <a:ext cx="1318588" cy="1875102"/>
          </a:xfrm>
          <a:prstGeom prst="rect">
            <a:avLst/>
          </a:prstGeom>
          <a:noFill/>
          <a:extLst>
            <a:ext uri="{909E8E84-426E-40DD-AFC4-6F175D3DCCD1}">
              <a14:hiddenFill xmlns:a14="http://schemas.microsoft.com/office/drawing/2010/main">
                <a:solidFill>
                  <a:srgbClr val="FFFFFF"/>
                </a:solidFill>
              </a14:hiddenFill>
            </a:ext>
          </a:extLst>
        </p:spPr>
      </p:pic>
      <p:sp>
        <p:nvSpPr>
          <p:cNvPr id="24" name="PoljeZBesedilom 23"/>
          <p:cNvSpPr txBox="1"/>
          <p:nvPr/>
        </p:nvSpPr>
        <p:spPr>
          <a:xfrm>
            <a:off x="2714819" y="6120517"/>
            <a:ext cx="2455202" cy="369332"/>
          </a:xfrm>
          <a:prstGeom prst="rect">
            <a:avLst/>
          </a:prstGeom>
          <a:noFill/>
        </p:spPr>
        <p:txBody>
          <a:bodyPr wrap="square" rtlCol="0">
            <a:spAutoFit/>
          </a:bodyPr>
          <a:lstStyle/>
          <a:p>
            <a:pPr algn="ctr"/>
            <a:r>
              <a:rPr lang="sl-SI" dirty="0"/>
              <a:t>Svetlana Makarovič</a:t>
            </a:r>
          </a:p>
        </p:txBody>
      </p:sp>
      <p:sp>
        <p:nvSpPr>
          <p:cNvPr id="25" name="PoljeZBesedilom 24"/>
          <p:cNvSpPr txBox="1"/>
          <p:nvPr/>
        </p:nvSpPr>
        <p:spPr>
          <a:xfrm>
            <a:off x="870993" y="6107070"/>
            <a:ext cx="1944216" cy="369332"/>
          </a:xfrm>
          <a:prstGeom prst="rect">
            <a:avLst/>
          </a:prstGeom>
          <a:noFill/>
        </p:spPr>
        <p:txBody>
          <a:bodyPr wrap="square" rtlCol="0">
            <a:spAutoFit/>
          </a:bodyPr>
          <a:lstStyle/>
          <a:p>
            <a:pPr algn="ctr"/>
            <a:r>
              <a:rPr lang="sl-SI" dirty="0"/>
              <a:t>Ela Peroci</a:t>
            </a:r>
          </a:p>
        </p:txBody>
      </p:sp>
      <p:sp>
        <p:nvSpPr>
          <p:cNvPr id="26" name="PoljeZBesedilom 25"/>
          <p:cNvSpPr txBox="1"/>
          <p:nvPr/>
        </p:nvSpPr>
        <p:spPr>
          <a:xfrm>
            <a:off x="3104922" y="3873005"/>
            <a:ext cx="1944216" cy="369332"/>
          </a:xfrm>
          <a:prstGeom prst="rect">
            <a:avLst/>
          </a:prstGeom>
          <a:noFill/>
        </p:spPr>
        <p:txBody>
          <a:bodyPr wrap="square" rtlCol="0">
            <a:spAutoFit/>
          </a:bodyPr>
          <a:lstStyle/>
          <a:p>
            <a:pPr algn="ctr"/>
            <a:r>
              <a:rPr lang="sl-SI" dirty="0"/>
              <a:t>Dragotin Kette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sz="quarter"/>
          </p:nvPr>
        </p:nvSpPr>
        <p:spPr/>
        <p:txBody>
          <a:bodyPr/>
          <a:lstStyle/>
          <a:p>
            <a:r>
              <a:rPr lang="sl-SI" dirty="0"/>
              <a:t>Fran Milčinski</a:t>
            </a:r>
          </a:p>
        </p:txBody>
      </p:sp>
      <p:sp>
        <p:nvSpPr>
          <p:cNvPr id="64517" name="Rectangle 5"/>
          <p:cNvSpPr>
            <a:spLocks noGrp="1" noChangeArrowheads="1"/>
          </p:cNvSpPr>
          <p:nvPr>
            <p:ph sz="quarter" idx="2"/>
          </p:nvPr>
        </p:nvSpPr>
        <p:spPr/>
        <p:txBody>
          <a:bodyPr>
            <a:normAutofit fontScale="47500" lnSpcReduction="20000"/>
          </a:bodyPr>
          <a:lstStyle/>
          <a:p>
            <a:pPr>
              <a:buFont typeface="Wingdings" pitchFamily="2" charset="2"/>
              <a:buNone/>
            </a:pPr>
            <a:r>
              <a:rPr lang="sl-SI" sz="2800" dirty="0"/>
              <a:t>Dela za otroke</a:t>
            </a:r>
          </a:p>
          <a:p>
            <a:r>
              <a:rPr lang="sl-SI" sz="2800" dirty="0"/>
              <a:t>Gospodična Mici (1930) </a:t>
            </a:r>
          </a:p>
          <a:p>
            <a:r>
              <a:rPr lang="sl-SI" sz="2800" dirty="0"/>
              <a:t>Ptički brez gnezda (1917) </a:t>
            </a:r>
          </a:p>
          <a:p>
            <a:r>
              <a:rPr lang="sl-SI" sz="2800" dirty="0"/>
              <a:t>Butalci (1948) </a:t>
            </a:r>
          </a:p>
          <a:p>
            <a:r>
              <a:rPr lang="sl-SI" sz="2800" dirty="0"/>
              <a:t>Pravljice (1911) </a:t>
            </a:r>
          </a:p>
          <a:p>
            <a:r>
              <a:rPr lang="sl-SI" sz="2800" dirty="0"/>
              <a:t>Tolovaj </a:t>
            </a:r>
            <a:r>
              <a:rPr lang="sl-SI" sz="2800" dirty="0" err="1"/>
              <a:t>Mataj</a:t>
            </a:r>
            <a:r>
              <a:rPr lang="sl-SI" sz="2800" dirty="0"/>
              <a:t> (1917) </a:t>
            </a:r>
          </a:p>
          <a:p>
            <a:r>
              <a:rPr lang="sl-SI" sz="2800" dirty="0"/>
              <a:t>Laži </a:t>
            </a:r>
          </a:p>
          <a:p>
            <a:r>
              <a:rPr lang="sl-SI" sz="2800" dirty="0"/>
              <a:t>Gumbe je posojal</a:t>
            </a:r>
          </a:p>
        </p:txBody>
      </p:sp>
      <p:pic>
        <p:nvPicPr>
          <p:cNvPr id="9" name="Picture 6"/>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tretch>
            <a:fillRect/>
          </a:stretch>
        </p:blipFill>
        <p:spPr>
          <a:xfrm>
            <a:off x="1222726" y="4114800"/>
            <a:ext cx="2507548" cy="1981200"/>
          </a:xfrm>
        </p:spPr>
      </p:pic>
      <p:sp>
        <p:nvSpPr>
          <p:cNvPr id="64520" name="Text Box 8"/>
          <p:cNvSpPr txBox="1">
            <a:spLocks noChangeArrowheads="1"/>
          </p:cNvSpPr>
          <p:nvPr/>
        </p:nvSpPr>
        <p:spPr bwMode="auto">
          <a:xfrm>
            <a:off x="1043608" y="6093296"/>
            <a:ext cx="2879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dirty="0"/>
              <a:t>Butalci</a:t>
            </a:r>
          </a:p>
        </p:txBody>
      </p:sp>
      <p:pic>
        <p:nvPicPr>
          <p:cNvPr id="14" name="Picture 7"/>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tretch>
            <a:fillRect/>
          </a:stretch>
        </p:blipFill>
        <p:spPr>
          <a:xfrm>
            <a:off x="5631180" y="4114800"/>
            <a:ext cx="2072640" cy="1981200"/>
          </a:xfrm>
        </p:spPr>
      </p:pic>
      <p:pic>
        <p:nvPicPr>
          <p:cNvPr id="15" name="Picture 5"/>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tretch>
            <a:fillRect/>
          </a:stretch>
        </p:blipFill>
        <p:spPr>
          <a:xfrm>
            <a:off x="7020272" y="332656"/>
            <a:ext cx="1828800" cy="18002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title" sz="quarter"/>
          </p:nvPr>
        </p:nvSpPr>
        <p:spPr/>
        <p:txBody>
          <a:bodyPr/>
          <a:lstStyle/>
          <a:p>
            <a:r>
              <a:rPr lang="sl-SI"/>
              <a:t>Dragotin Kette</a:t>
            </a:r>
          </a:p>
        </p:txBody>
      </p:sp>
      <p:pic>
        <p:nvPicPr>
          <p:cNvPr id="66565" name="Picture 5"/>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1742722" y="1981200"/>
            <a:ext cx="1467555" cy="1981200"/>
          </a:xfrm>
        </p:spPr>
      </p:pic>
      <p:pic>
        <p:nvPicPr>
          <p:cNvPr id="66568" name="Picture 8"/>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tretch>
            <a:fillRect/>
          </a:stretch>
        </p:blipFill>
        <p:spPr>
          <a:xfrm>
            <a:off x="5576888" y="2420888"/>
            <a:ext cx="1712084" cy="1517699"/>
          </a:xfrm>
        </p:spPr>
      </p:pic>
      <p:pic>
        <p:nvPicPr>
          <p:cNvPr id="9" name="Picture 4" descr="Mravlji = Due formiche"/>
          <p:cNvPicPr>
            <a:picLocks noGrp="1" noChangeAspect="1" noChangeArrowheads="1"/>
          </p:cNvPicPr>
          <p:nvPr>
            <p:ph sz="quarter" idx="3"/>
          </p:nvPr>
        </p:nvPicPr>
        <p:blipFill>
          <a:blip r:embed="rId5" cstate="print">
            <a:extLst>
              <a:ext uri="{28A0092B-C50C-407E-A947-70E740481C1C}">
                <a14:useLocalDpi xmlns:a14="http://schemas.microsoft.com/office/drawing/2010/main" val="0"/>
              </a:ext>
            </a:extLst>
          </a:blip>
          <a:srcRect/>
          <a:stretch>
            <a:fillRect/>
          </a:stretch>
        </p:blipFill>
        <p:spPr bwMode="auto">
          <a:xfrm>
            <a:off x="1178401" y="4114800"/>
            <a:ext cx="2596197"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Čebelica in čmrlj"/>
          <p:cNvPicPr>
            <a:picLocks noGrp="1" noChangeAspect="1" noChangeArrowheads="1"/>
          </p:cNvPicPr>
          <p:nvPr>
            <p:ph sz="quarter" idx="4"/>
          </p:nvPr>
        </p:nvPicPr>
        <p:blipFill>
          <a:blip r:embed="rId6" cstate="print">
            <a:extLst>
              <a:ext uri="{28A0092B-C50C-407E-A947-70E740481C1C}">
                <a14:useLocalDpi xmlns:a14="http://schemas.microsoft.com/office/drawing/2010/main" val="0"/>
              </a:ext>
            </a:extLst>
          </a:blip>
          <a:srcRect/>
          <a:stretch>
            <a:fillRect/>
          </a:stretch>
        </p:blipFill>
        <p:spPr bwMode="auto">
          <a:xfrm>
            <a:off x="5338430" y="4114800"/>
            <a:ext cx="2658139" cy="1981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7" descr="http://vlado.fmf.uni-lj.si/sola/1996/hocevar/kete.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328" y="332656"/>
            <a:ext cx="1318588" cy="1875102"/>
          </a:xfrm>
          <a:prstGeom prst="rect">
            <a:avLst/>
          </a:prstGeom>
          <a:noFill/>
          <a:extLst>
            <a:ext uri="{909E8E84-426E-40DD-AFC4-6F175D3DCCD1}">
              <a14:hiddenFill xmlns:a14="http://schemas.microsoft.com/office/drawing/2010/main">
                <a:solidFill>
                  <a:srgbClr val="FFFFFF"/>
                </a:solidFill>
              </a14:hiddenFill>
            </a:ext>
          </a:extLst>
        </p:spPr>
      </p:pic>
      <p:sp>
        <p:nvSpPr>
          <p:cNvPr id="2" name="Pravokotnik 1"/>
          <p:cNvSpPr/>
          <p:nvPr/>
        </p:nvSpPr>
        <p:spPr>
          <a:xfrm>
            <a:off x="3304355" y="1988840"/>
            <a:ext cx="2069976" cy="830997"/>
          </a:xfrm>
          <a:prstGeom prst="rect">
            <a:avLst/>
          </a:prstGeom>
        </p:spPr>
        <p:txBody>
          <a:bodyPr wrap="square">
            <a:spAutoFit/>
          </a:bodyPr>
          <a:lstStyle/>
          <a:p>
            <a:r>
              <a:rPr lang="sl-SI" sz="1200" dirty="0"/>
              <a:t>Šivilja in škarjice</a:t>
            </a:r>
            <a:endParaRPr lang="sl-SI" sz="1200" dirty="0">
              <a:hlinkClick r:id="rId8"/>
            </a:endParaRPr>
          </a:p>
          <a:p>
            <a:r>
              <a:rPr lang="sl-SI" sz="1200" dirty="0">
                <a:hlinkClick r:id="rId8"/>
              </a:rPr>
              <a:t>http://www.youtube.com/watch?v=tDKovStAa8s&amp;feature=relmfu</a:t>
            </a:r>
            <a:r>
              <a:rPr lang="sl-SI" sz="1200" dirty="0"/>
              <a:t> (13 min)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sz="quarter"/>
          </p:nvPr>
        </p:nvSpPr>
        <p:spPr/>
        <p:txBody>
          <a:bodyPr/>
          <a:lstStyle/>
          <a:p>
            <a:r>
              <a:rPr lang="sl-SI"/>
              <a:t>Ela Peroci</a:t>
            </a:r>
          </a:p>
        </p:txBody>
      </p:sp>
      <p:pic>
        <p:nvPicPr>
          <p:cNvPr id="19" name="Picture 6"/>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1695566" y="1981200"/>
            <a:ext cx="156186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7" name="Picture 9"/>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tretch>
            <a:fillRect/>
          </a:stretch>
        </p:blipFill>
        <p:spPr>
          <a:xfrm>
            <a:off x="6015119" y="2147990"/>
            <a:ext cx="1304762" cy="1647619"/>
          </a:xfrm>
          <a:noFill/>
          <a:ln/>
        </p:spPr>
      </p:pic>
      <p:pic>
        <p:nvPicPr>
          <p:cNvPr id="68624" name="Picture 16" descr="http://www.emka.si/img/product/30t_2011/moj-deznik-je-lahko-balon_m.jpg"/>
          <p:cNvPicPr>
            <a:picLocks noGrp="1" noChangeAspect="1" noChangeArrowheads="1"/>
          </p:cNvPicPr>
          <p:nvPr>
            <p:ph sz="quarter" idx="3"/>
          </p:nvPr>
        </p:nvPicPr>
        <p:blipFill>
          <a:blip r:embed="rId5" cstate="print">
            <a:extLst>
              <a:ext uri="{28A0092B-C50C-407E-A947-70E740481C1C}">
                <a14:useLocalDpi xmlns:a14="http://schemas.microsoft.com/office/drawing/2010/main" val="0"/>
              </a:ext>
            </a:extLst>
          </a:blip>
          <a:stretch>
            <a:fillRect/>
          </a:stretch>
        </p:blipFill>
        <p:spPr bwMode="auto">
          <a:xfrm>
            <a:off x="1695649" y="4114800"/>
            <a:ext cx="1561701" cy="1981200"/>
          </a:xfrm>
          <a:prstGeom prst="rect">
            <a:avLst/>
          </a:prstGeom>
          <a:noFill/>
          <a:extLst>
            <a:ext uri="{909E8E84-426E-40DD-AFC4-6F175D3DCCD1}">
              <a14:hiddenFill xmlns:a14="http://schemas.microsoft.com/office/drawing/2010/main">
                <a:solidFill>
                  <a:srgbClr val="FFFFFF"/>
                </a:solidFill>
              </a14:hiddenFill>
            </a:ext>
          </a:extLst>
        </p:spPr>
      </p:pic>
      <p:pic>
        <p:nvPicPr>
          <p:cNvPr id="68628" name="Picture 20" descr="http://www.emka.si/img/product/1t_2012/za-lahko-noc-maketa.jpg"/>
          <p:cNvPicPr>
            <a:picLocks noGrp="1" noChangeAspect="1" noChangeArrowheads="1"/>
          </p:cNvPicPr>
          <p:nvPr>
            <p:ph sz="quarter" idx="4"/>
          </p:nvPr>
        </p:nvPicPr>
        <p:blipFill>
          <a:blip r:embed="rId6" cstate="print">
            <a:extLst>
              <a:ext uri="{28A0092B-C50C-407E-A947-70E740481C1C}">
                <a14:useLocalDpi xmlns:a14="http://schemas.microsoft.com/office/drawing/2010/main" val="0"/>
              </a:ext>
            </a:extLst>
          </a:blip>
          <a:stretch>
            <a:fillRect/>
          </a:stretch>
        </p:blipFill>
        <p:spPr bwMode="auto">
          <a:xfrm>
            <a:off x="5958840" y="4116185"/>
            <a:ext cx="1417320" cy="1978429"/>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4" descr="data:image/jpeg;base64,/9j/4AAQSkZJRgABAQAAAQABAAD/2wCEAAkGBhQSEBUUEhQWFRQVFBcUFRcXFBcXFRQXFRQVFBQVFBcYHCYeFxojGhUVHy8gIycpLCwsFR4xNTAqNSYrLCkBCQoKDgwOGg8PGikkHx0qKiopLSwsLCwsLywuLCwsKSwsLCwsLCwpLCwsLCosLCksLCwsLCwsLCwsKSwsLCksLP/AABEIAP0AxwMBIgACEQEDEQH/xAAcAAACAwEBAQEAAAAAAAAAAAACAwAEBQEGBwj/xAA8EAACAQIEAwUFBQcFAQEAAAABAgADEQQSITEFQVETImFx8AYygZGhFEJSsdEHFRYjweHxJENicpIzJf/EABoBAAMBAQEBAAAAAAAAAAAAAAACAwEEBQb/xAAxEQACAgECBAQFBAEFAAAAAAAAAQIRAxIhBDFBURNhgbEicaHh8AUUkdEyI0JDYsH/2gAMAwEAAhEDEQA/APtrJFmnHmCY1itCOzgmlLEFhNsyhOSCbRrXiHaaKwricLCKarANcTaFscXgZoHbQGrTaMscV8YmoBANb1p+sWahPoRkmI5IXV+MU0Yag8IskSqIsVOFYeYerxbgR0SaFvT16wSh9WhSMfOPZNpC+zgGkY4ERT1IybEaROy8ZNucBKvies5mHPf4xhdhna23MJanl84oDwHy/tDXz+ghQJjTUHh85IBvbc/lJMoaz2xaA1WIq4gjaV6mIJ/xPNUT2XMt/aBBbETPLt1i2Zr7x9BJ5GXnxMQ9aVWcwWq+rxlARzsY9e3nFmt69GV6lf1f+8R2pPL85VQIyyF4V/XowGxQvKWb1Y/pBY2jaEI8rL5xMXUxQme9cmVqlc9TKLFZGfEUX6mMPT6St++FGhGo8NP1+koVMR5+usFK3X85bwVRzfutzSXjacj9IX70Tm35/pK1Dhj1PdS46mwHzO80qHswfvFR4KP66Tjy8Rw+LaUt/wCfY68ay5OUWUv3unIMfIf3kHEj+B/p+s2k4AnMsfjaU8bh6atkphnqdARZfF2I0nPHj8EnUbLvhsvWikcYDuCvn6MqcQrDRR97c8so31+nxmv/AA8xXvP3ugBCjwve5mRU4NWpnNYHKeptbzFyDGXGYMlQhJW/z7CPh8kXcl6jMPXzXuCCDax32B25b7RlukCgb62yi2xIJvzN1sLQ3cD4eE9FHHNJMG9oa19P7ypUIJkVgOfzlNNnN4lMsM8kQag6/WcjKIrmz2JOp/vOlvH6RTVrE+cW1aeVTPf1INm8R8vVoqpV/wCR+UU7+rRLE+jKKJJzHZvV/wBILv4/WVmqW5/WcFUev8ymklrIxglx6/zOMfWv6wT5yiRJsA2gNU9XjD5RTiOkRkwHqSvUxFvWsay/WPwPDTVboBufXOGTJDFFzm6SJKM8ktMOZn0cFUrPlQa+Ow8SZ6nhvs+lId7vt1O3wEvYPCLTWyiw/PxJ5mPItPleM/VMvEbQ+GP19f69z3eF/T4YfilvL85HAJx3ABPIbnpOgX8o1Unm44an5Hot0ZLYlqxy0TZdmqkbeCDmfGXMHgUpCyjU6knVmPVjHpTCAKoAA2HSEqTqySr4MfL859xEurBy8zFCnvbcGWGiqW5nFkgtSj3HT2M/GcLVwSos3Pp8ZgYiiysVI+mvnPXMLGJxuBDjx5GetwH6lPE9GXdL6efy8v4PP4rgo5Fqhs/c8dk5QxRl77B3iLa/ppH0sH4T6rxlVo8JcO+pl/Z7/wCZJtLw0n0JJnjIf9q+xdfD3J1O8E4SXCh1kyGcGpnrOCKJwY8Yt8MOk0CjQWoGMpsV40ZTYXXYwRQM1RhTzkbBx/EE8IyKlOJNKbBwsS+EjrISliMt1i2mg2GIiXwhtKqSOaUGVaVLMfqSdgOZM1sJxCigygm3XKfiZldgdQCdeXl628J1MMehnJxXCR4l/wCo3S5Je7K4M0sX+K3fU9YGFr8rXHjOKt9ZlUMblpqAM1h103+sbh+MG/fAt1HL9Z4D4DJJuSXwrl3fn/R7K4mCpN7mqqTrG0gaBe+vyk5tQVIstzqrCkvOREqQAtAo7wmMGhuZzPfLH1H6B1UuJxDcRjRSbxsnwzT77GLkClBSxBj1wSxbaEGXlM9PgcsnFwf+32IzgrsQMHOS2JJ6GpiaEV+xhClH2khZukR2MnYR8kyzaQkUJ3sBGyQthSENhhFVMGOUuThE1SYrgmZVTARDYIzYLD0IDKJVZGReKLMR8D0tEPQ1m8QvUfMRb016j6R/FZN4V0MTsdLRTCbZpqef1iWwanbWasncR4ewGExI7OxIFtCSbC3KLfjlNRoGa3QD6XIhfuwXvqfPl5QTgB0nF+1xSyOct76FnkyKKigR7R07FmV0UAkkgEaeRM0qdUMLqbj18p5jiVDPWSiPdUdrU8h7inzOsuKSpzLofz8xElwkMjejavcI55R2nubbSURpE0cTnF/mOksUxoPKeP4bjlafQ71JONoKK+8PONvFOdR5iLnWyZsQ6u0fSa6jyiK205Qfuj1znTwkq4hx7x9mJP8AxsuBpIlX8ZJ7FEbLckkkUckkkkAJJJJAAGvFM/j6+UsRT0Af8xkxWn0K7VPH6n9YBq+X/kRpwfiYpsAesotJJqXYB646n/yog39aTp4c3UfM/pJ9gf8AEPXwm/D3E+LsBbz+k5trr8x+kP8Adzc2hpw3qxMy13DTLsCtTxhV2CIzvoqgsfIax9OgF2mH7TVO0NPDD/cbPUtypob2PmQB8JGcqWxTkrZR4ShKtVb36zdofBf9tfIL+cuZY7Ly+UBlnRCOmKRzMCnVyG522MKpxRye7YDyufjeC6XizSmeDjctbW7M1zS0pj6XFnHvAHy0P6S+lcOAV6j4a85jNSjKFQodOf0tznNxXBRyR+DZlMPESi6lyNuptKpq2lSnWa+5+J3jVbNr1kcPByxZ9be1NfVFZZ1OFLuWVrmSAqzk9DYlbNySczSXnOdh2SAWgF5tGWNvOZoo1ZzPNoyx2aQtEh53PCgsZOTgaQtADs4TOQWpgzAAetENiT6vHNQEWaNoyaEdiHxRAuToNZ57gVU1mqYo/wC62Wn4Uk7q/Mgn5Sx7WVz2aUKdxUxLdmD+FN6rfBfzlmjSFNVRRZVAVR4AWG3lNXxS+RGQy85adzXnbeMsTAKQSkaZy0LMaARPCHknJAZpmwYSGoiw06HmUMmPUyRatOxaHTRrZpwtFXkzyR0WHecvA7ScNSaZYwGcPrWKNTzgGv5woyx14SnzlY4iEuIEKYJosZjDvK64mZftbxw4fB1aqe/bKngzaZvgLn4RXsOtxPHv2g4PCOUq1CXX3lpqXKf9raA+G/hMvGftfwK0w9NqlYEXIRLFf+LhyMreHl1nxHH4ouTfcn4kk63PPe95RwOFKlwb2Yrp5A5vzktQ9H6O9lP2g4TiF1ouRUAuaVQZagHUC5DDyJ8Z6TLPyhhsRUwtWniKXdem61FPK63up/4nYjobT9Kcd4+KeAbEJ9+mppdS1UDs7ePev8I17WKZWEq/aMbVr7pS/wBPS6EjWqw+Jt5Gaxpm8DgvCPs9CnStqqjMerHVz8yZoClKQdIg4tsp9kROBJd7GdFGPrF0FA0oSoZeFLwhHD6TdYeGZ5UzhSXjhYX2b1abrRnhsoBIxaRlwYYc4YoiDmasZUFIyTQCyRdQ/hlNqmsEt4/WVKlXU+Z6fpOGsY2kTWXFPq8hPj9ZVStONiYaWGpFgv4/WDm8TKjYsTv2mbpYutFm3QyAHziVxEYXmNM1NB+uU81+0kf/AJ1TX7yfnY/Qmb1IZT1BOl+RPjyGv18p4z9rONZaCUhe7MXYW5KCF123N/hIyezs6FFWtLs8B7E8F+04lS6k0qQNasVBY5aYzMoC3JO4sOZn1jB4fANhTi+wGRUdwvYd/LbMQaYZszd7a/PW288Z+yv2nw+GR8PVIpVGP/0Oga+1idBqZ9XbErdD2iFV11uXvb7tmtz5g/WRLUfG/wBp3AqVKlSrUEK0qtNyVIAIcEG1gSBow0HQ9J9D4nhR2fDaDEZVakzrfUijSBtbnsfnM3214DieIKQGFPD0w73qGxqOVyrbkijqTrfbnH8R7Svh6WJSm3aUGDNSYHMwsFqhCNwbaWF7E89INbCur3Pc/GdAmHwv2ywldQRVVDzSowRl8NTY+YvKPG/a8N/p8DatXfTMpvTpA6FmcaaeG3yBbUhLNbgXHPtFTEKAMlGqKasL97u3a/kenIia8x/Z/hi4WgtJDfdnb8bn3m/oByAAmn2kZJ1uYmNvOhYsNCDTaNDCztpzNOgzTSZZzs4Ul4GHOzknbyQNPLVKmp15n84BrCVqy6mx5n84JA6zvUUeS5ss/agP7QHxHq36yve3OIq1PGOoCSytFh8RznBXlPxvO0gWYKurHQCU0JEPEdl5MRLdV3pmzAjz2+B5zKxXCqqHVW8wCR8xPTcDx3bUrPYstgb63HJvXMTny1FalujqwXKThK0+hmtiiVIBykgi9gbX52OhlXG4yqFRQtOty/mAZRsDpqfgAZ6s4KmfuL/5H9IqngkRrhR57kfPlORzg+h3Rxzj1KeC4UrXNajSBsAMqAWBGvK4OtpMVhbuFzHTUk2uFvsLAWvpLeOxwRRbUtoANb+Ur0VKg3946sf6SUVZZujCq+yZq189es9SkGzJSJ/l+TLztpr5zfLRT1J0PLKJJyspY32ew9Y5qlFGPM2sT5kbyzgOGUqK2ooqA75QBfzO5+Mdmnc0zSjLCDRi1DEToeNRllpasMVJVDQ1Myh1IsipCV4hWhgxaGserzt4pTCzTBrDkg5p2AHjay6m55n85VqabGcqucx8z16yu9Nr/wBzPWjHueBPJ2Q3t4D1ItKTX2hikZSkiGqTQhmPr8p3B4lqTkr7xXKDfbXWWDh+n5QBhDy3jNxapiqM4yTXM18A2KCh1JIbXKSCbeR1+U0aGPZaimpRyFjlLAHY9fjb5TO7Itq2++/u9FHgBaWaOJqJ7rm3Ru8Prr9Z5k46ui9j2oPRtqfrueklXF4wKPGUk4ramc+4523EoKC5zP7p2W2/i36TlWN3R2PIqss4I3Zqh5+7/VvjHs8Rcw1Etpojqs6TOwhThdnNCgJBBxFZaalnIVRa5O2pCj6kD4xljAKfMklp0LBqVVXKCQCxyqL2u1ibDqbBj8DAKsMGGDAhrMZqAfHIrZWNiculidGbIpuBYa6QjxGmCoLDvC6/hIGt8231iq+BRzdhc2A3YaAlgNCNiSZBw6nlAyaBcoF20GYPYa/iUG++kVjJlkY5LE51sN7MDtpyPXSWRMPC08PVZwigmmSrHvgd7Mj5W0DA5WU2/Bb7omwpi8x2nF0xt5IvPJCgs8e9A5j/ANj+ZgfZ2PL6zWeiLnzMiUAOU7/FPK/b2Zi4Q+jGLgrzSyDp+U7k8PrM8VjrAiiMMBGJRHOXOy8IxKETWUWIrClIUPq8uClGLh4mspoKi0eovHpSHSPSlGil10iORSMCpVcIpdjlVRck7AdZj1Paymvag06uaiAzrlW6oVDCoe9YCze6Tmvpbe2zV4aalZSxHZIAyrrdqlz3n5WXTKOpJOyzJxfsvVajjFBTPiqwO57tEFFCk5feyK+m3e3kJyl0O/Bjxf8AJ5e6/wDLZbwHGkq1TTUN/wDPtVcgBKiZ8mZNb2vzIFxqLjWJwvtGlR0Cq3Z1XanSqEqBUZAzNlW+Yr3SM1rX87w8fwSscRUNIIqVMOlAOTrRUNUL2p27xOZbagC2u1jMB7OsadGniEpGnh0AVR3xUYIaedgygKtixy66tv3dV1Ssfw8KV+Xfy97r67VQ6hxanUrmjT75VM7MPcHeChQ2zEnNttlPPSPwtftASo7t7K2ln6svVb7Hna40sTi8Kwv2qviKilfspZKK5f8AdWipBQW2pZ3cm3vbbXv6h6RA0Gw0AtyGgF9I8JN7kc+KMHpXOl6d/X2+fLM4hxIUQtwWd2yU0W2d2tewuQAANSSQAJlVOJK+KvUBpLhKL1amYghWqAKhBUkN/L7Qi34rbyxiOE4g16WJ/ls6B1NFnyoi1ABdKgUkuLakixvYAW1o4/2ZxLjEi9InEGjULZipXsiP5SqUOmlgxPPUcokpSf5+dTpw4sS5yW63d93T/iNvzfItYj2ipHDlnSooY1KZTJmqWHdqMQpNlAYXN9DpvpFcMx1DD4UMhqVRqoa13r9ili6gkdxVUi5sAF8QWeeBV1osKOVKzjs1YuSKFPvOe9bM9R2JLMPvOD9wX5V4HWfC1e4lOs9H7PSQPdKFMgKwDW1vqx8FQa2hqlz8vz8+4KGKtKezl3/P5vo/+pZ4Z7QU675aefWn2qllsrrmykqb30bQ6Dna8DFcSpAYmqmtTD0yjnXLdVNUINbEgnXnfSBU4FWXEg0cq0zhkw4e9mpBHZmKpbvMQVtyBFze1jm/whiAj0lyLRfFh2Ae7VKJZb5yw2CJ7upZmuTYajnLsEcOFyvVS26+e9/1332Qz2GxShFpslRaj0g6llsrU6eVNDe5JZy5JABNU2J5+po1ldnUD3GCk8rlQxA8gy385j0+B1aOJrvQSn/PCHO7a0mBftCVtdwSVIW4GliRabnDuHijTCKSbXJY+87MSzux6liT8YQtKhOJ0Tk5rrX3/jl9QhTkli0kezk0mA7i515/1nA49GdqUdT5mdSl60/pOi0ctM5eMUCRaEcFExtDJMiCNFOElOcxLsoARM7HQclHi7ch5Ak8hJt0VjG9ipiK1IVlDuVenTesRdggT3Gap90gcr9CRtHYPilKpTNRT3AcpLKym/dIspAJvmW2muYTxWMwj1zi2pk1aZqYelVqpqxSmQ9ZaFMA3Az7bWT7xJv7DhWBzlTkZKFMk0lcEPUc3Jr1Q3evcmwbUlix1y2gpts9HJw0IQTb3+1+75erNYU55n2prmrWXCLY3TOy8nZyVoq4/AuWpVYcxSA+9Y+lxuJ7Nb5Hck2VUW7MenRR4sQB1nmsBTq0sXXq1cOXxFYUxSyAmktMKAUasRZcrLdju2hCnQQm+hnDRpufZbfP7c7Nn944fDgUTUA7NFB3bIgAVWqkAhAbbtYTI9rONq2DotRJdcRWpqoAYdoty5TWxAbIFPgx5TMoGsmBxdIUaj4yo1c1j2bZTmLAOrkWcdnbKq3J6DW1rD8KavicLSqUWXC4egXRXUjOy5KSmryFxmIpnWwuw1sJuTao6o4YY5a2+TfVb0ui83yN6jjEpYHtA61Vo0CS6sGDmklm7wJ1JUzzXs9iO3wtSmtZHxFZlqsj1D3wopCsGtcqr5XFgNFZdLSsaeI+xthhRqK1fFutZmRgFWtiDcU9O8MguX90DmSbTTqcNbD4zLTSo6Lhz9kVU/l0ajnJUu47q6BWLObnMbXO+XdDLHGCkr3bten3+Wys0vZ2tRoU0w/aZ3DMjuEYI1YlqlRQ9sua5bu3vpblNylUVhdSCLkXG1wSp+oI+E8nwrhHa4fC4apRdTQYPWZlZLOoe/ZvpnLu17qSMpa5BIE9fSoqihVAVVACgCwAAsAANhKQbo4+IjFSbvdt+/P1EYystOm9R9FRWdj4KCT9BPLexf8AOc4moQK1WmSFJ75RnBuFOopLlRF5Eq7a55Z9rhXxOHqpQRuzFg11tUrgOudKSm1ly5u8fetYaG8TxD2bOITEV0R6VR8P2NBM7UiQisVNVVYAXZgAp0AQXGpAWTbfyLYoRjjak6ctvly97+hq/wAT4bMF7T3nFNTkfI7lgmRHC5XIJF7E21vsbZ3Fce9THJh6bsoptSZ8pIzMW7Rg1t0WihFti1dL8pVxNQk4FUw1cUMOwZ/5LBldaLrSQIRdgG3YDKCRrK1PDYj/AF708PVGLrGpZnsEp0hTHZim4uHc2Gi37wFyAoMxybKQwQjv5dWud17b+qPW4XjNGpUNNKgZhcaA2JXRwrWysV5gEkc4mp7T4UBia9OyEBu9te9rdfdbUXAyt0MysFw+hihhkSm3Y4ZDe6ugu1MJ2JU2zcy2/ugH3iJS4vgXZOJ1UpNfImEo2Q37JUUVTTFr5bu22+TwjOcqJR4fE5aXfTt3r238vM9k7hVLEgKBmLEiwFr3v0tGZJj4SicRk7rJhqWXIrAq9ZktkZlOq01IBAOrEA2AAzbto6lZyTgo7dRWSSNtJNsSjBcb+fWBaNYa8t4ITyl0zlaCQRiiREMfToxWx0rIiRPFsMzUSqqWuVDKCFZkzr2iqWIAJTMNxvvL6JGhZN7lofC0+xm+z/Cuwo5TbOzPUfL7ueoxYhfBbhR4KJqBZAJ2Ly2HlJybk+pJJJIGEkkkgBJJJIASC9UC1yBc2Fza5sTYdTYH5QpXxuBWquV72vfQ2N7EAg7ggm4I1BAMAGmuoAJYWOxuLG+1jzkFZbA5hZvdNxY+XWZZ9mqevfqa3+8OYA2tb7ok/hqn+OpoCB3hpmOY7r1+Q0GkANNsQoNiyg93QkX75Kp8yCB1IhZxe1xe17c7dbdNZnV+AU2ykl7oqKCCL2Rgyk6am43PU2tcxX8L0rAZn0/5C57qoL6a2Ci3QwA1lcG9iDY2OuxsDY9NCD8ZxKoN7EG2hsb285m0vZ2mrZgzjvq9swy3X3Ra2g5WHLyE4/s5TLFgWBJvoQBzNgLaDU7bnU66wA1c3KdmNT9mEyBS7+4FaxAB07zAWOUnXbqepmwBADskkkAMXPrDVos7zoEqc49GjleVQIatMoZMuK0cHlRHjleK0OmOvOxYaEDMHCknLzswCSSSQAkkkkAJJJJACSSSQAkkkkAJJJJACSTxeKZ3r1DUICo9qjGq6Ph07VgjUgHUKDSCOWOv8wnvZck9Rwaq7Yek1S+copa4sbkDUr90ncjle0pKGlWTjPU6LkkkkmUMQrqfOEFg8z8Z0GVOcasMiKzQlaBoS3hi8BTGWmDUduesNWis0YpgaiwrQgYlTGKYrQyYyScnYoxJJJIASSSSAEkkkgBJJJIASSSSACK2Bpuys6IzL7rFQWXn3SRcfCPkkhYEkkkg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9" name="Picture 17" descr="http://www.mladinska.com/_files/12497/Ela-Peroci.jpg"/>
          <p:cNvPicPr>
            <a:picLocks noChangeAspect="1" noChangeArrowheads="1"/>
          </p:cNvPicPr>
          <p:nvPr/>
        </p:nvPicPr>
        <p:blipFill rotWithShape="1">
          <a:blip r:embed="rId7">
            <a:extLst>
              <a:ext uri="{28A0092B-C50C-407E-A947-70E740481C1C}">
                <a14:useLocalDpi xmlns:a14="http://schemas.microsoft.com/office/drawing/2010/main" val="0"/>
              </a:ext>
            </a:extLst>
          </a:blip>
          <a:srcRect r="37510"/>
          <a:stretch/>
        </p:blipFill>
        <p:spPr bwMode="auto">
          <a:xfrm>
            <a:off x="7020272" y="332656"/>
            <a:ext cx="1769319" cy="1586880"/>
          </a:xfrm>
          <a:prstGeom prst="rect">
            <a:avLst/>
          </a:prstGeom>
          <a:noFill/>
          <a:extLst>
            <a:ext uri="{909E8E84-426E-40DD-AFC4-6F175D3DCCD1}">
              <a14:hiddenFill xmlns:a14="http://schemas.microsoft.com/office/drawing/2010/main">
                <a:solidFill>
                  <a:srgbClr val="FFFFFF"/>
                </a:solidFill>
              </a14:hiddenFill>
            </a:ext>
          </a:extLst>
        </p:spPr>
      </p:pic>
      <p:sp>
        <p:nvSpPr>
          <p:cNvPr id="2" name="Pravokotnik 1"/>
          <p:cNvSpPr/>
          <p:nvPr/>
        </p:nvSpPr>
        <p:spPr>
          <a:xfrm>
            <a:off x="3563888" y="2060848"/>
            <a:ext cx="2016224" cy="830997"/>
          </a:xfrm>
          <a:prstGeom prst="rect">
            <a:avLst/>
          </a:prstGeom>
        </p:spPr>
        <p:txBody>
          <a:bodyPr wrap="square">
            <a:spAutoFit/>
          </a:bodyPr>
          <a:lstStyle/>
          <a:p>
            <a:r>
              <a:rPr lang="sl-SI" sz="1200" dirty="0"/>
              <a:t>Muca Copatarica</a:t>
            </a:r>
            <a:endParaRPr lang="sl-SI" sz="1200" dirty="0">
              <a:hlinkClick r:id="rId8"/>
            </a:endParaRPr>
          </a:p>
          <a:p>
            <a:r>
              <a:rPr lang="sl-SI" sz="1200" dirty="0">
                <a:hlinkClick r:id="rId8"/>
              </a:rPr>
              <a:t>http://www.youtube.com/watch?v=85Hc0oaFnoA&amp;feature=relmfu</a:t>
            </a:r>
            <a:r>
              <a:rPr lang="sl-SI" sz="1200" dirty="0"/>
              <a:t> (14 min)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sz="quarter"/>
          </p:nvPr>
        </p:nvSpPr>
        <p:spPr/>
        <p:txBody>
          <a:bodyPr/>
          <a:lstStyle/>
          <a:p>
            <a:r>
              <a:rPr lang="sl-SI" dirty="0"/>
              <a:t>Svetlana Makarovič</a:t>
            </a:r>
          </a:p>
        </p:txBody>
      </p:sp>
      <p:sp>
        <p:nvSpPr>
          <p:cNvPr id="8" name="AutoShape 14" descr="data:image/jpeg;base64,/9j/4AAQSkZJRgABAQAAAQABAAD/2wCEAAkGBhQSEBUUEhQWFRQVFBcUFRcXFBcXFRQXFRQVFBQVFBcYHCYeFxojGhUVHy8gIycpLCwsFR4xNTAqNSYrLCkBCQoKDgwOGg8PGikkHx0qKiopLSwsLCwsLywuLCwsKSwsLCwsLCwpLCwsLCosLCksLCwsLCwsLCwsKSwsLCksLP/AABEIAP0AxwMBIgACEQEDEQH/xAAcAAACAwEBAQEAAAAAAAAAAAACAwAEBQEGBwj/xAA8EAACAQIEAwUFBQcFAQEAAAABAgADEQQSITEFQVETImFx8AYygZGhFEJSsdEHFRYjweHxJENicpIzJf/EABoBAAMBAQEBAAAAAAAAAAAAAAACAwEEBQb/xAAxEQACAgECBAQFBAEFAAAAAAAAAQIRAxIhBDFBURNhgbEicaHh8AUUkdEyI0JDYsH/2gAMAwEAAhEDEQA/APtrJFmnHmCY1itCOzgmlLEFhNsyhOSCbRrXiHaaKwricLCKarANcTaFscXgZoHbQGrTaMscV8YmoBANb1p+sWahPoRkmI5IXV+MU0Yag8IskSqIsVOFYeYerxbgR0SaFvT16wSh9WhSMfOPZNpC+zgGkY4ERT1IybEaROy8ZNucBKvies5mHPf4xhdhna23MJanl84oDwHy/tDXz+ghQJjTUHh85IBvbc/lJMoaz2xaA1WIq4gjaV6mIJ/xPNUT2XMt/aBBbETPLt1i2Zr7x9BJ5GXnxMQ9aVWcwWq+rxlARzsY9e3nFmt69GV6lf1f+8R2pPL85VQIyyF4V/XowGxQvKWb1Y/pBY2jaEI8rL5xMXUxQme9cmVqlc9TKLFZGfEUX6mMPT6St++FGhGo8NP1+koVMR5+usFK3X85bwVRzfutzSXjacj9IX70Tm35/pK1Dhj1PdS46mwHzO80qHswfvFR4KP66Tjy8Rw+LaUt/wCfY68ay5OUWUv3unIMfIf3kHEj+B/p+s2k4AnMsfjaU8bh6atkphnqdARZfF2I0nPHj8EnUbLvhsvWikcYDuCvn6MqcQrDRR97c8so31+nxmv/AA8xXvP3ugBCjwve5mRU4NWpnNYHKeptbzFyDGXGYMlQhJW/z7CPh8kXcl6jMPXzXuCCDax32B25b7RlukCgb62yi2xIJvzN1sLQ3cD4eE9FHHNJMG9oa19P7ypUIJkVgOfzlNNnN4lMsM8kQag6/WcjKIrmz2JOp/vOlvH6RTVrE+cW1aeVTPf1INm8R8vVoqpV/wCR+UU7+rRLE+jKKJJzHZvV/wBILv4/WVmqW5/WcFUev8ymklrIxglx6/zOMfWv6wT5yiRJsA2gNU9XjD5RTiOkRkwHqSvUxFvWsay/WPwPDTVboBufXOGTJDFFzm6SJKM8ktMOZn0cFUrPlQa+Ow8SZ6nhvs+lId7vt1O3wEvYPCLTWyiw/PxJ5mPItPleM/VMvEbQ+GP19f69z3eF/T4YfilvL85HAJx3ABPIbnpOgX8o1Unm44an5Hot0ZLYlqxy0TZdmqkbeCDmfGXMHgUpCyjU6knVmPVjHpTCAKoAA2HSEqTqySr4MfL859xEurBy8zFCnvbcGWGiqW5nFkgtSj3HT2M/GcLVwSos3Pp8ZgYiiysVI+mvnPXMLGJxuBDjx5GetwH6lPE9GXdL6efy8v4PP4rgo5Fqhs/c8dk5QxRl77B3iLa/ppH0sH4T6rxlVo8JcO+pl/Z7/wCZJtLw0n0JJnjIf9q+xdfD3J1O8E4SXCh1kyGcGpnrOCKJwY8Yt8MOk0CjQWoGMpsV40ZTYXXYwRQM1RhTzkbBx/EE8IyKlOJNKbBwsS+EjrISliMt1i2mg2GIiXwhtKqSOaUGVaVLMfqSdgOZM1sJxCigygm3XKfiZldgdQCdeXl628J1MMehnJxXCR4l/wCo3S5Je7K4M0sX+K3fU9YGFr8rXHjOKt9ZlUMblpqAM1h103+sbh+MG/fAt1HL9Z4D4DJJuSXwrl3fn/R7K4mCpN7mqqTrG0gaBe+vyk5tQVIstzqrCkvOREqQAtAo7wmMGhuZzPfLH1H6B1UuJxDcRjRSbxsnwzT77GLkClBSxBj1wSxbaEGXlM9PgcsnFwf+32IzgrsQMHOS2JJ6GpiaEV+xhClH2khZukR2MnYR8kyzaQkUJ3sBGyQthSENhhFVMGOUuThE1SYrgmZVTARDYIzYLD0IDKJVZGReKLMR8D0tEPQ1m8QvUfMRb016j6R/FZN4V0MTsdLRTCbZpqef1iWwanbWasncR4ewGExI7OxIFtCSbC3KLfjlNRoGa3QD6XIhfuwXvqfPl5QTgB0nF+1xSyOct76FnkyKKigR7R07FmV0UAkkgEaeRM0qdUMLqbj18p5jiVDPWSiPdUdrU8h7inzOsuKSpzLofz8xElwkMjejavcI55R2nubbSURpE0cTnF/mOksUxoPKeP4bjlafQ71JONoKK+8PONvFOdR5iLnWyZsQ6u0fSa6jyiK205Qfuj1znTwkq4hx7x9mJP8AxsuBpIlX8ZJ7FEbLckkkUckkkkAJJJJAAGvFM/j6+UsRT0Af8xkxWn0K7VPH6n9YBq+X/kRpwfiYpsAesotJJqXYB646n/yog39aTp4c3UfM/pJ9gf8AEPXwm/D3E+LsBbz+k5trr8x+kP8Adzc2hpw3qxMy13DTLsCtTxhV2CIzvoqgsfIax9OgF2mH7TVO0NPDD/cbPUtypob2PmQB8JGcqWxTkrZR4ShKtVb36zdofBf9tfIL+cuZY7Ly+UBlnRCOmKRzMCnVyG522MKpxRye7YDyufjeC6XizSmeDjctbW7M1zS0pj6XFnHvAHy0P6S+lcOAV6j4a85jNSjKFQodOf0tznNxXBRyR+DZlMPESi6lyNuptKpq2lSnWa+5+J3jVbNr1kcPByxZ9be1NfVFZZ1OFLuWVrmSAqzk9DYlbNySczSXnOdh2SAWgF5tGWNvOZoo1ZzPNoyx2aQtEh53PCgsZOTgaQtADs4TOQWpgzAAetENiT6vHNQEWaNoyaEdiHxRAuToNZ57gVU1mqYo/wC62Wn4Uk7q/Mgn5Sx7WVz2aUKdxUxLdmD+FN6rfBfzlmjSFNVRRZVAVR4AWG3lNXxS+RGQy85adzXnbeMsTAKQSkaZy0LMaARPCHknJAZpmwYSGoiw06HmUMmPUyRatOxaHTRrZpwtFXkzyR0WHecvA7ScNSaZYwGcPrWKNTzgGv5woyx14SnzlY4iEuIEKYJosZjDvK64mZftbxw4fB1aqe/bKngzaZvgLn4RXsOtxPHv2g4PCOUq1CXX3lpqXKf9raA+G/hMvGftfwK0w9NqlYEXIRLFf+LhyMreHl1nxHH4ouTfcn4kk63PPe95RwOFKlwb2Yrp5A5vzktQ9H6O9lP2g4TiF1ouRUAuaVQZagHUC5DDyJ8Z6TLPyhhsRUwtWniKXdem61FPK63up/4nYjobT9Kcd4+KeAbEJ9+mppdS1UDs7ePev8I17WKZWEq/aMbVr7pS/wBPS6EjWqw+Jt5Gaxpm8DgvCPs9CnStqqjMerHVz8yZoClKQdIg4tsp9kROBJd7GdFGPrF0FA0oSoZeFLwhHD6TdYeGZ5UzhSXjhYX2b1abrRnhsoBIxaRlwYYc4YoiDmasZUFIyTQCyRdQ/hlNqmsEt4/WVKlXU+Z6fpOGsY2kTWXFPq8hPj9ZVStONiYaWGpFgv4/WDm8TKjYsTv2mbpYutFm3QyAHziVxEYXmNM1NB+uU81+0kf/AJ1TX7yfnY/Qmb1IZT1BOl+RPjyGv18p4z9rONZaCUhe7MXYW5KCF123N/hIyezs6FFWtLs8B7E8F+04lS6k0qQNasVBY5aYzMoC3JO4sOZn1jB4fANhTi+wGRUdwvYd/LbMQaYZszd7a/PW288Z+yv2nw+GR8PVIpVGP/0Oga+1idBqZ9XbErdD2iFV11uXvb7tmtz5g/WRLUfG/wBp3AqVKlSrUEK0qtNyVIAIcEG1gSBow0HQ9J9D4nhR2fDaDEZVakzrfUijSBtbnsfnM3214DieIKQGFPD0w73qGxqOVyrbkijqTrfbnH8R7Svh6WJSm3aUGDNSYHMwsFqhCNwbaWF7E89INbCur3Pc/GdAmHwv2ywldQRVVDzSowRl8NTY+YvKPG/a8N/p8DatXfTMpvTpA6FmcaaeG3yBbUhLNbgXHPtFTEKAMlGqKasL97u3a/kenIia8x/Z/hi4WgtJDfdnb8bn3m/oByAAmn2kZJ1uYmNvOhYsNCDTaNDCztpzNOgzTSZZzs4Ul4GHOzknbyQNPLVKmp15n84BrCVqy6mx5n84JA6zvUUeS5ss/agP7QHxHq36yve3OIq1PGOoCSytFh8RznBXlPxvO0gWYKurHQCU0JEPEdl5MRLdV3pmzAjz2+B5zKxXCqqHVW8wCR8xPTcDx3bUrPYstgb63HJvXMTny1FalujqwXKThK0+hmtiiVIBykgi9gbX52OhlXG4yqFRQtOty/mAZRsDpqfgAZ6s4KmfuL/5H9IqngkRrhR57kfPlORzg+h3Rxzj1KeC4UrXNajSBsAMqAWBGvK4OtpMVhbuFzHTUk2uFvsLAWvpLeOxwRRbUtoANb+Ur0VKg3946sf6SUVZZujCq+yZq189es9SkGzJSJ/l+TLztpr5zfLRT1J0PLKJJyspY32ew9Y5qlFGPM2sT5kbyzgOGUqK2ooqA75QBfzO5+Mdmnc0zSjLCDRi1DEToeNRllpasMVJVDQ1Myh1IsipCV4hWhgxaGserzt4pTCzTBrDkg5p2AHjay6m55n85VqabGcqucx8z16yu9Nr/wBzPWjHueBPJ2Q3t4D1ItKTX2hikZSkiGqTQhmPr8p3B4lqTkr7xXKDfbXWWDh+n5QBhDy3jNxapiqM4yTXM18A2KCh1JIbXKSCbeR1+U0aGPZaimpRyFjlLAHY9fjb5TO7Itq2++/u9FHgBaWaOJqJ7rm3Ru8Prr9Z5k46ui9j2oPRtqfrueklXF4wKPGUk4ramc+4523EoKC5zP7p2W2/i36TlWN3R2PIqss4I3Zqh5+7/VvjHs8Rcw1Etpojqs6TOwhThdnNCgJBBxFZaalnIVRa5O2pCj6kD4xljAKfMklp0LBqVVXKCQCxyqL2u1ibDqbBj8DAKsMGGDAhrMZqAfHIrZWNiculidGbIpuBYa6QjxGmCoLDvC6/hIGt8231iq+BRzdhc2A3YaAlgNCNiSZBw6nlAyaBcoF20GYPYa/iUG++kVjJlkY5LE51sN7MDtpyPXSWRMPC08PVZwigmmSrHvgd7Mj5W0DA5WU2/Bb7omwpi8x2nF0xt5IvPJCgs8e9A5j/ANj+ZgfZ2PL6zWeiLnzMiUAOU7/FPK/b2Zi4Q+jGLgrzSyDp+U7k8PrM8VjrAiiMMBGJRHOXOy8IxKETWUWIrClIUPq8uClGLh4mspoKi0eovHpSHSPSlGil10iORSMCpVcIpdjlVRck7AdZj1Paymvag06uaiAzrlW6oVDCoe9YCze6Tmvpbe2zV4aalZSxHZIAyrrdqlz3n5WXTKOpJOyzJxfsvVajjFBTPiqwO57tEFFCk5feyK+m3e3kJyl0O/Bjxf8AJ5e6/wDLZbwHGkq1TTUN/wDPtVcgBKiZ8mZNb2vzIFxqLjWJwvtGlR0Cq3Z1XanSqEqBUZAzNlW+Yr3SM1rX87w8fwSscRUNIIqVMOlAOTrRUNUL2p27xOZbagC2u1jMB7OsadGniEpGnh0AVR3xUYIaedgygKtixy66tv3dV1Ssfw8KV+Xfy97r67VQ6hxanUrmjT75VM7MPcHeChQ2zEnNttlPPSPwtftASo7t7K2ln6svVb7Hna40sTi8Kwv2qviKilfspZKK5f8AdWipBQW2pZ3cm3vbbXv6h6RA0Gw0AtyGgF9I8JN7kc+KMHpXOl6d/X2+fLM4hxIUQtwWd2yU0W2d2tewuQAANSSQAJlVOJK+KvUBpLhKL1amYghWqAKhBUkN/L7Qi34rbyxiOE4g16WJ/ls6B1NFnyoi1ABdKgUkuLakixvYAW1o4/2ZxLjEi9InEGjULZipXsiP5SqUOmlgxPPUcokpSf5+dTpw4sS5yW63d93T/iNvzfItYj2ipHDlnSooY1KZTJmqWHdqMQpNlAYXN9DpvpFcMx1DD4UMhqVRqoa13r9ili6gkdxVUi5sAF8QWeeBV1osKOVKzjs1YuSKFPvOe9bM9R2JLMPvOD9wX5V4HWfC1e4lOs9H7PSQPdKFMgKwDW1vqx8FQa2hqlz8vz8+4KGKtKezl3/P5vo/+pZ4Z7QU675aefWn2qllsrrmykqb30bQ6Dna8DFcSpAYmqmtTD0yjnXLdVNUINbEgnXnfSBU4FWXEg0cq0zhkw4e9mpBHZmKpbvMQVtyBFze1jm/whiAj0lyLRfFh2Ae7VKJZb5yw2CJ7upZmuTYajnLsEcOFyvVS26+e9/1332Qz2GxShFpslRaj0g6llsrU6eVNDe5JZy5JABNU2J5+po1ldnUD3GCk8rlQxA8gy385j0+B1aOJrvQSn/PCHO7a0mBftCVtdwSVIW4GliRabnDuHijTCKSbXJY+87MSzux6liT8YQtKhOJ0Tk5rrX3/jl9QhTkli0kezk0mA7i515/1nA49GdqUdT5mdSl60/pOi0ctM5eMUCRaEcFExtDJMiCNFOElOcxLsoARM7HQclHi7ch5Ak8hJt0VjG9ipiK1IVlDuVenTesRdggT3Gap90gcr9CRtHYPilKpTNRT3AcpLKym/dIspAJvmW2muYTxWMwj1zi2pk1aZqYelVqpqxSmQ9ZaFMA3Az7bWT7xJv7DhWBzlTkZKFMk0lcEPUc3Jr1Q3evcmwbUlix1y2gpts9HJw0IQTb3+1+75erNYU55n2prmrWXCLY3TOy8nZyVoq4/AuWpVYcxSA+9Y+lxuJ7Nb5Hck2VUW7MenRR4sQB1nmsBTq0sXXq1cOXxFYUxSyAmktMKAUasRZcrLdju2hCnQQm+hnDRpufZbfP7c7Nn944fDgUTUA7NFB3bIgAVWqkAhAbbtYTI9rONq2DotRJdcRWpqoAYdoty5TWxAbIFPgx5TMoGsmBxdIUaj4yo1c1j2bZTmLAOrkWcdnbKq3J6DW1rD8KavicLSqUWXC4egXRXUjOy5KSmryFxmIpnWwuw1sJuTao6o4YY5a2+TfVb0ui83yN6jjEpYHtA61Vo0CS6sGDmklm7wJ1JUzzXs9iO3wtSmtZHxFZlqsj1D3wopCsGtcqr5XFgNFZdLSsaeI+xthhRqK1fFutZmRgFWtiDcU9O8MguX90DmSbTTqcNbD4zLTSo6Lhz9kVU/l0ajnJUu47q6BWLObnMbXO+XdDLHGCkr3bten3+Wys0vZ2tRoU0w/aZ3DMjuEYI1YlqlRQ9sua5bu3vpblNylUVhdSCLkXG1wSp+oI+E8nwrhHa4fC4apRdTQYPWZlZLOoe/ZvpnLu17qSMpa5BIE9fSoqihVAVVACgCwAAsAANhKQbo4+IjFSbvdt+/P1EYystOm9R9FRWdj4KCT9BPLexf8AOc4moQK1WmSFJ75RnBuFOopLlRF5Eq7a55Z9rhXxOHqpQRuzFg11tUrgOudKSm1ly5u8fetYaG8TxD2bOITEV0R6VR8P2NBM7UiQisVNVVYAXZgAp0AQXGpAWTbfyLYoRjjak6ctvly97+hq/wAT4bMF7T3nFNTkfI7lgmRHC5XIJF7E21vsbZ3Fce9THJh6bsoptSZ8pIzMW7Rg1t0WihFti1dL8pVxNQk4FUw1cUMOwZ/5LBldaLrSQIRdgG3YDKCRrK1PDYj/AF708PVGLrGpZnsEp0hTHZim4uHc2Gi37wFyAoMxybKQwQjv5dWud17b+qPW4XjNGpUNNKgZhcaA2JXRwrWysV5gEkc4mp7T4UBia9OyEBu9te9rdfdbUXAyt0MysFw+hihhkSm3Y4ZDe6ugu1MJ2JU2zcy2/ugH3iJS4vgXZOJ1UpNfImEo2Q37JUUVTTFr5bu22+TwjOcqJR4fE5aXfTt3r238vM9k7hVLEgKBmLEiwFr3v0tGZJj4SicRk7rJhqWXIrAq9ZktkZlOq01IBAOrEA2AAzbto6lZyTgo7dRWSSNtJNsSjBcb+fWBaNYa8t4ITyl0zlaCQRiiREMfToxWx0rIiRPFsMzUSqqWuVDKCFZkzr2iqWIAJTMNxvvL6JGhZN7lofC0+xm+z/Cuwo5TbOzPUfL7ueoxYhfBbhR4KJqBZAJ2Ly2HlJybk+pJJJIGEkkkgBJJJIASC9UC1yBc2Fza5sTYdTYH5QpXxuBWquV72vfQ2N7EAg7ggm4I1BAMAGmuoAJYWOxuLG+1jzkFZbA5hZvdNxY+XWZZ9mqevfqa3+8OYA2tb7ok/hqn+OpoCB3hpmOY7r1+Q0GkANNsQoNiyg93QkX75Kp8yCB1IhZxe1xe17c7dbdNZnV+AU2ykl7oqKCCL2Rgyk6am43PU2tcxX8L0rAZn0/5C57qoL6a2Ci3QwA1lcG9iDY2OuxsDY9NCD8ZxKoN7EG2hsb285m0vZ2mrZgzjvq9swy3X3Ra2g5WHLyE4/s5TLFgWBJvoQBzNgLaDU7bnU66wA1c3KdmNT9mEyBS7+4FaxAB07zAWOUnXbqepmwBADskkkAMXPrDVos7zoEqc49GjleVQIatMoZMuK0cHlRHjleK0OmOvOxYaEDMHCknLzswCSSSQAkkkkAJJJJACSSSQAkkkkAJJJJACSTxeKZ3r1DUICo9qjGq6Ph07VgjUgHUKDSCOWOv8wnvZck9Rwaq7Yek1S+copa4sbkDUr90ncjle0pKGlWTjPU6LkkkkmUMQrqfOEFg8z8Z0GVOcasMiKzQlaBoS3hi8BTGWmDUduesNWis0YpgaiwrQgYlTGKYrQyYyScnYoxJJJIASSSSAEkkkgBJJJIASSSSACK2Bpuys6IzL7rFQWXn3SRcfCPkkhYEkkkg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3074" name="Picture 2" descr="http://t0.gstatic.com/images?q=tbn:ANd9GcQMQhNNhLmyLxuEC_d44QPTVIKIhxh577ZHZg912eN1eFRF9HJO"/>
          <p:cNvPicPr>
            <a:picLocks noChangeAspect="1" noChangeArrowheads="1"/>
          </p:cNvPicPr>
          <p:nvPr/>
        </p:nvPicPr>
        <p:blipFill rotWithShape="1">
          <a:blip r:embed="rId3">
            <a:extLst>
              <a:ext uri="{28A0092B-C50C-407E-A947-70E740481C1C}">
                <a14:useLocalDpi xmlns:a14="http://schemas.microsoft.com/office/drawing/2010/main" val="0"/>
              </a:ext>
            </a:extLst>
          </a:blip>
          <a:srcRect l="9280" r="12175"/>
          <a:stretch/>
        </p:blipFill>
        <p:spPr bwMode="auto">
          <a:xfrm>
            <a:off x="6706978" y="301798"/>
            <a:ext cx="2057400" cy="17430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ages.ceneje.si/products/thumbnails/ImageHomePageZoomed/otroske-pravljice-svetlana-makarovic-2088332_1024x768.jpg"/>
          <p:cNvPicPr>
            <a:picLocks noGrp="1" noChangeAspect="1" noChangeArrowheads="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2144769"/>
            <a:ext cx="1954784"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emka.si/img/product/otroske-knjige/dojencki-and-malcki/277288/9789616630177.jpg"/>
          <p:cNvPicPr>
            <a:picLocks noGrp="1" noChangeAspect="1" noChangeArrowheads="1"/>
          </p:cNvPicPr>
          <p:nvPr>
            <p:ph sz="quarter" idx="3"/>
          </p:nvPr>
        </p:nvPicPr>
        <p:blipFill>
          <a:blip r:embed="rId5" cstate="print">
            <a:extLst>
              <a:ext uri="{28A0092B-C50C-407E-A947-70E740481C1C}">
                <a14:useLocalDpi xmlns:a14="http://schemas.microsoft.com/office/drawing/2010/main" val="0"/>
              </a:ext>
            </a:extLst>
          </a:blip>
          <a:srcRect/>
          <a:stretch>
            <a:fillRect/>
          </a:stretch>
        </p:blipFill>
        <p:spPr bwMode="auto">
          <a:xfrm>
            <a:off x="2051720" y="4374377"/>
            <a:ext cx="1385112"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zalozbamis.com/upload/velike/fc38d79e6030e0689cfa45f57bf1caae.jpg"/>
          <p:cNvPicPr>
            <a:picLocks noGrp="1" noChangeAspect="1" noChangeArrowheads="1"/>
          </p:cNvPicPr>
          <p:nvPr>
            <p:ph sz="quarter" idx="2"/>
          </p:nvPr>
        </p:nvPicPr>
        <p:blipFill>
          <a:blip r:embed="rId6" cstate="print">
            <a:extLst>
              <a:ext uri="{28A0092B-C50C-407E-A947-70E740481C1C}">
                <a14:useLocalDpi xmlns:a14="http://schemas.microsoft.com/office/drawing/2010/main" val="0"/>
              </a:ext>
            </a:extLst>
          </a:blip>
          <a:srcRect/>
          <a:stretch>
            <a:fillRect/>
          </a:stretch>
        </p:blipFill>
        <p:spPr bwMode="auto">
          <a:xfrm>
            <a:off x="4214491" y="2144769"/>
            <a:ext cx="1291082"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readme.cc/uploads/tx_readmecc/Svetlana_Makarovic_Pekarna_Mismas.jpg"/>
          <p:cNvPicPr>
            <a:picLocks noGrp="1" noChangeAspect="1" noChangeArrowheads="1"/>
          </p:cNvPicPr>
          <p:nvPr>
            <p:ph sz="quarter" idx="4"/>
          </p:nvPr>
        </p:nvPicPr>
        <p:blipFill>
          <a:blip r:embed="rId7" cstate="print">
            <a:extLst>
              <a:ext uri="{28A0092B-C50C-407E-A947-70E740481C1C}">
                <a14:useLocalDpi xmlns:a14="http://schemas.microsoft.com/office/drawing/2010/main" val="0"/>
              </a:ext>
            </a:extLst>
          </a:blip>
          <a:srcRect/>
          <a:stretch>
            <a:fillRect/>
          </a:stretch>
        </p:blipFill>
        <p:spPr bwMode="auto">
          <a:xfrm>
            <a:off x="5097580" y="4374377"/>
            <a:ext cx="186508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ww.emka.si/img/product/otroske-knjige/starost-4-8-let/261225/97896160368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24128" y="2144769"/>
            <a:ext cx="1310545" cy="151216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www.simos.si/foto/7798.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26532" y="4650601"/>
            <a:ext cx="1333500" cy="170497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www.bukla.si/upload/book_media/11150_1128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2423" y="4275281"/>
            <a:ext cx="1452740" cy="2080296"/>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www.bukla.si/upload/book_media/6105/6117/629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2423" y="2144769"/>
            <a:ext cx="1360587" cy="1929911"/>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www.emka.si/img/product/10t_2011/sovica-oka0.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41541" y="2144769"/>
            <a:ext cx="1422837" cy="183001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upload.wikimedia.org/wikipedia/sl/9/95/Veveri%C4%8Dek_posebne_sort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40378" y="4812526"/>
            <a:ext cx="1524000" cy="154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028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Ograda vsebine 86017"/>
          <p:cNvSpPr>
            <a:spLocks noGrp="1"/>
          </p:cNvSpPr>
          <p:nvPr>
            <p:ph/>
          </p:nvPr>
        </p:nvSpPr>
        <p:spPr/>
        <p:txBody>
          <a:bodyPr/>
          <a:lstStyle/>
          <a:p>
            <a:endParaRPr lang="sl-SI" dirty="0"/>
          </a:p>
        </p:txBody>
      </p:sp>
      <p:sp>
        <p:nvSpPr>
          <p:cNvPr id="19" name="Oval 44"/>
          <p:cNvSpPr>
            <a:spLocks noChangeArrowheads="1"/>
          </p:cNvSpPr>
          <p:nvPr/>
        </p:nvSpPr>
        <p:spPr bwMode="auto">
          <a:xfrm>
            <a:off x="3051656" y="2532602"/>
            <a:ext cx="2856359" cy="1828800"/>
          </a:xfrm>
          <a:prstGeom prst="ellipse">
            <a:avLst/>
          </a:prstGeom>
          <a:solidFill>
            <a:srgbClr val="FFFFD5"/>
          </a:solidFill>
          <a:ln w="19050">
            <a:solidFill>
              <a:srgbClr val="FF0000"/>
            </a:solidFill>
            <a:round/>
            <a:headEnd/>
            <a:tailEnd/>
          </a:ln>
        </p:spPr>
        <p:txBody>
          <a:bodyPr vert="horz" wrap="square" lIns="91440" tIns="226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2000" b="1" i="0" u="none" strike="noStrike" cap="none" normalizeH="0" baseline="0" dirty="0">
                <a:ln>
                  <a:noFill/>
                </a:ln>
                <a:solidFill>
                  <a:srgbClr val="FF0000"/>
                </a:solidFill>
                <a:effectLst/>
                <a:latin typeface="Arial" pitchFamily="34" charset="0"/>
                <a:ea typeface="Times New Roman" pitchFamily="18" charset="0"/>
                <a:cs typeface="Arial" pitchFamily="34" charset="0"/>
              </a:rPr>
              <a:t>ZNAČILNOSTI PRAVLJICE</a:t>
            </a:r>
            <a:endParaRPr kumimoji="0" lang="sl-SI" sz="1800" b="0" i="0" u="none" strike="noStrike" cap="none" normalizeH="0" baseline="0" dirty="0">
              <a:ln>
                <a:noFill/>
              </a:ln>
              <a:solidFill>
                <a:schemeClr val="tx1"/>
              </a:solidFill>
              <a:effectLst/>
              <a:latin typeface="Arial" pitchFamily="34" charset="0"/>
            </a:endParaRPr>
          </a:p>
        </p:txBody>
      </p:sp>
      <p:sp>
        <p:nvSpPr>
          <p:cNvPr id="20" name="AutoShape 43"/>
          <p:cNvSpPr>
            <a:spLocks noChangeArrowheads="1"/>
          </p:cNvSpPr>
          <p:nvPr/>
        </p:nvSpPr>
        <p:spPr bwMode="auto">
          <a:xfrm>
            <a:off x="463899" y="4750509"/>
            <a:ext cx="4484982" cy="1015938"/>
          </a:xfrm>
          <a:prstGeom prst="wedgeEllipseCallout">
            <a:avLst>
              <a:gd name="adj1" fmla="val 25164"/>
              <a:gd name="adj2" fmla="val -98034"/>
            </a:avLst>
          </a:prstGeom>
          <a:solidFill>
            <a:srgbClr val="FFFFFF"/>
          </a:solidFill>
          <a:ln w="9525">
            <a:solidFill>
              <a:srgbClr val="0000FF"/>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dirty="0">
                <a:ln>
                  <a:noFill/>
                </a:ln>
                <a:solidFill>
                  <a:schemeClr val="accent6"/>
                </a:solidFill>
                <a:effectLst/>
                <a:latin typeface="Arial" pitchFamily="34" charset="0"/>
                <a:ea typeface="Times New Roman" pitchFamily="18" charset="0"/>
                <a:cs typeface="Arial" pitchFamily="34" charset="0"/>
              </a:rPr>
              <a:t>OSEBE SO PRIKAZANE ČRNO-BELO</a:t>
            </a:r>
            <a:endParaRPr kumimoji="0" lang="sl-SI" sz="600" b="0" i="0" u="none" strike="noStrike" cap="none" normalizeH="0" baseline="0" dirty="0">
              <a:ln>
                <a:noFill/>
              </a:ln>
              <a:solidFill>
                <a:schemeClr val="accent6"/>
              </a:solidFill>
              <a:effectLst/>
              <a:latin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dirty="0">
                <a:ln>
                  <a:noFill/>
                </a:ln>
                <a:solidFill>
                  <a:srgbClr val="000080"/>
                </a:solidFill>
                <a:effectLst/>
                <a:latin typeface="Arial" pitchFamily="34" charset="0"/>
                <a:ea typeface="Times New Roman" pitchFamily="18" charset="0"/>
                <a:cs typeface="Arial" pitchFamily="34" charset="0"/>
              </a:rPr>
              <a:t>(pameten : neumen, prijazen : hudoben, delaven : len, dober : slab ...)</a:t>
            </a:r>
            <a:endParaRPr kumimoji="0" lang="sl-SI" sz="1800" b="0" i="0" u="none" strike="noStrike" cap="none" normalizeH="0" baseline="0" dirty="0">
              <a:ln>
                <a:noFill/>
              </a:ln>
              <a:solidFill>
                <a:schemeClr val="tx1"/>
              </a:solidFill>
              <a:effectLst/>
              <a:latin typeface="Arial" pitchFamily="34" charset="0"/>
            </a:endParaRPr>
          </a:p>
        </p:txBody>
      </p:sp>
      <p:sp>
        <p:nvSpPr>
          <p:cNvPr id="21" name="AutoShape 42"/>
          <p:cNvSpPr>
            <a:spLocks noChangeArrowheads="1"/>
          </p:cNvSpPr>
          <p:nvPr/>
        </p:nvSpPr>
        <p:spPr bwMode="auto">
          <a:xfrm>
            <a:off x="1020635" y="412997"/>
            <a:ext cx="2259757" cy="914400"/>
          </a:xfrm>
          <a:prstGeom prst="wedgeEllipseCallout">
            <a:avLst>
              <a:gd name="adj1" fmla="val 55264"/>
              <a:gd name="adj2" fmla="val 217250"/>
            </a:avLst>
          </a:prstGeom>
          <a:solidFill>
            <a:srgbClr val="FFFFFF"/>
          </a:solidFill>
          <a:ln w="9525">
            <a:solidFill>
              <a:srgbClr val="333399"/>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a:ln>
                  <a:noFill/>
                </a:ln>
                <a:solidFill>
                  <a:srgbClr val="500050"/>
                </a:solidFill>
                <a:effectLst/>
                <a:latin typeface="Arial" pitchFamily="34" charset="0"/>
                <a:ea typeface="Times New Roman" pitchFamily="18" charset="0"/>
                <a:cs typeface="Arial" pitchFamily="34" charset="0"/>
              </a:rPr>
              <a:t>NAJSTAREJŠA VRSTA PRIPOVEDI</a:t>
            </a:r>
            <a:endParaRPr kumimoji="0" lang="sl-SI" sz="1800" b="0" i="0" u="none" strike="noStrike" cap="none" normalizeH="0" baseline="0">
              <a:ln>
                <a:noFill/>
              </a:ln>
              <a:solidFill>
                <a:schemeClr val="tx1"/>
              </a:solidFill>
              <a:effectLst/>
              <a:latin typeface="Arial" pitchFamily="34" charset="0"/>
            </a:endParaRPr>
          </a:p>
        </p:txBody>
      </p:sp>
      <p:sp>
        <p:nvSpPr>
          <p:cNvPr id="22" name="AutoShape 41"/>
          <p:cNvSpPr>
            <a:spLocks noChangeArrowheads="1"/>
          </p:cNvSpPr>
          <p:nvPr/>
        </p:nvSpPr>
        <p:spPr bwMode="auto">
          <a:xfrm>
            <a:off x="3286545" y="1515314"/>
            <a:ext cx="1905000" cy="685800"/>
          </a:xfrm>
          <a:prstGeom prst="wedgeEllipseCallout">
            <a:avLst>
              <a:gd name="adj1" fmla="val 8373"/>
              <a:gd name="adj2" fmla="val 96651"/>
            </a:avLst>
          </a:prstGeom>
          <a:solidFill>
            <a:srgbClr val="FFFFFF"/>
          </a:solidFill>
          <a:ln w="9525">
            <a:solidFill>
              <a:srgbClr val="CC99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a:ln>
                  <a:noFill/>
                </a:ln>
                <a:solidFill>
                  <a:srgbClr val="500050"/>
                </a:solidFill>
                <a:effectLst/>
                <a:latin typeface="Arial" pitchFamily="34" charset="0"/>
                <a:ea typeface="Times New Roman" pitchFamily="18" charset="0"/>
                <a:cs typeface="Arial" pitchFamily="34" charset="0"/>
              </a:rPr>
              <a:t>PLOD DOMIŠLJIJE</a:t>
            </a:r>
            <a:endParaRPr kumimoji="0" lang="sl-SI" sz="1800" b="0" i="0" u="none" strike="noStrike" cap="none" normalizeH="0" baseline="0">
              <a:ln>
                <a:noFill/>
              </a:ln>
              <a:solidFill>
                <a:schemeClr val="tx1"/>
              </a:solidFill>
              <a:effectLst/>
              <a:latin typeface="Arial" pitchFamily="34" charset="0"/>
            </a:endParaRPr>
          </a:p>
        </p:txBody>
      </p:sp>
      <p:sp>
        <p:nvSpPr>
          <p:cNvPr id="23" name="AutoShape 40"/>
          <p:cNvSpPr>
            <a:spLocks noChangeArrowheads="1"/>
          </p:cNvSpPr>
          <p:nvPr/>
        </p:nvSpPr>
        <p:spPr bwMode="auto">
          <a:xfrm rot="10800000" flipV="1">
            <a:off x="6622076" y="4344077"/>
            <a:ext cx="1762125" cy="914400"/>
          </a:xfrm>
          <a:prstGeom prst="wedgeEllipseCallout">
            <a:avLst>
              <a:gd name="adj1" fmla="val 101625"/>
              <a:gd name="adj2" fmla="val -94891"/>
            </a:avLst>
          </a:prstGeom>
          <a:solidFill>
            <a:srgbClr val="FFFFFF"/>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dirty="0">
                <a:ln>
                  <a:noFill/>
                </a:ln>
                <a:solidFill>
                  <a:schemeClr val="accent6"/>
                </a:solidFill>
                <a:effectLst/>
                <a:latin typeface="Arial" pitchFamily="34" charset="0"/>
                <a:ea typeface="Times New Roman" pitchFamily="18" charset="0"/>
                <a:cs typeface="Arial" pitchFamily="34" charset="0"/>
              </a:rPr>
              <a:t>VSE JE MOGOČE</a:t>
            </a:r>
            <a:endParaRPr kumimoji="0" lang="sl-SI" sz="1800" b="0" i="0" u="none" strike="noStrike" cap="none" normalizeH="0" baseline="0" dirty="0">
              <a:ln>
                <a:noFill/>
              </a:ln>
              <a:solidFill>
                <a:schemeClr val="accent6"/>
              </a:solidFill>
              <a:effectLst/>
              <a:latin typeface="Arial" pitchFamily="34" charset="0"/>
            </a:endParaRPr>
          </a:p>
        </p:txBody>
      </p:sp>
      <p:sp>
        <p:nvSpPr>
          <p:cNvPr id="24" name="AutoShape 39"/>
          <p:cNvSpPr>
            <a:spLocks noChangeArrowheads="1"/>
          </p:cNvSpPr>
          <p:nvPr/>
        </p:nvSpPr>
        <p:spPr bwMode="auto">
          <a:xfrm>
            <a:off x="6156603" y="1732501"/>
            <a:ext cx="2564369" cy="1040113"/>
          </a:xfrm>
          <a:prstGeom prst="wedgeEllipseCallout">
            <a:avLst>
              <a:gd name="adj1" fmla="val -69860"/>
              <a:gd name="adj2" fmla="val 66513"/>
            </a:avLst>
          </a:prstGeom>
          <a:solidFill>
            <a:srgbClr val="FFFFFF"/>
          </a:solidFill>
          <a:ln w="9525">
            <a:solidFill>
              <a:srgbClr val="80008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dirty="0">
                <a:ln>
                  <a:noFill/>
                </a:ln>
                <a:solidFill>
                  <a:srgbClr val="500050"/>
                </a:solidFill>
                <a:effectLst/>
                <a:latin typeface="Arial" pitchFamily="34" charset="0"/>
                <a:ea typeface="Times New Roman" pitchFamily="18" charset="0"/>
                <a:cs typeface="Arial" pitchFamily="34" charset="0"/>
              </a:rPr>
              <a:t>DOBROTA ZMAGA, HUDOBIJA JE KAZNOVANA</a:t>
            </a:r>
            <a:endParaRPr kumimoji="0" lang="sl-SI" sz="1800" b="0" i="0" u="none" strike="noStrike" cap="none" normalizeH="0" baseline="0" dirty="0">
              <a:ln>
                <a:noFill/>
              </a:ln>
              <a:solidFill>
                <a:schemeClr val="tx1"/>
              </a:solidFill>
              <a:effectLst/>
              <a:latin typeface="Arial" pitchFamily="34" charset="0"/>
            </a:endParaRPr>
          </a:p>
        </p:txBody>
      </p:sp>
      <p:sp>
        <p:nvSpPr>
          <p:cNvPr id="25" name="AutoShape 38"/>
          <p:cNvSpPr>
            <a:spLocks noChangeArrowheads="1"/>
          </p:cNvSpPr>
          <p:nvPr/>
        </p:nvSpPr>
        <p:spPr bwMode="auto">
          <a:xfrm>
            <a:off x="5191545" y="417731"/>
            <a:ext cx="2978423" cy="1052165"/>
          </a:xfrm>
          <a:prstGeom prst="wedgeEllipseCallout">
            <a:avLst>
              <a:gd name="adj1" fmla="val -51016"/>
              <a:gd name="adj2" fmla="val 161432"/>
            </a:avLst>
          </a:prstGeom>
          <a:solidFill>
            <a:srgbClr val="FFFFFF"/>
          </a:solidFill>
          <a:ln w="9525">
            <a:solidFill>
              <a:srgbClr val="3366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dirty="0">
                <a:ln>
                  <a:noFill/>
                </a:ln>
                <a:solidFill>
                  <a:srgbClr val="500050"/>
                </a:solidFill>
                <a:effectLst/>
                <a:latin typeface="Arial" pitchFamily="34" charset="0"/>
                <a:ea typeface="Times New Roman" pitchFamily="18" charset="0"/>
                <a:cs typeface="Arial" pitchFamily="34" charset="0"/>
              </a:rPr>
              <a:t>IZMIŠLJENA BITJA:</a:t>
            </a:r>
            <a:endParaRPr kumimoji="0" lang="sl-SI" sz="600" b="0" i="0" u="none" strike="noStrike" cap="none" normalizeH="0" baseline="0" dirty="0">
              <a:ln>
                <a:noFill/>
              </a:ln>
              <a:solidFill>
                <a:schemeClr val="tx1"/>
              </a:solidFill>
              <a:effectLst/>
              <a:latin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dirty="0">
                <a:ln>
                  <a:noFill/>
                </a:ln>
                <a:solidFill>
                  <a:srgbClr val="000080"/>
                </a:solidFill>
                <a:effectLst/>
                <a:latin typeface="Arial" pitchFamily="34" charset="0"/>
                <a:ea typeface="Times New Roman" pitchFamily="18" charset="0"/>
                <a:cs typeface="Arial" pitchFamily="34" charset="0"/>
              </a:rPr>
              <a:t>ZMAJI, ČAROVNICE, ŠKRATI</a:t>
            </a:r>
            <a:endParaRPr kumimoji="0" lang="sl-SI" sz="1800" b="0" i="0" u="none" strike="noStrike" cap="none" normalizeH="0" baseline="0" dirty="0">
              <a:ln>
                <a:noFill/>
              </a:ln>
              <a:solidFill>
                <a:schemeClr val="tx1"/>
              </a:solidFill>
              <a:effectLst/>
              <a:latin typeface="Arial" pitchFamily="34" charset="0"/>
            </a:endParaRPr>
          </a:p>
        </p:txBody>
      </p:sp>
      <p:sp>
        <p:nvSpPr>
          <p:cNvPr id="26" name="AutoShape 37"/>
          <p:cNvSpPr>
            <a:spLocks noChangeArrowheads="1"/>
          </p:cNvSpPr>
          <p:nvPr/>
        </p:nvSpPr>
        <p:spPr bwMode="auto">
          <a:xfrm>
            <a:off x="971361" y="3861048"/>
            <a:ext cx="1905000" cy="685800"/>
          </a:xfrm>
          <a:prstGeom prst="wedgeEllipseCallout">
            <a:avLst>
              <a:gd name="adj1" fmla="val 68240"/>
              <a:gd name="adj2" fmla="val -45270"/>
            </a:avLst>
          </a:prstGeom>
          <a:solidFill>
            <a:srgbClr val="FFFFFF"/>
          </a:solidFill>
          <a:ln w="9525">
            <a:solidFill>
              <a:srgbClr val="FF00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dirty="0">
                <a:ln>
                  <a:noFill/>
                </a:ln>
                <a:solidFill>
                  <a:srgbClr val="500050"/>
                </a:solidFill>
                <a:effectLst/>
                <a:latin typeface="Arial" pitchFamily="34" charset="0"/>
                <a:ea typeface="Times New Roman" pitchFamily="18" charset="0"/>
                <a:cs typeface="Arial" pitchFamily="34" charset="0"/>
              </a:rPr>
              <a:t>ŽIVALI GOVORIJO</a:t>
            </a:r>
            <a:endParaRPr kumimoji="0" lang="sl-SI" sz="1800" b="0" i="0" u="none" strike="noStrike" cap="none" normalizeH="0" baseline="0" dirty="0">
              <a:ln>
                <a:noFill/>
              </a:ln>
              <a:solidFill>
                <a:schemeClr val="tx1"/>
              </a:solidFill>
              <a:effectLst/>
              <a:latin typeface="Arial" pitchFamily="34" charset="0"/>
            </a:endParaRPr>
          </a:p>
        </p:txBody>
      </p:sp>
      <p:sp>
        <p:nvSpPr>
          <p:cNvPr id="27" name="AutoShape 36"/>
          <p:cNvSpPr>
            <a:spLocks noChangeArrowheads="1"/>
          </p:cNvSpPr>
          <p:nvPr/>
        </p:nvSpPr>
        <p:spPr bwMode="auto">
          <a:xfrm>
            <a:off x="4948881" y="5010931"/>
            <a:ext cx="1918268" cy="1028700"/>
          </a:xfrm>
          <a:prstGeom prst="wedgeEllipseCallout">
            <a:avLst>
              <a:gd name="adj1" fmla="val -36762"/>
              <a:gd name="adj2" fmla="val -125275"/>
            </a:avLst>
          </a:prstGeom>
          <a:solidFill>
            <a:srgbClr val="FFFFFF"/>
          </a:solid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dirty="0">
                <a:ln>
                  <a:noFill/>
                </a:ln>
                <a:solidFill>
                  <a:srgbClr val="500050"/>
                </a:solidFill>
                <a:effectLst/>
                <a:latin typeface="Arial" pitchFamily="34" charset="0"/>
                <a:ea typeface="Times New Roman" pitchFamily="18" charset="0"/>
                <a:cs typeface="Arial" pitchFamily="34" charset="0"/>
              </a:rPr>
              <a:t>PRAVLJIČNA ŠTEVILA:</a:t>
            </a:r>
            <a:r>
              <a:rPr kumimoji="0" lang="sl-SI"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sl-SI" sz="1400" b="0" i="0" u="none" strike="noStrike" cap="none" normalizeH="0" baseline="0" dirty="0">
                <a:ln>
                  <a:noFill/>
                </a:ln>
                <a:solidFill>
                  <a:srgbClr val="000080"/>
                </a:solidFill>
                <a:effectLst/>
                <a:latin typeface="Arial" pitchFamily="34" charset="0"/>
                <a:ea typeface="Times New Roman" pitchFamily="18" charset="0"/>
                <a:cs typeface="Arial" pitchFamily="34" charset="0"/>
              </a:rPr>
              <a:t>3, 7, 9, 100, 300</a:t>
            </a:r>
            <a:endParaRPr kumimoji="0" lang="sl-SI" sz="1800" b="0" i="0" u="none" strike="noStrike" cap="none" normalizeH="0" baseline="0" dirty="0">
              <a:ln>
                <a:noFill/>
              </a:ln>
              <a:solidFill>
                <a:schemeClr val="tx1"/>
              </a:solidFill>
              <a:effectLst/>
              <a:latin typeface="Arial" pitchFamily="34" charset="0"/>
            </a:endParaRPr>
          </a:p>
        </p:txBody>
      </p:sp>
      <p:sp>
        <p:nvSpPr>
          <p:cNvPr id="28" name="AutoShape 35"/>
          <p:cNvSpPr>
            <a:spLocks noChangeArrowheads="1"/>
          </p:cNvSpPr>
          <p:nvPr/>
        </p:nvSpPr>
        <p:spPr bwMode="auto">
          <a:xfrm>
            <a:off x="447609" y="2895259"/>
            <a:ext cx="1905000" cy="685800"/>
          </a:xfrm>
          <a:prstGeom prst="wedgeEllipseCallout">
            <a:avLst>
              <a:gd name="adj1" fmla="val 86965"/>
              <a:gd name="adj2" fmla="val 37302"/>
            </a:avLst>
          </a:prstGeom>
          <a:solidFill>
            <a:srgbClr val="FFFFFF"/>
          </a:solid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dirty="0">
                <a:ln>
                  <a:noFill/>
                </a:ln>
                <a:solidFill>
                  <a:srgbClr val="500050"/>
                </a:solidFill>
                <a:effectLst/>
                <a:latin typeface="Arial" pitchFamily="34" charset="0"/>
                <a:ea typeface="Times New Roman" pitchFamily="18" charset="0"/>
                <a:cs typeface="Arial" pitchFamily="34" charset="0"/>
              </a:rPr>
              <a:t>DOGODKI SE PONAVLJAJO</a:t>
            </a:r>
            <a:endParaRPr kumimoji="0" lang="sl-SI" sz="1800" b="0" i="0" u="none" strike="noStrike" cap="none" normalizeH="0" baseline="0" dirty="0">
              <a:ln>
                <a:noFill/>
              </a:ln>
              <a:solidFill>
                <a:schemeClr val="tx1"/>
              </a:solidFill>
              <a:effectLst/>
              <a:latin typeface="Arial" pitchFamily="34" charset="0"/>
            </a:endParaRPr>
          </a:p>
        </p:txBody>
      </p:sp>
      <p:sp>
        <p:nvSpPr>
          <p:cNvPr id="29" name="AutoShape 34"/>
          <p:cNvSpPr>
            <a:spLocks noChangeArrowheads="1"/>
          </p:cNvSpPr>
          <p:nvPr/>
        </p:nvSpPr>
        <p:spPr bwMode="auto">
          <a:xfrm rot="10800000" flipV="1">
            <a:off x="6812576" y="3103663"/>
            <a:ext cx="1571625" cy="914400"/>
          </a:xfrm>
          <a:prstGeom prst="wedgeEllipseCallout">
            <a:avLst>
              <a:gd name="adj1" fmla="val 107390"/>
              <a:gd name="adj2" fmla="val -17116"/>
            </a:avLst>
          </a:prstGeom>
          <a:solidFill>
            <a:srgbClr val="FFFFFF"/>
          </a:solidFill>
          <a:ln w="9525">
            <a:solidFill>
              <a:srgbClr val="808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dirty="0">
                <a:ln>
                  <a:noFill/>
                </a:ln>
                <a:solidFill>
                  <a:srgbClr val="500050"/>
                </a:solidFill>
                <a:effectLst/>
                <a:latin typeface="Arial" pitchFamily="34" charset="0"/>
                <a:ea typeface="Times New Roman" pitchFamily="18" charset="0"/>
                <a:cs typeface="Arial" pitchFamily="34" charset="0"/>
              </a:rPr>
              <a:t>KONEC JE SREČEN</a:t>
            </a:r>
            <a:endParaRPr kumimoji="0" lang="sl-SI" sz="1800" b="0" i="0" u="none" strike="noStrike" cap="none" normalizeH="0" baseline="0" dirty="0">
              <a:ln>
                <a:noFill/>
              </a:ln>
              <a:solidFill>
                <a:schemeClr val="tx1"/>
              </a:solidFill>
              <a:effectLst/>
              <a:latin typeface="Arial" pitchFamily="34" charset="0"/>
            </a:endParaRPr>
          </a:p>
        </p:txBody>
      </p:sp>
      <p:sp>
        <p:nvSpPr>
          <p:cNvPr id="30" name="AutoShape 33"/>
          <p:cNvSpPr>
            <a:spLocks noChangeArrowheads="1"/>
          </p:cNvSpPr>
          <p:nvPr/>
        </p:nvSpPr>
        <p:spPr bwMode="auto">
          <a:xfrm rot="10800000" flipV="1">
            <a:off x="463899" y="1618202"/>
            <a:ext cx="1571625" cy="914400"/>
          </a:xfrm>
          <a:prstGeom prst="wedgeEllipseCallout">
            <a:avLst>
              <a:gd name="adj1" fmla="val -122913"/>
              <a:gd name="adj2" fmla="val 109841"/>
            </a:avLst>
          </a:prstGeom>
          <a:solidFill>
            <a:srgbClr val="FFFFFF"/>
          </a:solidFill>
          <a:ln w="9525">
            <a:solidFill>
              <a:srgbClr val="808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dirty="0">
                <a:ln>
                  <a:noFill/>
                </a:ln>
                <a:solidFill>
                  <a:srgbClr val="500050"/>
                </a:solidFill>
                <a:effectLst/>
                <a:latin typeface="Arial" pitchFamily="34" charset="0"/>
                <a:ea typeface="Times New Roman" pitchFamily="18" charset="0"/>
                <a:cs typeface="Arial" pitchFamily="34" charset="0"/>
              </a:rPr>
              <a:t>ČAROBNI PREDMETI</a:t>
            </a:r>
            <a:endParaRPr kumimoji="0" lang="sl-SI" sz="1800" b="0" i="0" u="none" strike="noStrike" cap="none" normalizeH="0" baseline="0" dirty="0">
              <a:ln>
                <a:noFill/>
              </a:ln>
              <a:solidFill>
                <a:schemeClr val="tx1"/>
              </a:solidFill>
              <a:effectLst/>
              <a:latin typeface="Arial" pitchFamily="34" charset="0"/>
            </a:endParaRPr>
          </a:p>
        </p:txBody>
      </p:sp>
      <p:sp>
        <p:nvSpPr>
          <p:cNvPr id="31" name="Rectangle 4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86016" name="Rectangle 5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49263" algn="r"/>
              </a:tabLst>
            </a:pPr>
            <a:endParaRPr kumimoji="0" lang="sl-SI" sz="1800" b="0" i="0" u="none" strike="noStrike" cap="none" normalizeH="0" baseline="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solidFill>
            <a:srgbClr val="800000"/>
          </a:solidFill>
        </p:spPr>
        <p:txBody>
          <a:bodyPr/>
          <a:lstStyle/>
          <a:p>
            <a:pPr marL="342900" indent="-342900">
              <a:buFont typeface="+mj-lt"/>
              <a:buAutoNum type="arabicPeriod"/>
            </a:pPr>
            <a:r>
              <a:rPr lang="sl-SI" sz="1800" dirty="0">
                <a:hlinkClick r:id="rId2"/>
              </a:rPr>
              <a:t>http://sl.</a:t>
            </a:r>
            <a:r>
              <a:rPr lang="sl-SI" sz="1800" dirty="0" err="1">
                <a:hlinkClick r:id="rId2"/>
              </a:rPr>
              <a:t>wikipedia</a:t>
            </a:r>
            <a:r>
              <a:rPr lang="sl-SI" sz="1800" dirty="0">
                <a:hlinkClick r:id="rId2"/>
              </a:rPr>
              <a:t>.org/</a:t>
            </a:r>
            <a:endParaRPr lang="sl-SI" sz="1800" dirty="0"/>
          </a:p>
          <a:p>
            <a:pPr marL="342900" indent="-342900">
              <a:buFont typeface="+mj-lt"/>
              <a:buAutoNum type="arabicPeriod"/>
            </a:pPr>
            <a:r>
              <a:rPr lang="sl-SI" sz="1800" dirty="0" err="1">
                <a:solidFill>
                  <a:schemeClr val="tx2"/>
                </a:solidFill>
                <a:effectLst/>
                <a:hlinkClick r:id="rId3"/>
              </a:rPr>
              <a:t>www</a:t>
            </a:r>
            <a:r>
              <a:rPr lang="sl-SI" sz="1800" dirty="0">
                <a:solidFill>
                  <a:schemeClr val="tx2"/>
                </a:solidFill>
                <a:effectLst/>
                <a:hlinkClick r:id="rId3"/>
              </a:rPr>
              <a:t>.</a:t>
            </a:r>
            <a:r>
              <a:rPr lang="sl-SI" sz="1800" dirty="0" err="1">
                <a:solidFill>
                  <a:schemeClr val="tx2"/>
                </a:solidFill>
                <a:effectLst/>
                <a:hlinkClick r:id="rId3"/>
              </a:rPr>
              <a:t>youtube</a:t>
            </a:r>
            <a:r>
              <a:rPr lang="sl-SI" sz="1800" dirty="0">
                <a:solidFill>
                  <a:schemeClr val="tx2"/>
                </a:solidFill>
                <a:effectLst/>
                <a:hlinkClick r:id="rId3"/>
              </a:rPr>
              <a:t>.</a:t>
            </a:r>
            <a:r>
              <a:rPr lang="sl-SI" sz="1800" dirty="0" err="1">
                <a:solidFill>
                  <a:schemeClr val="tx2"/>
                </a:solidFill>
                <a:effectLst/>
                <a:hlinkClick r:id="rId3"/>
              </a:rPr>
              <a:t>com</a:t>
            </a:r>
            <a:r>
              <a:rPr lang="sl-SI" sz="1800" dirty="0">
                <a:solidFill>
                  <a:schemeClr val="tx2"/>
                </a:solidFill>
                <a:effectLst/>
                <a:hlinkClick r:id="rId3"/>
              </a:rPr>
              <a:t>/</a:t>
            </a:r>
            <a:endParaRPr lang="sl-SI" sz="1800" dirty="0">
              <a:solidFill>
                <a:schemeClr val="tx2"/>
              </a:solidFill>
              <a:effectLst/>
            </a:endParaRPr>
          </a:p>
          <a:p>
            <a:pPr marL="342900" indent="-342900">
              <a:buFont typeface="+mj-lt"/>
              <a:buAutoNum type="arabicPeriod"/>
            </a:pPr>
            <a:r>
              <a:rPr lang="sl-SI" sz="1800" dirty="0">
                <a:solidFill>
                  <a:schemeClr val="tx2"/>
                </a:solidFill>
                <a:effectLst/>
                <a:hlinkClick r:id="rId4"/>
              </a:rPr>
              <a:t>http://www.youtube.com</a:t>
            </a:r>
            <a:endParaRPr lang="sl-SI" sz="1800" dirty="0">
              <a:solidFill>
                <a:schemeClr val="tx2"/>
              </a:solidFill>
              <a:effectLst/>
            </a:endParaRPr>
          </a:p>
          <a:p>
            <a:pPr marL="342900" indent="-342900">
              <a:buFont typeface="+mj-lt"/>
              <a:buAutoNum type="arabicPeriod"/>
            </a:pPr>
            <a:r>
              <a:rPr lang="sl-SI" sz="1800" dirty="0">
                <a:solidFill>
                  <a:schemeClr val="hlink"/>
                </a:solidFill>
                <a:effectLst/>
              </a:rPr>
              <a:t>Slikovno gradivo: internet</a:t>
            </a:r>
          </a:p>
          <a:p>
            <a:pPr marL="342900" indent="-342900">
              <a:buFont typeface="+mj-lt"/>
              <a:buAutoNum type="arabicPeriod"/>
            </a:pPr>
            <a:r>
              <a:rPr lang="sl-SI" sz="1800" dirty="0">
                <a:solidFill>
                  <a:schemeClr val="hlink"/>
                </a:solidFill>
                <a:effectLst/>
              </a:rPr>
              <a:t>Koraki nad oblaki – Priročnik za učitelje k berilu za 5. razred devetletne OŠ, </a:t>
            </a:r>
            <a:r>
              <a:rPr lang="sl-SI" sz="1800" dirty="0" err="1">
                <a:solidFill>
                  <a:schemeClr val="hlink"/>
                </a:solidFill>
                <a:effectLst/>
              </a:rPr>
              <a:t>Izolit</a:t>
            </a:r>
            <a:r>
              <a:rPr lang="sl-SI" sz="1800" dirty="0">
                <a:solidFill>
                  <a:schemeClr val="hlink"/>
                </a:solidFill>
                <a:effectLst/>
              </a:rPr>
              <a:t>, 2007</a:t>
            </a:r>
          </a:p>
          <a:p>
            <a:pPr marL="342900" indent="-342900">
              <a:buFont typeface="+mj-lt"/>
              <a:buAutoNum type="arabicPeriod"/>
            </a:pPr>
            <a:r>
              <a:rPr lang="sl-SI" sz="1800" dirty="0">
                <a:solidFill>
                  <a:schemeClr val="hlink"/>
                </a:solidFill>
              </a:rPr>
              <a:t>M. Pavlin: Pravljica (</a:t>
            </a:r>
            <a:r>
              <a:rPr lang="sl-SI" sz="1800" dirty="0" err="1">
                <a:solidFill>
                  <a:schemeClr val="hlink"/>
                </a:solidFill>
              </a:rPr>
              <a:t>Učiteljska.net</a:t>
            </a:r>
            <a:r>
              <a:rPr lang="sl-SI" sz="1800" dirty="0">
                <a:solidFill>
                  <a:schemeClr val="hlink"/>
                </a:solidFill>
              </a:rPr>
              <a:t>)</a:t>
            </a:r>
            <a:endParaRPr lang="sl-SI" sz="1800" dirty="0">
              <a:solidFill>
                <a:schemeClr val="hlink"/>
              </a:solidFill>
              <a:effectLst/>
            </a:endParaRPr>
          </a:p>
          <a:p>
            <a:pPr>
              <a:spcBef>
                <a:spcPct val="50000"/>
              </a:spcBef>
              <a:buClrTx/>
              <a:buSzTx/>
              <a:buFontTx/>
              <a:buNone/>
            </a:pPr>
            <a:endParaRPr lang="sl-SI" sz="1800" dirty="0">
              <a:solidFill>
                <a:schemeClr val="hlink"/>
              </a:solidFill>
              <a:effectLst/>
            </a:endParaRPr>
          </a:p>
          <a:p>
            <a:pPr>
              <a:spcBef>
                <a:spcPct val="50000"/>
              </a:spcBef>
              <a:buClrTx/>
              <a:buSzTx/>
              <a:buFontTx/>
              <a:buNone/>
            </a:pPr>
            <a:endParaRPr lang="sl-SI" sz="1800" dirty="0">
              <a:solidFill>
                <a:schemeClr val="hlink"/>
              </a:solidFill>
              <a:effectLst/>
            </a:endParaRPr>
          </a:p>
          <a:p>
            <a:pPr>
              <a:spcBef>
                <a:spcPct val="50000"/>
              </a:spcBef>
              <a:buClrTx/>
              <a:buSzTx/>
              <a:buFontTx/>
              <a:buNone/>
            </a:pPr>
            <a:endParaRPr lang="sl-SI" sz="1200" dirty="0">
              <a:effectLst/>
            </a:endParaRPr>
          </a:p>
          <a:p>
            <a:pPr>
              <a:spcBef>
                <a:spcPct val="50000"/>
              </a:spcBef>
              <a:buClrTx/>
              <a:buSzTx/>
              <a:buFontTx/>
              <a:buNone/>
            </a:pPr>
            <a:endParaRPr lang="sl-SI" sz="1800" dirty="0">
              <a:effectLst/>
            </a:endParaRPr>
          </a:p>
          <a:p>
            <a:endParaRPr lang="sl-SI" sz="2800" dirty="0"/>
          </a:p>
          <a:p>
            <a:endParaRPr lang="sl-SI" sz="2800" dirty="0"/>
          </a:p>
        </p:txBody>
      </p:sp>
      <p:sp>
        <p:nvSpPr>
          <p:cNvPr id="84994" name="Rectangle 2"/>
          <p:cNvSpPr>
            <a:spLocks noGrp="1" noChangeArrowheads="1"/>
          </p:cNvSpPr>
          <p:nvPr>
            <p:ph type="title"/>
          </p:nvPr>
        </p:nvSpPr>
        <p:spPr/>
        <p:txBody>
          <a:bodyPr/>
          <a:lstStyle/>
          <a:p>
            <a:pPr algn="l"/>
            <a:r>
              <a:rPr lang="sl-SI" sz="2800"/>
              <a:t>Viri: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Značilnosti pravljice</a:t>
            </a:r>
          </a:p>
        </p:txBody>
      </p:sp>
      <p:sp>
        <p:nvSpPr>
          <p:cNvPr id="9221" name="Rectangle 5"/>
          <p:cNvSpPr>
            <a:spLocks noGrp="1" noChangeArrowheads="1"/>
          </p:cNvSpPr>
          <p:nvPr>
            <p:ph type="body" sz="half" idx="1"/>
          </p:nvPr>
        </p:nvSpPr>
        <p:spPr/>
        <p:txBody>
          <a:bodyPr/>
          <a:lstStyle/>
          <a:p>
            <a:pPr marL="457200" indent="-457200">
              <a:buSzPct val="100000"/>
              <a:buFont typeface="+mj-lt"/>
              <a:buAutoNum type="arabicPeriod"/>
            </a:pPr>
            <a:r>
              <a:rPr lang="sl-SI" sz="2400" dirty="0">
                <a:solidFill>
                  <a:srgbClr val="800000"/>
                </a:solidFill>
              </a:rPr>
              <a:t>KRAJ IN ČAS DOGAJANJA STA NEDOLOČENA</a:t>
            </a:r>
          </a:p>
          <a:p>
            <a:endParaRPr lang="sl-SI" sz="2400" dirty="0">
              <a:solidFill>
                <a:srgbClr val="800000"/>
              </a:solidFill>
            </a:endParaRPr>
          </a:p>
          <a:p>
            <a:pPr>
              <a:buFont typeface="Wingdings" pitchFamily="2" charset="2"/>
              <a:buNone/>
            </a:pPr>
            <a:r>
              <a:rPr lang="sl-SI" sz="2400" dirty="0"/>
              <a:t>   Začenja se z besedami:</a:t>
            </a:r>
          </a:p>
          <a:p>
            <a:pPr lvl="1"/>
            <a:r>
              <a:rPr lang="sl-SI" sz="2000" dirty="0"/>
              <a:t>NEKOČ</a:t>
            </a:r>
          </a:p>
          <a:p>
            <a:pPr lvl="1"/>
            <a:r>
              <a:rPr lang="sl-SI" sz="2000" dirty="0"/>
              <a:t>NEKJE</a:t>
            </a:r>
          </a:p>
          <a:p>
            <a:pPr lvl="1"/>
            <a:r>
              <a:rPr lang="sl-SI" sz="2000" dirty="0"/>
              <a:t>ZA DEVETIMI GORAMI</a:t>
            </a:r>
          </a:p>
          <a:p>
            <a:pPr lvl="1"/>
            <a:r>
              <a:rPr lang="sl-SI" sz="2000" dirty="0"/>
              <a:t>ZA DEVETIMI VODAMI</a:t>
            </a:r>
          </a:p>
          <a:p>
            <a:pPr lvl="1"/>
            <a:r>
              <a:rPr lang="sl-SI" sz="2000" dirty="0"/>
              <a:t>PRED DAVNIMI ČASI</a:t>
            </a:r>
          </a:p>
        </p:txBody>
      </p:sp>
      <p:pic>
        <p:nvPicPr>
          <p:cNvPr id="9222"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448300" y="2814637"/>
            <a:ext cx="2438400" cy="2447925"/>
          </a:xfrm>
        </p:spPr>
      </p:pic>
      <p:sp>
        <p:nvSpPr>
          <p:cNvPr id="9223" name="Text Box 7"/>
          <p:cNvSpPr txBox="1">
            <a:spLocks noChangeArrowheads="1"/>
          </p:cNvSpPr>
          <p:nvPr/>
        </p:nvSpPr>
        <p:spPr bwMode="auto">
          <a:xfrm>
            <a:off x="4213845" y="5373216"/>
            <a:ext cx="46812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sz="1600" dirty="0">
                <a:solidFill>
                  <a:schemeClr val="accent2"/>
                </a:solidFill>
              </a:rPr>
              <a:t>Julia </a:t>
            </a:r>
            <a:r>
              <a:rPr lang="sl-SI" sz="1600" dirty="0" err="1">
                <a:solidFill>
                  <a:schemeClr val="accent2"/>
                </a:solidFill>
              </a:rPr>
              <a:t>Donaldson</a:t>
            </a:r>
            <a:r>
              <a:rPr lang="sl-SI" sz="1600" dirty="0">
                <a:solidFill>
                  <a:schemeClr val="accent2"/>
                </a:solidFill>
              </a:rPr>
              <a:t>: Najlepši velikan v mestu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Značilnosti pravljice</a:t>
            </a:r>
          </a:p>
        </p:txBody>
      </p:sp>
      <p:sp>
        <p:nvSpPr>
          <p:cNvPr id="11269" name="Rectangle 5"/>
          <p:cNvSpPr>
            <a:spLocks noGrp="1" noChangeArrowheads="1"/>
          </p:cNvSpPr>
          <p:nvPr>
            <p:ph type="body" sz="half" idx="1"/>
          </p:nvPr>
        </p:nvSpPr>
        <p:spPr/>
        <p:txBody>
          <a:bodyPr/>
          <a:lstStyle/>
          <a:p>
            <a:pPr marL="514350" indent="-514350">
              <a:buSzPct val="100000"/>
              <a:buFont typeface="+mj-lt"/>
              <a:buAutoNum type="arabicPeriod" startAt="2"/>
            </a:pPr>
            <a:r>
              <a:rPr lang="sl-SI" sz="2800" dirty="0">
                <a:solidFill>
                  <a:srgbClr val="800000"/>
                </a:solidFill>
              </a:rPr>
              <a:t>OSEBE SO NEDOLOČENE</a:t>
            </a:r>
          </a:p>
          <a:p>
            <a:pPr lvl="2"/>
            <a:r>
              <a:rPr lang="sl-SI" sz="2100" dirty="0"/>
              <a:t>kralj</a:t>
            </a:r>
          </a:p>
          <a:p>
            <a:pPr lvl="2"/>
            <a:r>
              <a:rPr lang="sl-SI" sz="2100" dirty="0"/>
              <a:t>uboga deklica</a:t>
            </a:r>
          </a:p>
          <a:p>
            <a:pPr lvl="2"/>
            <a:r>
              <a:rPr lang="sl-SI" sz="2100" dirty="0"/>
              <a:t>oče s tremi sinovi</a:t>
            </a:r>
          </a:p>
          <a:p>
            <a:pPr lvl="2"/>
            <a:r>
              <a:rPr lang="sl-SI" sz="2100" dirty="0"/>
              <a:t>Sneguljčica</a:t>
            </a:r>
          </a:p>
          <a:p>
            <a:pPr lvl="2"/>
            <a:r>
              <a:rPr lang="sl-SI" sz="2100" dirty="0"/>
              <a:t>Pepelka</a:t>
            </a:r>
          </a:p>
          <a:p>
            <a:pPr lvl="2"/>
            <a:r>
              <a:rPr lang="sl-SI" sz="2100" dirty="0"/>
              <a:t>Rdeča kapica</a:t>
            </a:r>
          </a:p>
        </p:txBody>
      </p:sp>
      <p:pic>
        <p:nvPicPr>
          <p:cNvPr id="1028" name="Picture 4" descr="http://www.disneyvillains.net/images/evilqueencel.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60032" y="1700808"/>
            <a:ext cx="3504882" cy="4381103"/>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7"/>
          <p:cNvSpPr txBox="1">
            <a:spLocks noChangeArrowheads="1"/>
          </p:cNvSpPr>
          <p:nvPr/>
        </p:nvSpPr>
        <p:spPr bwMode="auto">
          <a:xfrm>
            <a:off x="4219550" y="6093296"/>
            <a:ext cx="46812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sz="1600" dirty="0">
                <a:solidFill>
                  <a:schemeClr val="accent2"/>
                </a:solidFill>
              </a:rPr>
              <a:t>Hudobna kraljica iz Sneguljčice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Značilnosti pravljice</a:t>
            </a:r>
          </a:p>
        </p:txBody>
      </p:sp>
      <p:sp>
        <p:nvSpPr>
          <p:cNvPr id="13317" name="Rectangle 5"/>
          <p:cNvSpPr>
            <a:spLocks noGrp="1" noChangeArrowheads="1"/>
          </p:cNvSpPr>
          <p:nvPr>
            <p:ph type="body" sz="half" idx="1"/>
          </p:nvPr>
        </p:nvSpPr>
        <p:spPr/>
        <p:txBody>
          <a:bodyPr/>
          <a:lstStyle/>
          <a:p>
            <a:pPr marL="514350" indent="-514350">
              <a:lnSpc>
                <a:spcPct val="90000"/>
              </a:lnSpc>
              <a:buSzPct val="100000"/>
              <a:buFont typeface="+mj-lt"/>
              <a:buAutoNum type="arabicPeriod" startAt="3"/>
            </a:pPr>
            <a:r>
              <a:rPr lang="sl-SI" sz="2800" dirty="0">
                <a:solidFill>
                  <a:srgbClr val="800000"/>
                </a:solidFill>
              </a:rPr>
              <a:t>GOVORIJO O NASPROTJIH</a:t>
            </a:r>
          </a:p>
          <a:p>
            <a:pPr>
              <a:lnSpc>
                <a:spcPct val="90000"/>
              </a:lnSpc>
              <a:buFont typeface="Wingdings" pitchFamily="2" charset="2"/>
              <a:buNone/>
            </a:pPr>
            <a:endParaRPr lang="sl-SI" sz="2800" dirty="0">
              <a:solidFill>
                <a:srgbClr val="800000"/>
              </a:solidFill>
            </a:endParaRPr>
          </a:p>
          <a:p>
            <a:pPr>
              <a:lnSpc>
                <a:spcPct val="90000"/>
              </a:lnSpc>
              <a:buNone/>
            </a:pPr>
            <a:r>
              <a:rPr lang="sl-SI" sz="2800" dirty="0"/>
              <a:t>DOBRI – SLABI</a:t>
            </a:r>
          </a:p>
          <a:p>
            <a:pPr>
              <a:lnSpc>
                <a:spcPct val="90000"/>
              </a:lnSpc>
              <a:buNone/>
            </a:pPr>
            <a:r>
              <a:rPr lang="sl-SI" sz="2800" dirty="0"/>
              <a:t>LEPI – GRDI</a:t>
            </a:r>
          </a:p>
          <a:p>
            <a:pPr>
              <a:lnSpc>
                <a:spcPct val="90000"/>
              </a:lnSpc>
              <a:buNone/>
            </a:pPr>
            <a:r>
              <a:rPr lang="sl-SI" sz="2800" dirty="0"/>
              <a:t>PRIJAZNI – HUDOBNI</a:t>
            </a:r>
          </a:p>
          <a:p>
            <a:pPr>
              <a:lnSpc>
                <a:spcPct val="90000"/>
              </a:lnSpc>
              <a:buNone/>
            </a:pPr>
            <a:r>
              <a:rPr lang="sl-SI" sz="2800" dirty="0"/>
              <a:t>BOGATI - REVNI</a:t>
            </a:r>
          </a:p>
        </p:txBody>
      </p:sp>
      <p:pic>
        <p:nvPicPr>
          <p:cNvPr id="13320" name="Picture 8"/>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5508104" y="1677169"/>
            <a:ext cx="2397180" cy="1981200"/>
          </a:xfrm>
        </p:spPr>
      </p:pic>
      <p:pic>
        <p:nvPicPr>
          <p:cNvPr id="13321" name="Picture 9"/>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a:xfrm>
            <a:off x="4716016" y="4077072"/>
            <a:ext cx="1656184" cy="2013400"/>
          </a:xfrm>
        </p:spPr>
      </p:pic>
      <p:pic>
        <p:nvPicPr>
          <p:cNvPr id="1332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4077071"/>
            <a:ext cx="1584176" cy="200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7"/>
          <p:cNvSpPr txBox="1">
            <a:spLocks noChangeArrowheads="1"/>
          </p:cNvSpPr>
          <p:nvPr/>
        </p:nvSpPr>
        <p:spPr bwMode="auto">
          <a:xfrm>
            <a:off x="4219550" y="6093296"/>
            <a:ext cx="46812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sz="1600" dirty="0">
                <a:solidFill>
                  <a:schemeClr val="accent2"/>
                </a:solidFill>
              </a:rPr>
              <a:t>Sneguljčica</a:t>
            </a:r>
          </a:p>
        </p:txBody>
      </p:sp>
      <p:sp>
        <p:nvSpPr>
          <p:cNvPr id="8" name="Text Box 7"/>
          <p:cNvSpPr txBox="1">
            <a:spLocks noChangeArrowheads="1"/>
          </p:cNvSpPr>
          <p:nvPr/>
        </p:nvSpPr>
        <p:spPr bwMode="auto">
          <a:xfrm>
            <a:off x="5508105" y="3645024"/>
            <a:ext cx="23762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sz="1600" dirty="0">
                <a:solidFill>
                  <a:schemeClr val="accent2"/>
                </a:solidFill>
              </a:rPr>
              <a:t>Pepelka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Značilnosti pravljice</a:t>
            </a:r>
          </a:p>
        </p:txBody>
      </p:sp>
      <p:sp>
        <p:nvSpPr>
          <p:cNvPr id="16389" name="Rectangle 5"/>
          <p:cNvSpPr>
            <a:spLocks noGrp="1" noChangeArrowheads="1"/>
          </p:cNvSpPr>
          <p:nvPr>
            <p:ph type="body" sz="half" idx="1"/>
          </p:nvPr>
        </p:nvSpPr>
        <p:spPr/>
        <p:txBody>
          <a:bodyPr/>
          <a:lstStyle/>
          <a:p>
            <a:pPr marL="514350" indent="-514350">
              <a:buSzPct val="100000"/>
              <a:buFont typeface="+mj-lt"/>
              <a:buAutoNum type="arabicPeriod" startAt="4"/>
            </a:pPr>
            <a:r>
              <a:rPr lang="sl-SI" sz="2800" dirty="0">
                <a:solidFill>
                  <a:srgbClr val="800000"/>
                </a:solidFill>
              </a:rPr>
              <a:t>DOBROTA JE POPLAČANA, ZLO JE KAZNOVANO</a:t>
            </a:r>
          </a:p>
          <a:p>
            <a:pPr>
              <a:buFont typeface="Wingdings" pitchFamily="2" charset="2"/>
              <a:buNone/>
            </a:pPr>
            <a:endParaRPr lang="sl-SI" sz="2800" dirty="0">
              <a:solidFill>
                <a:srgbClr val="800000"/>
              </a:solidFill>
            </a:endParaRPr>
          </a:p>
          <a:p>
            <a:pPr>
              <a:buNone/>
            </a:pPr>
            <a:r>
              <a:rPr lang="sl-SI" sz="2800" dirty="0"/>
              <a:t>Vedno zmaga</a:t>
            </a:r>
          </a:p>
          <a:p>
            <a:pPr lvl="1"/>
            <a:r>
              <a:rPr lang="sl-SI" sz="2400" dirty="0"/>
              <a:t>RESNICA</a:t>
            </a:r>
          </a:p>
          <a:p>
            <a:pPr lvl="1"/>
            <a:r>
              <a:rPr lang="sl-SI" sz="2400" dirty="0"/>
              <a:t>DOBROTA</a:t>
            </a:r>
          </a:p>
          <a:p>
            <a:pPr lvl="1"/>
            <a:r>
              <a:rPr lang="sl-SI" sz="2400" dirty="0"/>
              <a:t>PRAVICA</a:t>
            </a:r>
          </a:p>
          <a:p>
            <a:pPr lvl="1"/>
            <a:r>
              <a:rPr lang="sl-SI" sz="2400" dirty="0"/>
              <a:t>…</a:t>
            </a:r>
          </a:p>
        </p:txBody>
      </p:sp>
      <p:pic>
        <p:nvPicPr>
          <p:cNvPr id="16390"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641917"/>
            <a:ext cx="4038600" cy="2793365"/>
          </a:xfrm>
        </p:spPr>
      </p:pic>
      <p:sp>
        <p:nvSpPr>
          <p:cNvPr id="5" name="Text Box 7"/>
          <p:cNvSpPr txBox="1">
            <a:spLocks noChangeArrowheads="1"/>
          </p:cNvSpPr>
          <p:nvPr/>
        </p:nvSpPr>
        <p:spPr bwMode="auto">
          <a:xfrm>
            <a:off x="4644009" y="5445224"/>
            <a:ext cx="40324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sz="1600" dirty="0">
                <a:solidFill>
                  <a:schemeClr val="accent2"/>
                </a:solidFill>
              </a:rPr>
              <a:t>Pepelka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Značilnosti pravljice</a:t>
            </a:r>
          </a:p>
        </p:txBody>
      </p:sp>
      <p:sp>
        <p:nvSpPr>
          <p:cNvPr id="18437" name="Rectangle 5"/>
          <p:cNvSpPr>
            <a:spLocks noGrp="1" noChangeArrowheads="1"/>
          </p:cNvSpPr>
          <p:nvPr>
            <p:ph type="body" sz="half" idx="1"/>
          </p:nvPr>
        </p:nvSpPr>
        <p:spPr/>
        <p:txBody>
          <a:bodyPr/>
          <a:lstStyle/>
          <a:p>
            <a:pPr marL="514350" indent="-514350">
              <a:buSzPct val="100000"/>
              <a:buFont typeface="+mj-lt"/>
              <a:buAutoNum type="arabicPeriod" startAt="5"/>
            </a:pPr>
            <a:r>
              <a:rPr lang="sl-SI" sz="2800" dirty="0">
                <a:solidFill>
                  <a:srgbClr val="800000"/>
                </a:solidFill>
              </a:rPr>
              <a:t>PRAVLJIČNA ŠTEVILA</a:t>
            </a:r>
            <a:endParaRPr lang="sl-SI" sz="2800" dirty="0"/>
          </a:p>
          <a:p>
            <a:pPr lvl="2">
              <a:buSzPct val="100000"/>
            </a:pPr>
            <a:r>
              <a:rPr lang="sl-SI" sz="2000" dirty="0"/>
              <a:t>TRI</a:t>
            </a:r>
          </a:p>
          <a:p>
            <a:pPr lvl="2">
              <a:buSzPct val="100000"/>
            </a:pPr>
            <a:r>
              <a:rPr lang="sl-SI" sz="2000" dirty="0"/>
              <a:t>SEDEM</a:t>
            </a:r>
          </a:p>
          <a:p>
            <a:pPr lvl="2">
              <a:buSzPct val="100000"/>
            </a:pPr>
            <a:r>
              <a:rPr lang="sl-SI" sz="2000" dirty="0"/>
              <a:t>DEVET</a:t>
            </a:r>
          </a:p>
          <a:p>
            <a:pPr lvl="2">
              <a:buSzPct val="100000"/>
            </a:pPr>
            <a:r>
              <a:rPr lang="sl-SI" sz="2000" dirty="0"/>
              <a:t>DVANAJST</a:t>
            </a:r>
          </a:p>
          <a:p>
            <a:pPr lvl="2">
              <a:buSzPct val="100000"/>
            </a:pPr>
            <a:r>
              <a:rPr lang="sl-SI" sz="2000" dirty="0"/>
              <a:t>sto</a:t>
            </a:r>
          </a:p>
          <a:p>
            <a:pPr lvl="2">
              <a:buSzPct val="100000"/>
            </a:pPr>
            <a:r>
              <a:rPr lang="sl-SI" sz="2000" dirty="0"/>
              <a:t>tristo</a:t>
            </a:r>
          </a:p>
        </p:txBody>
      </p:sp>
      <p:pic>
        <p:nvPicPr>
          <p:cNvPr id="18447" name="Picture 15" descr="http://shrani.si/f/1m/4h/32BH7tCg/sneguljcica-in-7-palckov.jp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292080" y="1887742"/>
            <a:ext cx="2640144" cy="18375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634173702420638032_hobiton2"/>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bwMode="auto">
          <a:xfrm>
            <a:off x="5262151" y="4196898"/>
            <a:ext cx="2694225" cy="1899101"/>
          </a:xfrm>
          <a:prstGeom prst="rect">
            <a:avLst/>
          </a:prstGeom>
          <a:noFill/>
          <a:extLst>
            <a:ext uri="{909E8E84-426E-40DD-AFC4-6F175D3DCCD1}">
              <a14:hiddenFill xmlns:a14="http://schemas.microsoft.com/office/drawing/2010/main">
                <a:solidFill>
                  <a:srgbClr val="FFFFFF"/>
                </a:solidFill>
              </a14:hiddenFill>
            </a:ext>
          </a:extLst>
        </p:spPr>
      </p:pic>
      <p:sp>
        <p:nvSpPr>
          <p:cNvPr id="18445" name="Text Box 13"/>
          <p:cNvSpPr txBox="1">
            <a:spLocks noChangeArrowheads="1"/>
          </p:cNvSpPr>
          <p:nvPr/>
        </p:nvSpPr>
        <p:spPr bwMode="auto">
          <a:xfrm>
            <a:off x="5796136" y="6093296"/>
            <a:ext cx="1872456"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l-SI" dirty="0">
                <a:solidFill>
                  <a:schemeClr val="accent2"/>
                </a:solidFill>
              </a:rPr>
              <a:t>Deveta dežela</a:t>
            </a:r>
          </a:p>
        </p:txBody>
      </p:sp>
      <p:sp>
        <p:nvSpPr>
          <p:cNvPr id="8" name="PoljeZBesedilom 7"/>
          <p:cNvSpPr txBox="1"/>
          <p:nvPr/>
        </p:nvSpPr>
        <p:spPr>
          <a:xfrm>
            <a:off x="4788024" y="3725283"/>
            <a:ext cx="3528392" cy="369332"/>
          </a:xfrm>
          <a:prstGeom prst="rect">
            <a:avLst/>
          </a:prstGeom>
          <a:noFill/>
        </p:spPr>
        <p:txBody>
          <a:bodyPr wrap="square" rtlCol="0">
            <a:spAutoFit/>
          </a:bodyPr>
          <a:lstStyle/>
          <a:p>
            <a:pPr algn="ctr"/>
            <a:r>
              <a:rPr lang="sl-SI" dirty="0">
                <a:solidFill>
                  <a:schemeClr val="accent2"/>
                </a:solidFill>
              </a:rPr>
              <a:t>Sneguljčica in sedem palčkov</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r>
              <a:rPr lang="sl-SI" dirty="0"/>
              <a:t>Značilnosti pravljice</a:t>
            </a:r>
          </a:p>
        </p:txBody>
      </p:sp>
      <p:sp>
        <p:nvSpPr>
          <p:cNvPr id="20485" name="Rectangle 5"/>
          <p:cNvSpPr>
            <a:spLocks noGrp="1" noChangeArrowheads="1"/>
          </p:cNvSpPr>
          <p:nvPr>
            <p:ph type="body" sz="half" idx="1"/>
          </p:nvPr>
        </p:nvSpPr>
        <p:spPr/>
        <p:txBody>
          <a:bodyPr/>
          <a:lstStyle/>
          <a:p>
            <a:pPr marL="514350" indent="-514350">
              <a:buSzPct val="100000"/>
              <a:buFont typeface="+mj-lt"/>
              <a:buAutoNum type="arabicPeriod" startAt="6"/>
            </a:pPr>
            <a:r>
              <a:rPr lang="sl-SI" sz="2800" dirty="0">
                <a:solidFill>
                  <a:srgbClr val="800000"/>
                </a:solidFill>
              </a:rPr>
              <a:t>PRAVLJIČNI PREDMETI</a:t>
            </a:r>
            <a:endParaRPr lang="sl-SI" sz="2800" dirty="0"/>
          </a:p>
          <a:p>
            <a:pPr lvl="2"/>
            <a:r>
              <a:rPr lang="sl-SI" sz="2100" dirty="0"/>
              <a:t>čudodelna mizica, ki se sama pogrinja</a:t>
            </a:r>
          </a:p>
          <a:p>
            <a:pPr lvl="2"/>
            <a:r>
              <a:rPr lang="sl-SI" sz="2100" dirty="0"/>
              <a:t>mošnja, ki se nikoli ne izprazni</a:t>
            </a:r>
          </a:p>
          <a:p>
            <a:pPr lvl="2"/>
            <a:r>
              <a:rPr lang="sl-SI" sz="2100" dirty="0"/>
              <a:t>zlat prstan</a:t>
            </a:r>
          </a:p>
          <a:p>
            <a:pPr lvl="2"/>
            <a:r>
              <a:rPr lang="sl-SI" sz="2100" dirty="0"/>
              <a:t>živa voda</a:t>
            </a:r>
          </a:p>
          <a:p>
            <a:pPr lvl="2"/>
            <a:r>
              <a:rPr lang="sl-SI" sz="2100" dirty="0"/>
              <a:t>...</a:t>
            </a:r>
          </a:p>
          <a:p>
            <a:endParaRPr lang="sl-SI" sz="2800" dirty="0"/>
          </a:p>
        </p:txBody>
      </p:sp>
      <p:pic>
        <p:nvPicPr>
          <p:cNvPr id="13" name="Picture 10" descr="Image28"/>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a:xfrm>
            <a:off x="5824416" y="1981200"/>
            <a:ext cx="1627904" cy="17358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93" name="Text Box 13"/>
          <p:cNvSpPr txBox="1">
            <a:spLocks noChangeArrowheads="1"/>
          </p:cNvSpPr>
          <p:nvPr/>
        </p:nvSpPr>
        <p:spPr bwMode="auto">
          <a:xfrm>
            <a:off x="5724128" y="6022597"/>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dirty="0">
                <a:solidFill>
                  <a:schemeClr val="accent2"/>
                </a:solidFill>
              </a:rPr>
              <a:t>čudežni škornji</a:t>
            </a:r>
          </a:p>
        </p:txBody>
      </p:sp>
      <p:sp>
        <p:nvSpPr>
          <p:cNvPr id="20494" name="Text Box 14"/>
          <p:cNvSpPr txBox="1">
            <a:spLocks noChangeArrowheads="1"/>
          </p:cNvSpPr>
          <p:nvPr/>
        </p:nvSpPr>
        <p:spPr bwMode="auto">
          <a:xfrm>
            <a:off x="5724128" y="3717032"/>
            <a:ext cx="17281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dirty="0">
                <a:solidFill>
                  <a:schemeClr val="accent2"/>
                </a:solidFill>
              </a:rPr>
              <a:t>čudežna palica</a:t>
            </a:r>
          </a:p>
        </p:txBody>
      </p:sp>
      <p:pic>
        <p:nvPicPr>
          <p:cNvPr id="2050" name="Picture 2" descr="https://www.cangura.com/upload/4794/big.jpg"/>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bwMode="auto">
          <a:xfrm>
            <a:off x="5894769" y="4114800"/>
            <a:ext cx="1545461"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Značilnosti pravljice</a:t>
            </a:r>
          </a:p>
        </p:txBody>
      </p:sp>
      <p:sp>
        <p:nvSpPr>
          <p:cNvPr id="22533" name="Rectangle 5"/>
          <p:cNvSpPr>
            <a:spLocks noGrp="1" noChangeArrowheads="1"/>
          </p:cNvSpPr>
          <p:nvPr>
            <p:ph type="body" sz="half" idx="1"/>
          </p:nvPr>
        </p:nvSpPr>
        <p:spPr/>
        <p:txBody>
          <a:bodyPr/>
          <a:lstStyle/>
          <a:p>
            <a:pPr marL="514350" indent="-514350">
              <a:buSzPct val="100000"/>
              <a:buFont typeface="+mj-lt"/>
              <a:buAutoNum type="arabicPeriod" startAt="7"/>
            </a:pPr>
            <a:r>
              <a:rPr lang="sl-SI" sz="2800" dirty="0">
                <a:solidFill>
                  <a:srgbClr val="800000"/>
                </a:solidFill>
              </a:rPr>
              <a:t>PRAVLJIČNA BITJA</a:t>
            </a:r>
            <a:endParaRPr lang="sl-SI" sz="2800" dirty="0"/>
          </a:p>
          <a:p>
            <a:pPr lvl="2"/>
            <a:r>
              <a:rPr lang="sl-SI" sz="2100" dirty="0"/>
              <a:t>čarovniki</a:t>
            </a:r>
          </a:p>
          <a:p>
            <a:pPr lvl="2"/>
            <a:r>
              <a:rPr lang="sl-SI" sz="2100" dirty="0"/>
              <a:t>čarovnice</a:t>
            </a:r>
          </a:p>
          <a:p>
            <a:pPr lvl="2"/>
            <a:r>
              <a:rPr lang="sl-SI" sz="2100" dirty="0"/>
              <a:t>dobre in hudobne vile</a:t>
            </a:r>
          </a:p>
          <a:p>
            <a:pPr lvl="2"/>
            <a:r>
              <a:rPr lang="sl-SI" sz="2100" dirty="0"/>
              <a:t>velikani in palčki</a:t>
            </a:r>
          </a:p>
          <a:p>
            <a:pPr lvl="2"/>
            <a:r>
              <a:rPr lang="sl-SI" sz="2100" dirty="0"/>
              <a:t>zmaji</a:t>
            </a:r>
          </a:p>
          <a:p>
            <a:pPr lvl="2"/>
            <a:r>
              <a:rPr lang="sl-SI" sz="2100" dirty="0"/>
              <a:t>krilati konji</a:t>
            </a:r>
          </a:p>
          <a:p>
            <a:pPr lvl="2"/>
            <a:r>
              <a:rPr lang="sl-SI" sz="2100" dirty="0"/>
              <a:t>...</a:t>
            </a:r>
          </a:p>
          <a:p>
            <a:pPr>
              <a:buFont typeface="Wingdings" pitchFamily="2" charset="2"/>
              <a:buNone/>
            </a:pPr>
            <a:endParaRPr lang="sl-SI" sz="2800" dirty="0"/>
          </a:p>
          <a:p>
            <a:endParaRPr lang="sl-SI" sz="2800" dirty="0"/>
          </a:p>
        </p:txBody>
      </p:sp>
      <p:pic>
        <p:nvPicPr>
          <p:cNvPr id="5122" name="Picture 2" descr="Sebični velikan"/>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873151" y="1981200"/>
            <a:ext cx="1391941" cy="17358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4"/>
          <p:cNvSpPr txBox="1">
            <a:spLocks noChangeArrowheads="1"/>
          </p:cNvSpPr>
          <p:nvPr/>
        </p:nvSpPr>
        <p:spPr bwMode="auto">
          <a:xfrm>
            <a:off x="4932040" y="3717032"/>
            <a:ext cx="30243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dirty="0" err="1">
                <a:solidFill>
                  <a:schemeClr val="accent2"/>
                </a:solidFill>
              </a:rPr>
              <a:t>Oscar</a:t>
            </a:r>
            <a:r>
              <a:rPr lang="sl-SI" dirty="0">
                <a:solidFill>
                  <a:schemeClr val="accent2"/>
                </a:solidFill>
              </a:rPr>
              <a:t> Wilde: Sebični velikan</a:t>
            </a:r>
          </a:p>
        </p:txBody>
      </p:sp>
      <p:pic>
        <p:nvPicPr>
          <p:cNvPr id="5128" name="Picture 8" descr="http://www.emka.si/img/product/otroske-knjige/starost-4-8-let/368926/peter-klepec.jpg"/>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bwMode="auto">
          <a:xfrm>
            <a:off x="6102096" y="4363212"/>
            <a:ext cx="1130808" cy="148437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4"/>
          <p:cNvSpPr txBox="1">
            <a:spLocks noChangeArrowheads="1"/>
          </p:cNvSpPr>
          <p:nvPr/>
        </p:nvSpPr>
        <p:spPr bwMode="auto">
          <a:xfrm>
            <a:off x="5148064" y="5877272"/>
            <a:ext cx="30243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dirty="0">
                <a:solidFill>
                  <a:schemeClr val="accent2"/>
                </a:solidFill>
              </a:rPr>
              <a:t>France Bevk: Peter Klepec</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r">
  <a:themeElements>
    <a:clrScheme name="Papi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i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1772</TotalTime>
  <Words>3338</Words>
  <Application>Microsoft Office PowerPoint</Application>
  <PresentationFormat>Diaprojekcija na zaslonu (4:3)</PresentationFormat>
  <Paragraphs>261</Paragraphs>
  <Slides>27</Slides>
  <Notes>21</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27</vt:i4>
      </vt:variant>
    </vt:vector>
  </HeadingPairs>
  <TitlesOfParts>
    <vt:vector size="34" baseType="lpstr">
      <vt:lpstr>Arial</vt:lpstr>
      <vt:lpstr>Calibri</vt:lpstr>
      <vt:lpstr>Constantia</vt:lpstr>
      <vt:lpstr>Tahoma</vt:lpstr>
      <vt:lpstr>Wingdings</vt:lpstr>
      <vt:lpstr>Wingdings 2</vt:lpstr>
      <vt:lpstr>Papir</vt:lpstr>
      <vt:lpstr>PowerPointova predstavitev</vt:lpstr>
      <vt:lpstr>Kaj je pravljica?</vt:lpstr>
      <vt:lpstr>Značilnosti pravljice</vt:lpstr>
      <vt:lpstr>Značilnosti pravljice</vt:lpstr>
      <vt:lpstr>Značilnosti pravljice</vt:lpstr>
      <vt:lpstr>Značilnosti pravljice</vt:lpstr>
      <vt:lpstr>Značilnosti pravljice</vt:lpstr>
      <vt:lpstr>Značilnosti pravljice</vt:lpstr>
      <vt:lpstr>Značilnosti pravljice</vt:lpstr>
      <vt:lpstr>Značilnosti pravljice</vt:lpstr>
      <vt:lpstr>Značilnosti pravljice</vt:lpstr>
      <vt:lpstr>Značilnosti pravljice</vt:lpstr>
      <vt:lpstr>Značilnosti pravljice</vt:lpstr>
      <vt:lpstr>Oblika pravljice</vt:lpstr>
      <vt:lpstr>Oblika pravljice</vt:lpstr>
      <vt:lpstr>Oblika pravljice</vt:lpstr>
      <vt:lpstr>Slovenska ljudska pravljica</vt:lpstr>
      <vt:lpstr>Slovenska ljudska pravljica</vt:lpstr>
      <vt:lpstr>Umetna ali avtorska pravljica</vt:lpstr>
      <vt:lpstr>Umetna ali avtorska pravljica</vt:lpstr>
      <vt:lpstr>Slovenska umetna ali avtorska pravljica</vt:lpstr>
      <vt:lpstr>Fran Milčinski</vt:lpstr>
      <vt:lpstr>Dragotin Kette</vt:lpstr>
      <vt:lpstr>Ela Peroci</vt:lpstr>
      <vt:lpstr>Svetlana Makarovič</vt:lpstr>
      <vt:lpstr>PowerPointova predstavitev</vt:lpstr>
      <vt:lpstr>Viri:</vt:lpstr>
    </vt:vector>
  </TitlesOfParts>
  <Company>EONA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Umetna in ljudska pravljica</dc:title>
  <dc:creator>M. Pavlin;priredila AK</dc:creator>
  <cp:lastModifiedBy>Irena Zajc</cp:lastModifiedBy>
  <cp:revision>47</cp:revision>
  <dcterms:created xsi:type="dcterms:W3CDTF">2011-03-09T17:26:46Z</dcterms:created>
  <dcterms:modified xsi:type="dcterms:W3CDTF">2020-03-30T07:04:28Z</dcterms:modified>
</cp:coreProperties>
</file>