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a:p>
        </p:txBody>
      </p:sp>
      <p:sp>
        <p:nvSpPr>
          <p:cNvPr id="4" name="Označba mesta datuma 3"/>
          <p:cNvSpPr>
            <a:spLocks noGrp="1"/>
          </p:cNvSpPr>
          <p:nvPr>
            <p:ph type="dt" sz="half" idx="10"/>
          </p:nvPr>
        </p:nvSpPr>
        <p:spPr/>
        <p:txBody>
          <a:bodyPr/>
          <a:lstStyle/>
          <a:p>
            <a:fld id="{C6D9B30F-5702-4FC2-8CBD-56CB111FC794}" type="datetimeFigureOut">
              <a:rPr lang="en-US" smtClean="0"/>
              <a:t>5/7/2020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172521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C6D9B30F-5702-4FC2-8CBD-56CB111FC794}" type="datetimeFigureOut">
              <a:rPr lang="en-US" smtClean="0"/>
              <a:t>5/7/2020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295876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en-US"/>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C6D9B30F-5702-4FC2-8CBD-56CB111FC794}" type="datetimeFigureOut">
              <a:rPr lang="en-US" smtClean="0"/>
              <a:t>5/7/2020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97514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C6D9B30F-5702-4FC2-8CBD-56CB111FC794}" type="datetimeFigureOut">
              <a:rPr lang="en-US" smtClean="0"/>
              <a:t>5/7/2020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407566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en-US"/>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C6D9B30F-5702-4FC2-8CBD-56CB111FC794}" type="datetimeFigureOut">
              <a:rPr lang="en-US" smtClean="0"/>
              <a:t>5/7/2020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201942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datuma 4"/>
          <p:cNvSpPr>
            <a:spLocks noGrp="1"/>
          </p:cNvSpPr>
          <p:nvPr>
            <p:ph type="dt" sz="half" idx="10"/>
          </p:nvPr>
        </p:nvSpPr>
        <p:spPr/>
        <p:txBody>
          <a:bodyPr/>
          <a:lstStyle/>
          <a:p>
            <a:fld id="{C6D9B30F-5702-4FC2-8CBD-56CB111FC794}" type="datetimeFigureOut">
              <a:rPr lang="en-US" smtClean="0"/>
              <a:t>5/7/2020</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138310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en-US"/>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značba mesta datuma 6"/>
          <p:cNvSpPr>
            <a:spLocks noGrp="1"/>
          </p:cNvSpPr>
          <p:nvPr>
            <p:ph type="dt" sz="half" idx="10"/>
          </p:nvPr>
        </p:nvSpPr>
        <p:spPr/>
        <p:txBody>
          <a:bodyPr/>
          <a:lstStyle/>
          <a:p>
            <a:fld id="{C6D9B30F-5702-4FC2-8CBD-56CB111FC794}" type="datetimeFigureOut">
              <a:rPr lang="en-US" smtClean="0"/>
              <a:t>5/7/2020</a:t>
            </a:fld>
            <a:endParaRPr lang="en-US"/>
          </a:p>
        </p:txBody>
      </p:sp>
      <p:sp>
        <p:nvSpPr>
          <p:cNvPr id="8" name="Označba mesta noge 7"/>
          <p:cNvSpPr>
            <a:spLocks noGrp="1"/>
          </p:cNvSpPr>
          <p:nvPr>
            <p:ph type="ftr" sz="quarter" idx="11"/>
          </p:nvPr>
        </p:nvSpPr>
        <p:spPr/>
        <p:txBody>
          <a:bodyPr/>
          <a:lstStyle/>
          <a:p>
            <a:endParaRPr lang="en-US"/>
          </a:p>
        </p:txBody>
      </p:sp>
      <p:sp>
        <p:nvSpPr>
          <p:cNvPr id="9" name="Označba mesta številke diapozitiva 8"/>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180596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datuma 2"/>
          <p:cNvSpPr>
            <a:spLocks noGrp="1"/>
          </p:cNvSpPr>
          <p:nvPr>
            <p:ph type="dt" sz="half" idx="10"/>
          </p:nvPr>
        </p:nvSpPr>
        <p:spPr/>
        <p:txBody>
          <a:bodyPr/>
          <a:lstStyle/>
          <a:p>
            <a:fld id="{C6D9B30F-5702-4FC2-8CBD-56CB111FC794}" type="datetimeFigureOut">
              <a:rPr lang="en-US" smtClean="0"/>
              <a:t>5/7/2020</a:t>
            </a:fld>
            <a:endParaRPr lang="en-US"/>
          </a:p>
        </p:txBody>
      </p:sp>
      <p:sp>
        <p:nvSpPr>
          <p:cNvPr id="4" name="Označba mesta noge 3"/>
          <p:cNvSpPr>
            <a:spLocks noGrp="1"/>
          </p:cNvSpPr>
          <p:nvPr>
            <p:ph type="ftr" sz="quarter" idx="11"/>
          </p:nvPr>
        </p:nvSpPr>
        <p:spPr/>
        <p:txBody>
          <a:bodyPr/>
          <a:lstStyle/>
          <a:p>
            <a:endParaRPr lang="en-US"/>
          </a:p>
        </p:txBody>
      </p:sp>
      <p:sp>
        <p:nvSpPr>
          <p:cNvPr id="5" name="Označba mesta številke diapozitiva 4"/>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291852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C6D9B30F-5702-4FC2-8CBD-56CB111FC794}" type="datetimeFigureOut">
              <a:rPr lang="en-US" smtClean="0"/>
              <a:t>5/7/2020</a:t>
            </a:fld>
            <a:endParaRPr lang="en-US"/>
          </a:p>
        </p:txBody>
      </p:sp>
      <p:sp>
        <p:nvSpPr>
          <p:cNvPr id="3" name="Označba mesta noge 2"/>
          <p:cNvSpPr>
            <a:spLocks noGrp="1"/>
          </p:cNvSpPr>
          <p:nvPr>
            <p:ph type="ftr" sz="quarter" idx="11"/>
          </p:nvPr>
        </p:nvSpPr>
        <p:spPr/>
        <p:txBody>
          <a:bodyPr/>
          <a:lstStyle/>
          <a:p>
            <a:endParaRPr lang="en-US"/>
          </a:p>
        </p:txBody>
      </p:sp>
      <p:sp>
        <p:nvSpPr>
          <p:cNvPr id="4" name="Označba mesta številke diapozitiva 3"/>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428116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C6D9B30F-5702-4FC2-8CBD-56CB111FC794}" type="datetimeFigureOut">
              <a:rPr lang="en-US" smtClean="0"/>
              <a:t>5/7/2020</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265885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C6D9B30F-5702-4FC2-8CBD-56CB111FC794}" type="datetimeFigureOut">
              <a:rPr lang="en-US" smtClean="0"/>
              <a:t>5/7/2020</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B07B1DB5-D66C-42DE-8171-41E250207A74}" type="slidenum">
              <a:rPr lang="en-US" smtClean="0"/>
              <a:t>‹#›</a:t>
            </a:fld>
            <a:endParaRPr lang="en-US"/>
          </a:p>
        </p:txBody>
      </p:sp>
    </p:spTree>
    <p:extLst>
      <p:ext uri="{BB962C8B-B14F-4D97-AF65-F5344CB8AC3E}">
        <p14:creationId xmlns:p14="http://schemas.microsoft.com/office/powerpoint/2010/main" val="35826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9B30F-5702-4FC2-8CBD-56CB111FC794}" type="datetimeFigureOut">
              <a:rPr lang="en-US" smtClean="0"/>
              <a:t>5/7/2020</a:t>
            </a:fld>
            <a:endParaRPr lang="en-US"/>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B1DB5-D66C-42DE-8171-41E250207A74}" type="slidenum">
              <a:rPr lang="en-US" smtClean="0"/>
              <a:t>‹#›</a:t>
            </a:fld>
            <a:endParaRPr lang="en-US"/>
          </a:p>
        </p:txBody>
      </p:sp>
    </p:spTree>
    <p:extLst>
      <p:ext uri="{BB962C8B-B14F-4D97-AF65-F5344CB8AC3E}">
        <p14:creationId xmlns:p14="http://schemas.microsoft.com/office/powerpoint/2010/main" val="195003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gospodinjstvonadaljavo@gmail.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gospodinjstvonadaljavo@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7004" y="1796921"/>
            <a:ext cx="5911121" cy="2387600"/>
          </a:xfrm>
        </p:spPr>
        <p:txBody>
          <a:bodyPr>
            <a:normAutofit/>
          </a:bodyPr>
          <a:lstStyle/>
          <a:p>
            <a:r>
              <a:rPr lang="sl-SI" dirty="0" smtClean="0">
                <a:solidFill>
                  <a:schemeClr val="bg1"/>
                </a:solidFill>
              </a:rPr>
              <a:t>TORTILJE</a:t>
            </a:r>
            <a:br>
              <a:rPr lang="sl-SI" dirty="0" smtClean="0">
                <a:solidFill>
                  <a:schemeClr val="bg1"/>
                </a:solidFill>
              </a:rPr>
            </a:br>
            <a:endParaRPr lang="en-US" dirty="0">
              <a:solidFill>
                <a:schemeClr val="bg1"/>
              </a:solidFill>
            </a:endParaRPr>
          </a:p>
        </p:txBody>
      </p:sp>
      <p:sp>
        <p:nvSpPr>
          <p:cNvPr id="3" name="Podnaslov 2"/>
          <p:cNvSpPr>
            <a:spLocks noGrp="1"/>
          </p:cNvSpPr>
          <p:nvPr>
            <p:ph type="subTitle" idx="1"/>
          </p:nvPr>
        </p:nvSpPr>
        <p:spPr>
          <a:xfrm>
            <a:off x="824459" y="3356640"/>
            <a:ext cx="5776209" cy="1655762"/>
          </a:xfrm>
        </p:spPr>
        <p:txBody>
          <a:bodyPr/>
          <a:lstStyle/>
          <a:p>
            <a:r>
              <a:rPr lang="sl-SI" dirty="0" smtClean="0">
                <a:solidFill>
                  <a:schemeClr val="bg1"/>
                </a:solidFill>
              </a:rPr>
              <a:t>+</a:t>
            </a:r>
            <a:br>
              <a:rPr lang="sl-SI" dirty="0" smtClean="0">
                <a:solidFill>
                  <a:schemeClr val="bg1"/>
                </a:solidFill>
              </a:rPr>
            </a:br>
            <a:r>
              <a:rPr lang="sl-SI" dirty="0" smtClean="0">
                <a:solidFill>
                  <a:schemeClr val="bg1"/>
                </a:solidFill>
              </a:rPr>
              <a:t>Navodila za izdelavo samostojne naloge</a:t>
            </a:r>
            <a:endParaRPr lang="en-US" dirty="0"/>
          </a:p>
        </p:txBody>
      </p:sp>
      <p:pic>
        <p:nvPicPr>
          <p:cNvPr id="1028" name="Picture 4" descr="Pile Of Tortilla Bread Traditional Mexican Cuisine"/>
          <p:cNvPicPr>
            <a:picLocks noChangeAspect="1" noChangeArrowheads="1"/>
          </p:cNvPicPr>
          <p:nvPr/>
        </p:nvPicPr>
        <p:blipFill rotWithShape="1">
          <a:blip r:embed="rId2">
            <a:extLst>
              <a:ext uri="{28A0092B-C50C-407E-A947-70E740481C1C}">
                <a14:useLocalDpi xmlns:a14="http://schemas.microsoft.com/office/drawing/2010/main" val="0"/>
              </a:ext>
            </a:extLst>
          </a:blip>
          <a:srcRect l="5922" t="10372" r="-33" b="26214"/>
          <a:stretch/>
        </p:blipFill>
        <p:spPr bwMode="auto">
          <a:xfrm>
            <a:off x="7301133" y="674740"/>
            <a:ext cx="4511116" cy="328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895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bg1"/>
                </a:solidFill>
              </a:rPr>
              <a:t>NAMAZI</a:t>
            </a:r>
            <a:endParaRPr lang="en-US" dirty="0">
              <a:solidFill>
                <a:schemeClr val="bg1"/>
              </a:solidFill>
            </a:endParaRPr>
          </a:p>
        </p:txBody>
      </p:sp>
      <p:sp>
        <p:nvSpPr>
          <p:cNvPr id="3" name="Označba mesta vsebine 2"/>
          <p:cNvSpPr>
            <a:spLocks noGrp="1"/>
          </p:cNvSpPr>
          <p:nvPr>
            <p:ph idx="1"/>
          </p:nvPr>
        </p:nvSpPr>
        <p:spPr>
          <a:xfrm>
            <a:off x="642257" y="1604827"/>
            <a:ext cx="7090954" cy="4939664"/>
          </a:xfrm>
        </p:spPr>
        <p:txBody>
          <a:bodyPr>
            <a:normAutofit/>
          </a:bodyPr>
          <a:lstStyle/>
          <a:p>
            <a:r>
              <a:rPr lang="sl-SI" u="sng" dirty="0" err="1">
                <a:solidFill>
                  <a:schemeClr val="bg1"/>
                </a:solidFill>
              </a:rPr>
              <a:t>n</a:t>
            </a:r>
            <a:r>
              <a:rPr lang="sl-SI" u="sng" dirty="0" err="1" smtClean="0">
                <a:solidFill>
                  <a:schemeClr val="bg1"/>
                </a:solidFill>
              </a:rPr>
              <a:t>acho</a:t>
            </a:r>
            <a:r>
              <a:rPr lang="sl-SI" u="sng" dirty="0" smtClean="0">
                <a:solidFill>
                  <a:schemeClr val="bg1"/>
                </a:solidFill>
              </a:rPr>
              <a:t> </a:t>
            </a:r>
            <a:r>
              <a:rPr lang="sl-SI" dirty="0" smtClean="0">
                <a:solidFill>
                  <a:schemeClr val="bg1"/>
                </a:solidFill>
              </a:rPr>
              <a:t>sir </a:t>
            </a:r>
            <a:r>
              <a:rPr lang="sl-SI" sz="2400" dirty="0" smtClean="0">
                <a:solidFill>
                  <a:schemeClr val="bg1"/>
                </a:solidFill>
              </a:rPr>
              <a:t>(značilen za tortiljo, a težko dostopen v teh časih),</a:t>
            </a:r>
          </a:p>
          <a:p>
            <a:r>
              <a:rPr lang="sl-SI" u="sng" dirty="0">
                <a:solidFill>
                  <a:schemeClr val="bg1"/>
                </a:solidFill>
              </a:rPr>
              <a:t>a</a:t>
            </a:r>
            <a:r>
              <a:rPr lang="sl-SI" u="sng" dirty="0" smtClean="0">
                <a:solidFill>
                  <a:schemeClr val="bg1"/>
                </a:solidFill>
              </a:rPr>
              <a:t>vokado</a:t>
            </a:r>
            <a:r>
              <a:rPr lang="sl-SI" dirty="0" smtClean="0">
                <a:solidFill>
                  <a:schemeClr val="bg1"/>
                </a:solidFill>
              </a:rPr>
              <a:t> </a:t>
            </a:r>
            <a:r>
              <a:rPr lang="sl-SI" sz="2400" dirty="0" smtClean="0">
                <a:solidFill>
                  <a:schemeClr val="bg1"/>
                </a:solidFill>
              </a:rPr>
              <a:t>(pretlačen </a:t>
            </a:r>
            <a:r>
              <a:rPr lang="sl-SI" sz="2400" dirty="0" err="1" smtClean="0">
                <a:solidFill>
                  <a:schemeClr val="bg1"/>
                </a:solidFill>
              </a:rPr>
              <a:t>zorjen</a:t>
            </a:r>
            <a:r>
              <a:rPr lang="sl-SI" sz="2400" dirty="0" smtClean="0">
                <a:solidFill>
                  <a:schemeClr val="bg1"/>
                </a:solidFill>
              </a:rPr>
              <a:t> avokado, z dodano kislo smetano ali grškim jogurtom, limonin sokom ter začinjen s soljo in poprom),</a:t>
            </a:r>
            <a:endParaRPr lang="sl-SI" dirty="0" smtClean="0">
              <a:solidFill>
                <a:schemeClr val="bg1"/>
              </a:solidFill>
            </a:endParaRPr>
          </a:p>
          <a:p>
            <a:r>
              <a:rPr lang="sl-SI" u="sng" dirty="0" err="1" smtClean="0">
                <a:solidFill>
                  <a:schemeClr val="bg1"/>
                </a:solidFill>
              </a:rPr>
              <a:t>tzatziki</a:t>
            </a:r>
            <a:r>
              <a:rPr lang="sl-SI" u="sng" dirty="0" smtClean="0">
                <a:solidFill>
                  <a:schemeClr val="bg1"/>
                </a:solidFill>
              </a:rPr>
              <a:t> </a:t>
            </a:r>
            <a:r>
              <a:rPr lang="sl-SI" sz="2400" dirty="0" smtClean="0">
                <a:solidFill>
                  <a:schemeClr val="bg1"/>
                </a:solidFill>
              </a:rPr>
              <a:t>(grška omaka značilna bolj za </a:t>
            </a:r>
            <a:r>
              <a:rPr lang="sl-SI" sz="2400" dirty="0" err="1" smtClean="0">
                <a:solidFill>
                  <a:schemeClr val="bg1"/>
                </a:solidFill>
              </a:rPr>
              <a:t>Gyros</a:t>
            </a:r>
            <a:r>
              <a:rPr lang="sl-SI" sz="2400" dirty="0" smtClean="0">
                <a:solidFill>
                  <a:schemeClr val="bg1"/>
                </a:solidFill>
              </a:rPr>
              <a:t>; dobro zmiksaš kumare in jih odcediš, dodaš grški jogurt in začiniš s soljo, poprom in KOPROM),</a:t>
            </a:r>
            <a:endParaRPr lang="sl-SI" dirty="0" smtClean="0">
              <a:solidFill>
                <a:schemeClr val="bg1"/>
              </a:solidFill>
            </a:endParaRPr>
          </a:p>
          <a:p>
            <a:r>
              <a:rPr lang="sl-SI" u="sng" dirty="0">
                <a:solidFill>
                  <a:schemeClr val="bg1"/>
                </a:solidFill>
              </a:rPr>
              <a:t>č</a:t>
            </a:r>
            <a:r>
              <a:rPr lang="sl-SI" u="sng" dirty="0" smtClean="0">
                <a:solidFill>
                  <a:schemeClr val="bg1"/>
                </a:solidFill>
              </a:rPr>
              <a:t>ičerikin namaz </a:t>
            </a:r>
            <a:r>
              <a:rPr lang="sl-SI" sz="2400" dirty="0" smtClean="0">
                <a:solidFill>
                  <a:schemeClr val="bg1"/>
                </a:solidFill>
              </a:rPr>
              <a:t>(skuhaš čičeriko – prej je moraš namočiti v vodi, s tem skrajšaš čas kuhanja; na koncu še začiniš s soljo, poprom in limonin sokom ali kisom)</a:t>
            </a:r>
          </a:p>
          <a:p>
            <a:r>
              <a:rPr lang="sl-SI" sz="2400" dirty="0">
                <a:solidFill>
                  <a:schemeClr val="bg1"/>
                </a:solidFill>
              </a:rPr>
              <a:t>b</a:t>
            </a:r>
            <a:r>
              <a:rPr lang="sl-SI" sz="2400" dirty="0" smtClean="0">
                <a:solidFill>
                  <a:schemeClr val="bg1"/>
                </a:solidFill>
              </a:rPr>
              <a:t>ela salsa, rdeča salsa..</a:t>
            </a:r>
            <a:endParaRPr lang="en-US" sz="2400" dirty="0">
              <a:solidFill>
                <a:schemeClr val="bg1"/>
              </a:solidFill>
            </a:endParaRPr>
          </a:p>
        </p:txBody>
      </p:sp>
      <p:pic>
        <p:nvPicPr>
          <p:cNvPr id="1026" name="Picture 2" descr="Tzatziki Sauce (Greek Cucumber Salad) - Closet Coo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251" y="2677887"/>
            <a:ext cx="1714516" cy="2573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Minute Nacho Cheese Sauce Recipe {Video!} - Budget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211" y="235767"/>
            <a:ext cx="2221865" cy="2132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Best Guacamole Recipe - Quick and Eas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0736" y="1465988"/>
            <a:ext cx="1932426" cy="28986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cept: Čičerikin namaz (dober tudi kot priloga k prigrizk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42197" y="4659788"/>
            <a:ext cx="2696561" cy="209684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Ukrivljen povezovalnik 4"/>
          <p:cNvCxnSpPr>
            <a:endCxn id="1028" idx="1"/>
          </p:cNvCxnSpPr>
          <p:nvPr/>
        </p:nvCxnSpPr>
        <p:spPr>
          <a:xfrm flipV="1">
            <a:off x="7001691" y="1302262"/>
            <a:ext cx="731520" cy="388426"/>
          </a:xfrm>
          <a:prstGeom prst="curvedConnector3">
            <a:avLst>
              <a:gd name="adj1" fmla="val 3035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Ukrivljen povezovalnik 7"/>
          <p:cNvCxnSpPr>
            <a:endCxn id="1030" idx="1"/>
          </p:cNvCxnSpPr>
          <p:nvPr/>
        </p:nvCxnSpPr>
        <p:spPr>
          <a:xfrm>
            <a:off x="7367451" y="2627825"/>
            <a:ext cx="2753285" cy="287483"/>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Ukrivljen povezovalnik 13"/>
          <p:cNvCxnSpPr>
            <a:endCxn id="1026" idx="1"/>
          </p:cNvCxnSpPr>
          <p:nvPr/>
        </p:nvCxnSpPr>
        <p:spPr>
          <a:xfrm>
            <a:off x="7171509" y="3753357"/>
            <a:ext cx="402742" cy="211221"/>
          </a:xfrm>
          <a:prstGeom prst="curvedConnector3">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Ukrivljen povezovalnik 16"/>
          <p:cNvCxnSpPr/>
          <p:nvPr/>
        </p:nvCxnSpPr>
        <p:spPr>
          <a:xfrm>
            <a:off x="7574251" y="5708211"/>
            <a:ext cx="1714516" cy="235389"/>
          </a:xfrm>
          <a:prstGeom prst="curvedConnector3">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189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bg1"/>
                </a:solidFill>
              </a:rPr>
              <a:t>DODATKI</a:t>
            </a:r>
            <a:endParaRPr lang="en-US" dirty="0">
              <a:solidFill>
                <a:schemeClr val="bg1"/>
              </a:solidFill>
            </a:endParaRPr>
          </a:p>
        </p:txBody>
      </p:sp>
      <p:sp>
        <p:nvSpPr>
          <p:cNvPr id="3" name="Označba mesta vsebine 2"/>
          <p:cNvSpPr>
            <a:spLocks noGrp="1"/>
          </p:cNvSpPr>
          <p:nvPr>
            <p:ph idx="1"/>
          </p:nvPr>
        </p:nvSpPr>
        <p:spPr/>
        <p:txBody>
          <a:bodyPr/>
          <a:lstStyle/>
          <a:p>
            <a:r>
              <a:rPr lang="sl-SI" dirty="0">
                <a:solidFill>
                  <a:schemeClr val="bg1"/>
                </a:solidFill>
              </a:rPr>
              <a:t>p</a:t>
            </a:r>
            <a:r>
              <a:rPr lang="sl-SI" dirty="0" smtClean="0">
                <a:solidFill>
                  <a:schemeClr val="bg1"/>
                </a:solidFill>
              </a:rPr>
              <a:t>ečena ali sveža zelenjava (solata, paradižniki, kumare, bučke, jajčevci..),</a:t>
            </a:r>
          </a:p>
          <a:p>
            <a:r>
              <a:rPr lang="sl-SI" dirty="0">
                <a:solidFill>
                  <a:schemeClr val="bg1"/>
                </a:solidFill>
              </a:rPr>
              <a:t>k</a:t>
            </a:r>
            <a:r>
              <a:rPr lang="sl-SI" dirty="0" smtClean="0">
                <a:solidFill>
                  <a:schemeClr val="bg1"/>
                </a:solidFill>
              </a:rPr>
              <a:t>uhane stročnice (grah, fižol; predvsem rdeč, koruza..),</a:t>
            </a:r>
          </a:p>
          <a:p>
            <a:r>
              <a:rPr lang="sl-SI" dirty="0">
                <a:solidFill>
                  <a:schemeClr val="bg1"/>
                </a:solidFill>
              </a:rPr>
              <a:t>s</a:t>
            </a:r>
            <a:r>
              <a:rPr lang="sl-SI" dirty="0" smtClean="0">
                <a:solidFill>
                  <a:schemeClr val="bg1"/>
                </a:solidFill>
              </a:rPr>
              <a:t>ir (različne vrste),</a:t>
            </a:r>
          </a:p>
          <a:p>
            <a:r>
              <a:rPr lang="sl-SI" dirty="0" smtClean="0">
                <a:solidFill>
                  <a:schemeClr val="bg1"/>
                </a:solidFill>
              </a:rPr>
              <a:t>po želji..</a:t>
            </a:r>
            <a:endParaRPr lang="en-US" dirty="0">
              <a:solidFill>
                <a:schemeClr val="bg1"/>
              </a:solidFill>
            </a:endParaRPr>
          </a:p>
        </p:txBody>
      </p:sp>
    </p:spTree>
    <p:extLst>
      <p:ext uri="{BB962C8B-B14F-4D97-AF65-F5344CB8AC3E}">
        <p14:creationId xmlns:p14="http://schemas.microsoft.com/office/powerpoint/2010/main" val="1478605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bg1"/>
                </a:solidFill>
              </a:rPr>
              <a:t>ZVIJANJE</a:t>
            </a:r>
            <a:endParaRPr lang="en-US" dirty="0">
              <a:solidFill>
                <a:schemeClr val="bg1"/>
              </a:solidFill>
            </a:endParaRPr>
          </a:p>
        </p:txBody>
      </p:sp>
      <p:sp>
        <p:nvSpPr>
          <p:cNvPr id="3" name="Označba mesta vsebine 2"/>
          <p:cNvSpPr>
            <a:spLocks noGrp="1"/>
          </p:cNvSpPr>
          <p:nvPr>
            <p:ph idx="1"/>
          </p:nvPr>
        </p:nvSpPr>
        <p:spPr/>
        <p:txBody>
          <a:bodyPr/>
          <a:lstStyle/>
          <a:p>
            <a:pPr marL="0" indent="0">
              <a:buNone/>
            </a:pPr>
            <a:r>
              <a:rPr lang="sl-SI" dirty="0" smtClean="0">
                <a:solidFill>
                  <a:schemeClr val="bg1"/>
                </a:solidFill>
              </a:rPr>
              <a:t>Pozorni bodite pri zvijanju tortilje. Nadeva mora biti ravno prav, da je tortilja polna, a se hkrati lepo zapakira. Sledi spodnjim napotkom:</a:t>
            </a:r>
          </a:p>
          <a:p>
            <a:pPr marL="0" indent="0">
              <a:buNone/>
            </a:pPr>
            <a:endParaRPr lang="sl-SI" dirty="0" smtClean="0">
              <a:solidFill>
                <a:schemeClr val="bg1"/>
              </a:solidFill>
            </a:endParaRPr>
          </a:p>
          <a:p>
            <a:pPr marL="0" indent="0">
              <a:buNone/>
            </a:pPr>
            <a:endParaRPr lang="en-US" dirty="0"/>
          </a:p>
        </p:txBody>
      </p:sp>
      <p:sp>
        <p:nvSpPr>
          <p:cNvPr id="4" name="Elipsa 3"/>
          <p:cNvSpPr/>
          <p:nvPr/>
        </p:nvSpPr>
        <p:spPr>
          <a:xfrm>
            <a:off x="1214846" y="3135086"/>
            <a:ext cx="2769325" cy="2573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Raven povezovalnik 6"/>
          <p:cNvCxnSpPr/>
          <p:nvPr/>
        </p:nvCxnSpPr>
        <p:spPr>
          <a:xfrm flipV="1">
            <a:off x="1214845" y="4754880"/>
            <a:ext cx="2769326" cy="1306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Raven puščični povezovalnik 8"/>
          <p:cNvCxnSpPr/>
          <p:nvPr/>
        </p:nvCxnSpPr>
        <p:spPr>
          <a:xfrm flipV="1">
            <a:off x="2599508" y="4219303"/>
            <a:ext cx="0" cy="8752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Akord 11"/>
          <p:cNvSpPr/>
          <p:nvPr/>
        </p:nvSpPr>
        <p:spPr>
          <a:xfrm rot="6755182">
            <a:off x="4726250" y="3121149"/>
            <a:ext cx="2712798" cy="260125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Raven povezovalnik 13"/>
          <p:cNvCxnSpPr/>
          <p:nvPr/>
        </p:nvCxnSpPr>
        <p:spPr>
          <a:xfrm>
            <a:off x="5590903" y="3135086"/>
            <a:ext cx="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p:cNvCxnSpPr/>
          <p:nvPr/>
        </p:nvCxnSpPr>
        <p:spPr>
          <a:xfrm flipV="1">
            <a:off x="5172891" y="4219303"/>
            <a:ext cx="10580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ven povezovalnik 20"/>
          <p:cNvCxnSpPr/>
          <p:nvPr/>
        </p:nvCxnSpPr>
        <p:spPr>
          <a:xfrm>
            <a:off x="6592389" y="3135086"/>
            <a:ext cx="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ven puščični povezovalnik 22"/>
          <p:cNvCxnSpPr/>
          <p:nvPr/>
        </p:nvCxnSpPr>
        <p:spPr>
          <a:xfrm flipH="1" flipV="1">
            <a:off x="6008917" y="3757991"/>
            <a:ext cx="964761" cy="17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Pravokotnik 25"/>
          <p:cNvSpPr/>
          <p:nvPr/>
        </p:nvSpPr>
        <p:spPr>
          <a:xfrm>
            <a:off x="8754145" y="3519410"/>
            <a:ext cx="1498163" cy="1804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ipsa 27"/>
          <p:cNvSpPr/>
          <p:nvPr/>
        </p:nvSpPr>
        <p:spPr>
          <a:xfrm>
            <a:off x="8739049" y="2795452"/>
            <a:ext cx="1528356" cy="1436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75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bg1"/>
                </a:solidFill>
              </a:rPr>
              <a:t>POŠILJANJE</a:t>
            </a:r>
            <a:endParaRPr lang="en-US" dirty="0">
              <a:solidFill>
                <a:schemeClr val="bg1"/>
              </a:solidFill>
            </a:endParaRPr>
          </a:p>
        </p:txBody>
      </p:sp>
      <p:sp>
        <p:nvSpPr>
          <p:cNvPr id="3" name="Označba mesta vsebine 2"/>
          <p:cNvSpPr>
            <a:spLocks noGrp="1"/>
          </p:cNvSpPr>
          <p:nvPr>
            <p:ph idx="1"/>
          </p:nvPr>
        </p:nvSpPr>
        <p:spPr/>
        <p:txBody>
          <a:bodyPr>
            <a:normAutofit fontScale="92500" lnSpcReduction="10000"/>
          </a:bodyPr>
          <a:lstStyle/>
          <a:p>
            <a:pPr marL="0" indent="0">
              <a:buNone/>
            </a:pPr>
            <a:r>
              <a:rPr lang="sl-SI" dirty="0" smtClean="0">
                <a:solidFill>
                  <a:schemeClr val="bg1"/>
                </a:solidFill>
              </a:rPr>
              <a:t>Pošlji mi na moj elektronski naslov: </a:t>
            </a:r>
            <a:r>
              <a:rPr lang="sl-SI" dirty="0" smtClean="0">
                <a:solidFill>
                  <a:schemeClr val="bg1"/>
                </a:solidFill>
                <a:hlinkClick r:id="rId2"/>
              </a:rPr>
              <a:t>gospodinjstvonadaljavo@gmail.com</a:t>
            </a:r>
            <a:r>
              <a:rPr lang="sl-SI" dirty="0" smtClean="0">
                <a:solidFill>
                  <a:schemeClr val="bg1"/>
                </a:solidFill>
              </a:rPr>
              <a:t>, naslednje stvari:</a:t>
            </a:r>
          </a:p>
          <a:p>
            <a:pPr>
              <a:buFontTx/>
              <a:buChar char="-"/>
            </a:pPr>
            <a:r>
              <a:rPr lang="sl-SI" dirty="0" smtClean="0">
                <a:solidFill>
                  <a:schemeClr val="bg1"/>
                </a:solidFill>
              </a:rPr>
              <a:t>2-3 fotografije med kuhanjem,</a:t>
            </a:r>
          </a:p>
          <a:p>
            <a:pPr>
              <a:buFontTx/>
              <a:buChar char="-"/>
            </a:pPr>
            <a:r>
              <a:rPr lang="sl-SI" dirty="0" smtClean="0">
                <a:solidFill>
                  <a:schemeClr val="bg1"/>
                </a:solidFill>
              </a:rPr>
              <a:t>1 fotografija lično okrašenega izdelka (saj veste, jemo tudi z očmi </a:t>
            </a:r>
            <a:r>
              <a:rPr lang="sl-SI" dirty="0" smtClean="0">
                <a:solidFill>
                  <a:schemeClr val="bg1"/>
                </a:solidFill>
                <a:sym typeface="Wingdings" panose="05000000000000000000" pitchFamily="2" charset="2"/>
              </a:rPr>
              <a:t>),</a:t>
            </a:r>
          </a:p>
          <a:p>
            <a:pPr>
              <a:buFontTx/>
              <a:buChar char="-"/>
            </a:pPr>
            <a:r>
              <a:rPr lang="sl-SI" dirty="0" smtClean="0">
                <a:solidFill>
                  <a:schemeClr val="bg1"/>
                </a:solidFill>
                <a:sym typeface="Wingdings" panose="05000000000000000000" pitchFamily="2" charset="2"/>
              </a:rPr>
              <a:t>opis, kaj tortilja vsebuje in fotografijo, preden zvijete tortiljo iz katere je razvidno vse kar je v njej.</a:t>
            </a:r>
          </a:p>
          <a:p>
            <a:pPr>
              <a:buFontTx/>
              <a:buChar char="-"/>
            </a:pPr>
            <a:endParaRPr lang="sl-SI" dirty="0">
              <a:solidFill>
                <a:schemeClr val="bg1"/>
              </a:solidFill>
              <a:sym typeface="Wingdings" panose="05000000000000000000" pitchFamily="2" charset="2"/>
            </a:endParaRPr>
          </a:p>
          <a:p>
            <a:pPr marL="0" indent="0">
              <a:buNone/>
            </a:pPr>
            <a:r>
              <a:rPr lang="sl-SI" dirty="0" smtClean="0">
                <a:solidFill>
                  <a:schemeClr val="bg1"/>
                </a:solidFill>
                <a:sym typeface="Wingdings" panose="05000000000000000000" pitchFamily="2" charset="2"/>
              </a:rPr>
              <a:t>Štejem vam za 2 šolski uri, v primeru, da bo izdelek res dodelan, z veliko različnimi sestavinami vam štejem tudi za 3 šolske ure.</a:t>
            </a:r>
          </a:p>
          <a:p>
            <a:pPr marL="0" indent="0">
              <a:buNone/>
            </a:pPr>
            <a:r>
              <a:rPr lang="sl-SI" dirty="0" smtClean="0">
                <a:solidFill>
                  <a:srgbClr val="FF0000"/>
                </a:solidFill>
                <a:sym typeface="Wingdings" panose="05000000000000000000" pitchFamily="2" charset="2"/>
              </a:rPr>
              <a:t>ROK ODDAJE</a:t>
            </a:r>
            <a:r>
              <a:rPr lang="sl-SI" dirty="0" smtClean="0">
                <a:solidFill>
                  <a:schemeClr val="bg1"/>
                </a:solidFill>
                <a:sym typeface="Wingdings" panose="05000000000000000000" pitchFamily="2" charset="2"/>
              </a:rPr>
              <a:t>: 14. 5. 2020! Če do takrat ni oddano, kasnejših sporočil ne upoštevam.</a:t>
            </a:r>
            <a:endParaRPr lang="en-US" dirty="0">
              <a:solidFill>
                <a:schemeClr val="bg1"/>
              </a:solidFill>
            </a:endParaRPr>
          </a:p>
        </p:txBody>
      </p:sp>
    </p:spTree>
    <p:extLst>
      <p:ext uri="{BB962C8B-B14F-4D97-AF65-F5344CB8AC3E}">
        <p14:creationId xmlns:p14="http://schemas.microsoft.com/office/powerpoint/2010/main" val="331855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bg1"/>
                </a:solidFill>
              </a:rPr>
              <a:t>PROJEKTNO DELO</a:t>
            </a:r>
            <a:endParaRPr lang="en-US" dirty="0">
              <a:solidFill>
                <a:schemeClr val="bg1"/>
              </a:solidFill>
            </a:endParaRPr>
          </a:p>
        </p:txBody>
      </p:sp>
      <p:sp>
        <p:nvSpPr>
          <p:cNvPr id="3" name="Označba mesta vsebine 2"/>
          <p:cNvSpPr>
            <a:spLocks noGrp="1"/>
          </p:cNvSpPr>
          <p:nvPr>
            <p:ph idx="1"/>
          </p:nvPr>
        </p:nvSpPr>
        <p:spPr>
          <a:xfrm>
            <a:off x="261257" y="1410789"/>
            <a:ext cx="11652069" cy="5212080"/>
          </a:xfrm>
        </p:spPr>
        <p:txBody>
          <a:bodyPr/>
          <a:lstStyle/>
          <a:p>
            <a:pPr marL="0" indent="0">
              <a:buNone/>
            </a:pPr>
            <a:r>
              <a:rPr lang="sl-SI" dirty="0" smtClean="0">
                <a:solidFill>
                  <a:schemeClr val="bg1"/>
                </a:solidFill>
              </a:rPr>
              <a:t>Kot vam je znano bo delo do konca šolskega leta potekalo od doma, tudi v primeru 9. razredov, boste izbirne predmete še vedno opravljali na daljavo.</a:t>
            </a:r>
          </a:p>
          <a:p>
            <a:pPr marL="0" indent="0">
              <a:buNone/>
            </a:pPr>
            <a:r>
              <a:rPr lang="sl-SI" dirty="0" smtClean="0">
                <a:solidFill>
                  <a:schemeClr val="bg1"/>
                </a:solidFill>
              </a:rPr>
              <a:t>Projektno delo vam bo prineslo oceno, na katero bo vplivalo tudi dosledno oddajanje nalog tekom šolanja na daljavo.</a:t>
            </a:r>
          </a:p>
          <a:p>
            <a:pPr marL="0" indent="0">
              <a:buNone/>
            </a:pPr>
            <a:r>
              <a:rPr lang="sl-SI" dirty="0" smtClean="0">
                <a:solidFill>
                  <a:schemeClr val="bg1"/>
                </a:solidFill>
              </a:rPr>
              <a:t>Samostojno boste morali izdelati 4 hodni meni:</a:t>
            </a:r>
          </a:p>
          <a:p>
            <a:pPr>
              <a:buFontTx/>
              <a:buChar char="-"/>
            </a:pPr>
            <a:r>
              <a:rPr lang="sl-SI" dirty="0" smtClean="0">
                <a:solidFill>
                  <a:schemeClr val="bg1"/>
                </a:solidFill>
              </a:rPr>
              <a:t>Hladna predjed,</a:t>
            </a:r>
          </a:p>
          <a:p>
            <a:pPr>
              <a:buFontTx/>
              <a:buChar char="-"/>
            </a:pPr>
            <a:r>
              <a:rPr lang="sl-SI" dirty="0" smtClean="0">
                <a:solidFill>
                  <a:schemeClr val="bg1"/>
                </a:solidFill>
              </a:rPr>
              <a:t>Topla predjed,</a:t>
            </a:r>
          </a:p>
          <a:p>
            <a:pPr>
              <a:buFontTx/>
              <a:buChar char="-"/>
            </a:pPr>
            <a:r>
              <a:rPr lang="sl-SI" dirty="0" smtClean="0">
                <a:solidFill>
                  <a:schemeClr val="bg1"/>
                </a:solidFill>
              </a:rPr>
              <a:t>Glavna jed,</a:t>
            </a:r>
          </a:p>
          <a:p>
            <a:pPr>
              <a:buFontTx/>
              <a:buChar char="-"/>
            </a:pPr>
            <a:r>
              <a:rPr lang="sl-SI" dirty="0" smtClean="0">
                <a:solidFill>
                  <a:schemeClr val="bg1"/>
                </a:solidFill>
              </a:rPr>
              <a:t>Sladica,</a:t>
            </a:r>
          </a:p>
          <a:p>
            <a:pPr>
              <a:buFontTx/>
              <a:buChar char="-"/>
            </a:pPr>
            <a:r>
              <a:rPr lang="sl-SI" dirty="0" smtClean="0">
                <a:solidFill>
                  <a:schemeClr val="bg1"/>
                </a:solidFill>
              </a:rPr>
              <a:t>Pijača/napitek po želji.</a:t>
            </a:r>
            <a:endParaRPr lang="en-US" dirty="0">
              <a:solidFill>
                <a:schemeClr val="bg1"/>
              </a:solidFill>
            </a:endParaRPr>
          </a:p>
        </p:txBody>
      </p:sp>
    </p:spTree>
    <p:extLst>
      <p:ext uri="{BB962C8B-B14F-4D97-AF65-F5344CB8AC3E}">
        <p14:creationId xmlns:p14="http://schemas.microsoft.com/office/powerpoint/2010/main" val="842924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574766"/>
            <a:ext cx="10515600" cy="5602197"/>
          </a:xfrm>
        </p:spPr>
        <p:txBody>
          <a:bodyPr/>
          <a:lstStyle/>
          <a:p>
            <a:pPr marL="0" indent="0">
              <a:buNone/>
            </a:pPr>
            <a:r>
              <a:rPr lang="sl-SI" dirty="0" smtClean="0">
                <a:solidFill>
                  <a:schemeClr val="bg1"/>
                </a:solidFill>
              </a:rPr>
              <a:t>Poskrbeti boste morali za zelo okusno okrašene krožnike, bodite pozorni tudi na pogrinjek (pribor, prtički..), ki naj bo lepo oblikovan in narejen, da boste pri naslednjih hodih lahko menjavali samo krožnike in odvzemali porabljen pribor.</a:t>
            </a:r>
          </a:p>
          <a:p>
            <a:pPr marL="0" indent="0">
              <a:buNone/>
            </a:pPr>
            <a:r>
              <a:rPr lang="sl-SI" dirty="0" smtClean="0">
                <a:solidFill>
                  <a:schemeClr val="bg1"/>
                </a:solidFill>
              </a:rPr>
              <a:t>Potrebovala bom fotografije in opis receptur jedi, ki jih boste pripravili v obliki Wordovega dokumenta. Vsak izdelek boste fotografirali in dodali v </a:t>
            </a:r>
            <a:r>
              <a:rPr lang="sl-SI" dirty="0" err="1" smtClean="0">
                <a:solidFill>
                  <a:schemeClr val="bg1"/>
                </a:solidFill>
              </a:rPr>
              <a:t>wordov</a:t>
            </a:r>
            <a:r>
              <a:rPr lang="sl-SI" dirty="0" smtClean="0">
                <a:solidFill>
                  <a:schemeClr val="bg1"/>
                </a:solidFill>
              </a:rPr>
              <a:t> </a:t>
            </a:r>
            <a:r>
              <a:rPr lang="sl-SI" dirty="0" err="1" smtClean="0">
                <a:solidFill>
                  <a:schemeClr val="bg1"/>
                </a:solidFill>
              </a:rPr>
              <a:t>dokumen</a:t>
            </a:r>
            <a:r>
              <a:rPr lang="sl-SI" dirty="0" smtClean="0">
                <a:solidFill>
                  <a:schemeClr val="bg1"/>
                </a:solidFill>
              </a:rPr>
              <a:t> z opisom, poleg. </a:t>
            </a:r>
            <a:endParaRPr lang="sl-SI" dirty="0">
              <a:solidFill>
                <a:schemeClr val="bg1"/>
              </a:solidFill>
            </a:endParaRPr>
          </a:p>
          <a:p>
            <a:pPr marL="0" indent="0">
              <a:buNone/>
            </a:pPr>
            <a:r>
              <a:rPr lang="sl-SI" dirty="0" smtClean="0">
                <a:solidFill>
                  <a:schemeClr val="bg1"/>
                </a:solidFill>
              </a:rPr>
              <a:t>Fotografije:</a:t>
            </a:r>
          </a:p>
          <a:p>
            <a:pPr>
              <a:buFontTx/>
              <a:buChar char="-"/>
            </a:pPr>
            <a:r>
              <a:rPr lang="sl-SI" dirty="0" smtClean="0">
                <a:solidFill>
                  <a:schemeClr val="bg1"/>
                </a:solidFill>
              </a:rPr>
              <a:t>5 fotografij vas med kuhanjem, pripravo..,</a:t>
            </a:r>
          </a:p>
          <a:p>
            <a:pPr>
              <a:buFontTx/>
              <a:buChar char="-"/>
            </a:pPr>
            <a:r>
              <a:rPr lang="sl-SI" dirty="0" smtClean="0">
                <a:solidFill>
                  <a:schemeClr val="bg1"/>
                </a:solidFill>
              </a:rPr>
              <a:t>1 fotografijo vsakega izdelka, torej 4 fotografije (hladna in topla predjed, glavna jed in sladica),</a:t>
            </a:r>
          </a:p>
          <a:p>
            <a:pPr>
              <a:buFontTx/>
              <a:buChar char="-"/>
            </a:pPr>
            <a:r>
              <a:rPr lang="sl-SI" dirty="0">
                <a:solidFill>
                  <a:schemeClr val="bg1"/>
                </a:solidFill>
              </a:rPr>
              <a:t>f</a:t>
            </a:r>
            <a:r>
              <a:rPr lang="sl-SI" dirty="0" smtClean="0">
                <a:solidFill>
                  <a:schemeClr val="bg1"/>
                </a:solidFill>
              </a:rPr>
              <a:t>otografijo pogrinjka.</a:t>
            </a:r>
            <a:endParaRPr lang="en-US" dirty="0">
              <a:solidFill>
                <a:schemeClr val="bg1"/>
              </a:solidFill>
            </a:endParaRPr>
          </a:p>
        </p:txBody>
      </p:sp>
    </p:spTree>
    <p:extLst>
      <p:ext uri="{BB962C8B-B14F-4D97-AF65-F5344CB8AC3E}">
        <p14:creationId xmlns:p14="http://schemas.microsoft.com/office/powerpoint/2010/main" val="1831693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27017"/>
            <a:ext cx="10515600" cy="5549946"/>
          </a:xfrm>
        </p:spPr>
        <p:txBody>
          <a:bodyPr>
            <a:normAutofit fontScale="92500" lnSpcReduction="10000"/>
          </a:bodyPr>
          <a:lstStyle/>
          <a:p>
            <a:pPr marL="0" indent="0">
              <a:buNone/>
            </a:pPr>
            <a:r>
              <a:rPr lang="sl-SI" dirty="0" smtClean="0">
                <a:solidFill>
                  <a:schemeClr val="bg1"/>
                </a:solidFill>
              </a:rPr>
              <a:t>Ocenjevala bom:</a:t>
            </a:r>
          </a:p>
          <a:p>
            <a:r>
              <a:rPr lang="sl-SI" dirty="0">
                <a:solidFill>
                  <a:schemeClr val="bg1"/>
                </a:solidFill>
              </a:rPr>
              <a:t>d</a:t>
            </a:r>
            <a:r>
              <a:rPr lang="sl-SI" dirty="0" smtClean="0">
                <a:solidFill>
                  <a:schemeClr val="bg1"/>
                </a:solidFill>
              </a:rPr>
              <a:t>o časa oddane izdelke (vsak zamujen dan, pomeni oceno nižje),</a:t>
            </a:r>
          </a:p>
          <a:p>
            <a:r>
              <a:rPr lang="sl-SI" dirty="0" smtClean="0">
                <a:solidFill>
                  <a:schemeClr val="bg1"/>
                </a:solidFill>
              </a:rPr>
              <a:t>Estetski izgled pogrinjka in pravilnost priprave pogrinjka,</a:t>
            </a:r>
          </a:p>
          <a:p>
            <a:r>
              <a:rPr lang="sl-SI" dirty="0" smtClean="0">
                <a:solidFill>
                  <a:schemeClr val="bg1"/>
                </a:solidFill>
              </a:rPr>
              <a:t>Estetski izgled postrežene posamezne jedi,</a:t>
            </a:r>
          </a:p>
          <a:p>
            <a:r>
              <a:rPr lang="sl-SI" dirty="0" smtClean="0">
                <a:solidFill>
                  <a:schemeClr val="bg1"/>
                </a:solidFill>
              </a:rPr>
              <a:t>Zahtevnost receptur,</a:t>
            </a:r>
          </a:p>
          <a:p>
            <a:r>
              <a:rPr lang="sl-SI" dirty="0" smtClean="0">
                <a:solidFill>
                  <a:schemeClr val="bg1"/>
                </a:solidFill>
              </a:rPr>
              <a:t>Popolnost oddaje (ali kaj manjka),</a:t>
            </a:r>
          </a:p>
          <a:p>
            <a:r>
              <a:rPr lang="sl-SI" dirty="0" smtClean="0">
                <a:solidFill>
                  <a:schemeClr val="bg1"/>
                </a:solidFill>
              </a:rPr>
              <a:t>Celostni izgled dokumenta.</a:t>
            </a:r>
          </a:p>
          <a:p>
            <a:endParaRPr lang="sl-SI" dirty="0" smtClean="0">
              <a:solidFill>
                <a:schemeClr val="bg1"/>
              </a:solidFill>
            </a:endParaRPr>
          </a:p>
          <a:p>
            <a:endParaRPr lang="sl-SI" dirty="0">
              <a:solidFill>
                <a:schemeClr val="bg1"/>
              </a:solidFill>
            </a:endParaRPr>
          </a:p>
          <a:p>
            <a:pPr marL="0" indent="0">
              <a:buNone/>
            </a:pPr>
            <a:r>
              <a:rPr lang="sl-SI" dirty="0" smtClean="0">
                <a:solidFill>
                  <a:srgbClr val="FF0000"/>
                </a:solidFill>
              </a:rPr>
              <a:t>ROK ODDAJE</a:t>
            </a:r>
            <a:r>
              <a:rPr lang="sl-SI" dirty="0" smtClean="0">
                <a:solidFill>
                  <a:schemeClr val="bg1"/>
                </a:solidFill>
              </a:rPr>
              <a:t>: 1. 6. 2020</a:t>
            </a:r>
          </a:p>
          <a:p>
            <a:pPr marL="0" indent="0">
              <a:buNone/>
            </a:pPr>
            <a:r>
              <a:rPr lang="sl-SI" dirty="0" smtClean="0">
                <a:solidFill>
                  <a:schemeClr val="bg1"/>
                </a:solidFill>
              </a:rPr>
              <a:t>Pošlješ na </a:t>
            </a:r>
            <a:r>
              <a:rPr lang="sl-SI" dirty="0" smtClean="0">
                <a:solidFill>
                  <a:schemeClr val="bg1"/>
                </a:solidFill>
                <a:hlinkClick r:id="rId2"/>
              </a:rPr>
              <a:t>gospodinjstvonadaljavo@gmail.com</a:t>
            </a:r>
            <a:endParaRPr lang="sl-SI" dirty="0" smtClean="0">
              <a:solidFill>
                <a:schemeClr val="bg1"/>
              </a:solidFill>
            </a:endParaRPr>
          </a:p>
          <a:p>
            <a:pPr marL="0" indent="0">
              <a:buNone/>
            </a:pPr>
            <a:r>
              <a:rPr lang="sl-SI" dirty="0" smtClean="0">
                <a:solidFill>
                  <a:schemeClr val="bg1"/>
                </a:solidFill>
              </a:rPr>
              <a:t>Za vse ostale informacije sem vam vedno na voljo.</a:t>
            </a:r>
          </a:p>
          <a:p>
            <a:endParaRPr lang="en-US" dirty="0">
              <a:solidFill>
                <a:schemeClr val="bg1"/>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2352774070"/>
              </p:ext>
            </p:extLst>
          </p:nvPr>
        </p:nvGraphicFramePr>
        <p:xfrm>
          <a:off x="6925457" y="2121830"/>
          <a:ext cx="4952999" cy="2560320"/>
        </p:xfrm>
        <a:graphic>
          <a:graphicData uri="http://schemas.openxmlformats.org/drawingml/2006/table">
            <a:tbl>
              <a:tblPr firstRow="1" bandRow="1">
                <a:tableStyleId>{5C22544A-7EE6-4342-B048-85BDC9FD1C3A}</a:tableStyleId>
              </a:tblPr>
              <a:tblGrid>
                <a:gridCol w="3073301">
                  <a:extLst>
                    <a:ext uri="{9D8B030D-6E8A-4147-A177-3AD203B41FA5}">
                      <a16:colId xmlns:a16="http://schemas.microsoft.com/office/drawing/2014/main" val="2456574144"/>
                    </a:ext>
                  </a:extLst>
                </a:gridCol>
                <a:gridCol w="323727">
                  <a:extLst>
                    <a:ext uri="{9D8B030D-6E8A-4147-A177-3AD203B41FA5}">
                      <a16:colId xmlns:a16="http://schemas.microsoft.com/office/drawing/2014/main" val="3713557739"/>
                    </a:ext>
                  </a:extLst>
                </a:gridCol>
                <a:gridCol w="355053">
                  <a:extLst>
                    <a:ext uri="{9D8B030D-6E8A-4147-A177-3AD203B41FA5}">
                      <a16:colId xmlns:a16="http://schemas.microsoft.com/office/drawing/2014/main" val="1185063606"/>
                    </a:ext>
                  </a:extLst>
                </a:gridCol>
                <a:gridCol w="396825">
                  <a:extLst>
                    <a:ext uri="{9D8B030D-6E8A-4147-A177-3AD203B41FA5}">
                      <a16:colId xmlns:a16="http://schemas.microsoft.com/office/drawing/2014/main" val="2284498707"/>
                    </a:ext>
                  </a:extLst>
                </a:gridCol>
                <a:gridCol w="407268">
                  <a:extLst>
                    <a:ext uri="{9D8B030D-6E8A-4147-A177-3AD203B41FA5}">
                      <a16:colId xmlns:a16="http://schemas.microsoft.com/office/drawing/2014/main" val="2828107270"/>
                    </a:ext>
                  </a:extLst>
                </a:gridCol>
                <a:gridCol w="396825">
                  <a:extLst>
                    <a:ext uri="{9D8B030D-6E8A-4147-A177-3AD203B41FA5}">
                      <a16:colId xmlns:a16="http://schemas.microsoft.com/office/drawing/2014/main" val="1997871798"/>
                    </a:ext>
                  </a:extLst>
                </a:gridCol>
              </a:tblGrid>
              <a:tr h="337863">
                <a:tc>
                  <a:txBody>
                    <a:bodyPr/>
                    <a:lstStyle/>
                    <a:p>
                      <a:endParaRPr lang="en-US" dirty="0"/>
                    </a:p>
                  </a:txBody>
                  <a:tcPr/>
                </a:tc>
                <a:tc>
                  <a:txBody>
                    <a:bodyPr/>
                    <a:lstStyle/>
                    <a:p>
                      <a:r>
                        <a:rPr lang="sl-SI" dirty="0" smtClean="0"/>
                        <a:t>1</a:t>
                      </a:r>
                      <a:endParaRPr lang="en-US" dirty="0"/>
                    </a:p>
                  </a:txBody>
                  <a:tcPr/>
                </a:tc>
                <a:tc>
                  <a:txBody>
                    <a:bodyPr/>
                    <a:lstStyle/>
                    <a:p>
                      <a:r>
                        <a:rPr lang="sl-SI" dirty="0" smtClean="0"/>
                        <a:t>2</a:t>
                      </a:r>
                      <a:endParaRPr lang="en-US" dirty="0"/>
                    </a:p>
                  </a:txBody>
                  <a:tcPr/>
                </a:tc>
                <a:tc>
                  <a:txBody>
                    <a:bodyPr/>
                    <a:lstStyle/>
                    <a:p>
                      <a:r>
                        <a:rPr lang="sl-SI" dirty="0" smtClean="0"/>
                        <a:t>3</a:t>
                      </a:r>
                      <a:endParaRPr lang="en-US" dirty="0"/>
                    </a:p>
                  </a:txBody>
                  <a:tcPr/>
                </a:tc>
                <a:tc>
                  <a:txBody>
                    <a:bodyPr/>
                    <a:lstStyle/>
                    <a:p>
                      <a:r>
                        <a:rPr lang="sl-SI" dirty="0" smtClean="0"/>
                        <a:t>4</a:t>
                      </a:r>
                      <a:endParaRPr lang="en-US" dirty="0"/>
                    </a:p>
                  </a:txBody>
                  <a:tcPr/>
                </a:tc>
                <a:tc>
                  <a:txBody>
                    <a:bodyPr/>
                    <a:lstStyle/>
                    <a:p>
                      <a:r>
                        <a:rPr lang="sl-SI" dirty="0" smtClean="0"/>
                        <a:t>5</a:t>
                      </a:r>
                      <a:endParaRPr lang="en-US" dirty="0"/>
                    </a:p>
                  </a:txBody>
                  <a:tcPr/>
                </a:tc>
                <a:extLst>
                  <a:ext uri="{0D108BD9-81ED-4DB2-BD59-A6C34878D82A}">
                    <a16:rowId xmlns:a16="http://schemas.microsoft.com/office/drawing/2014/main" val="3529889846"/>
                  </a:ext>
                </a:extLst>
              </a:tr>
              <a:tr h="347435">
                <a:tc>
                  <a:txBody>
                    <a:bodyPr/>
                    <a:lstStyle/>
                    <a:p>
                      <a:r>
                        <a:rPr lang="sl-SI" dirty="0" smtClean="0"/>
                        <a:t>Oddano do časa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17565058"/>
                  </a:ext>
                </a:extLst>
              </a:tr>
              <a:tr h="337863">
                <a:tc>
                  <a:txBody>
                    <a:bodyPr/>
                    <a:lstStyle/>
                    <a:p>
                      <a:r>
                        <a:rPr lang="sl-SI" dirty="0" smtClean="0"/>
                        <a:t>Izgled in ustreznost pogrinjka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17993779"/>
                  </a:ext>
                </a:extLst>
              </a:tr>
              <a:tr h="337863">
                <a:tc>
                  <a:txBody>
                    <a:bodyPr/>
                    <a:lstStyle/>
                    <a:p>
                      <a:r>
                        <a:rPr lang="sl-SI" dirty="0" smtClean="0"/>
                        <a:t>Postrežena jed</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72712435"/>
                  </a:ext>
                </a:extLst>
              </a:tr>
              <a:tr h="337863">
                <a:tc>
                  <a:txBody>
                    <a:bodyPr/>
                    <a:lstStyle/>
                    <a:p>
                      <a:r>
                        <a:rPr lang="sl-SI" dirty="0" smtClean="0"/>
                        <a:t>Zahtevnost receptur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15422918"/>
                  </a:ext>
                </a:extLst>
              </a:tr>
              <a:tr h="337863">
                <a:tc>
                  <a:txBody>
                    <a:bodyPr/>
                    <a:lstStyle/>
                    <a:p>
                      <a:r>
                        <a:rPr lang="sl-SI" dirty="0" smtClean="0"/>
                        <a:t>Popolna oddaja</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77578220"/>
                  </a:ext>
                </a:extLst>
              </a:tr>
              <a:tr h="337863">
                <a:tc>
                  <a:txBody>
                    <a:bodyPr/>
                    <a:lstStyle/>
                    <a:p>
                      <a:r>
                        <a:rPr lang="sl-SI" dirty="0" smtClean="0"/>
                        <a:t>Izgled in urejenost dokumenta</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36130050"/>
                  </a:ext>
                </a:extLst>
              </a:tr>
            </a:tbl>
          </a:graphicData>
        </a:graphic>
      </p:graphicFrame>
    </p:spTree>
    <p:extLst>
      <p:ext uri="{BB962C8B-B14F-4D97-AF65-F5344CB8AC3E}">
        <p14:creationId xmlns:p14="http://schemas.microsoft.com/office/powerpoint/2010/main" val="3884996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418011"/>
            <a:ext cx="10515600" cy="5758952"/>
          </a:xfrm>
        </p:spPr>
        <p:txBody>
          <a:bodyPr>
            <a:normAutofit/>
          </a:bodyPr>
          <a:lstStyle/>
          <a:p>
            <a:pPr marL="0" indent="0">
              <a:buNone/>
            </a:pPr>
            <a:r>
              <a:rPr lang="sl-SI" sz="3600" b="1" dirty="0" smtClean="0">
                <a:solidFill>
                  <a:schemeClr val="bg1"/>
                </a:solidFill>
              </a:rPr>
              <a:t>Pozdravljeni</a:t>
            </a:r>
            <a:r>
              <a:rPr lang="sl-SI" sz="3600" dirty="0" smtClean="0">
                <a:solidFill>
                  <a:schemeClr val="bg1"/>
                </a:solidFill>
              </a:rPr>
              <a:t>,</a:t>
            </a:r>
          </a:p>
          <a:p>
            <a:pPr marL="0" indent="0">
              <a:buNone/>
            </a:pPr>
            <a:r>
              <a:rPr lang="sl-SI" dirty="0" smtClean="0">
                <a:solidFill>
                  <a:schemeClr val="bg1"/>
                </a:solidFill>
              </a:rPr>
              <a:t>Danes vas čaka priprava </a:t>
            </a:r>
            <a:r>
              <a:rPr lang="sl-SI" u="sng" dirty="0" err="1" smtClean="0">
                <a:solidFill>
                  <a:schemeClr val="bg1"/>
                </a:solidFill>
              </a:rPr>
              <a:t>tortilij</a:t>
            </a:r>
            <a:r>
              <a:rPr lang="sl-SI" dirty="0" smtClean="0">
                <a:solidFill>
                  <a:schemeClr val="bg1"/>
                </a:solidFill>
              </a:rPr>
              <a:t>. Vzelo vam bo približno </a:t>
            </a:r>
            <a:r>
              <a:rPr lang="sl-SI" u="sng" dirty="0" smtClean="0">
                <a:solidFill>
                  <a:schemeClr val="bg1"/>
                </a:solidFill>
              </a:rPr>
              <a:t>slabo uro</a:t>
            </a:r>
            <a:r>
              <a:rPr lang="sl-SI" dirty="0" smtClean="0">
                <a:solidFill>
                  <a:schemeClr val="bg1"/>
                </a:solidFill>
              </a:rPr>
              <a:t> </a:t>
            </a:r>
            <a:r>
              <a:rPr lang="sl-SI" dirty="0" smtClean="0">
                <a:solidFill>
                  <a:schemeClr val="bg1"/>
                </a:solidFill>
              </a:rPr>
              <a:t>časa, štejem pa vam to </a:t>
            </a:r>
            <a:r>
              <a:rPr lang="sl-SI" dirty="0" smtClean="0">
                <a:solidFill>
                  <a:schemeClr val="bg1"/>
                </a:solidFill>
              </a:rPr>
              <a:t>nalogo za </a:t>
            </a:r>
            <a:r>
              <a:rPr lang="sl-SI" u="sng" dirty="0" smtClean="0">
                <a:solidFill>
                  <a:schemeClr val="bg1"/>
                </a:solidFill>
              </a:rPr>
              <a:t>dve šolski uri</a:t>
            </a:r>
            <a:r>
              <a:rPr lang="sl-SI" dirty="0" smtClean="0">
                <a:solidFill>
                  <a:schemeClr val="bg1"/>
                </a:solidFill>
              </a:rPr>
              <a:t>.</a:t>
            </a:r>
            <a:endParaRPr lang="sl-SI" dirty="0" smtClean="0">
              <a:solidFill>
                <a:schemeClr val="bg1"/>
              </a:solidFill>
            </a:endParaRPr>
          </a:p>
          <a:p>
            <a:pPr marL="0" indent="0">
              <a:buNone/>
            </a:pPr>
            <a:r>
              <a:rPr lang="sl-SI" dirty="0" smtClean="0">
                <a:solidFill>
                  <a:schemeClr val="bg1"/>
                </a:solidFill>
              </a:rPr>
              <a:t>Po koncu recepta bodo razložena tudi </a:t>
            </a:r>
            <a:r>
              <a:rPr lang="sl-SI" u="sng" dirty="0" smtClean="0">
                <a:solidFill>
                  <a:schemeClr val="bg1"/>
                </a:solidFill>
              </a:rPr>
              <a:t>navodila za izdelavo večje naloge</a:t>
            </a:r>
            <a:r>
              <a:rPr lang="sl-SI" dirty="0" smtClean="0">
                <a:solidFill>
                  <a:schemeClr val="bg1"/>
                </a:solidFill>
              </a:rPr>
              <a:t>, ki bo ocenjena. In zanjo boste imeli tudi več časa.</a:t>
            </a:r>
          </a:p>
          <a:p>
            <a:pPr marL="0" indent="0">
              <a:buNone/>
            </a:pPr>
            <a:r>
              <a:rPr lang="sl-SI" u="sng" dirty="0" smtClean="0">
                <a:solidFill>
                  <a:schemeClr val="bg1"/>
                </a:solidFill>
              </a:rPr>
              <a:t>Držite se receptur </a:t>
            </a:r>
            <a:r>
              <a:rPr lang="sl-SI" dirty="0" smtClean="0">
                <a:solidFill>
                  <a:schemeClr val="bg1"/>
                </a:solidFill>
              </a:rPr>
              <a:t>in resnično delajte </a:t>
            </a:r>
            <a:r>
              <a:rPr lang="sl-SI" u="sng" dirty="0" smtClean="0">
                <a:solidFill>
                  <a:schemeClr val="bg1"/>
                </a:solidFill>
              </a:rPr>
              <a:t>samostojno</a:t>
            </a:r>
            <a:r>
              <a:rPr lang="sl-SI" dirty="0" smtClean="0">
                <a:solidFill>
                  <a:schemeClr val="bg1"/>
                </a:solidFill>
              </a:rPr>
              <a:t>. Na fotografijah se točno vidi kateri so vaši in izdelki in kateri ne. Tudi, če vam tega posebej ne pokomentiram, bo upoštevano pri oceni.</a:t>
            </a:r>
          </a:p>
          <a:p>
            <a:pPr marL="0" indent="0">
              <a:buNone/>
            </a:pPr>
            <a:r>
              <a:rPr lang="sl-SI" dirty="0" smtClean="0">
                <a:solidFill>
                  <a:schemeClr val="bg1"/>
                </a:solidFill>
              </a:rPr>
              <a:t>Če pride do kakšnih težav mi to sporočite na elektronski naslov in bomo rešili individualno.</a:t>
            </a:r>
          </a:p>
          <a:p>
            <a:pPr marL="0" indent="0">
              <a:buNone/>
            </a:pPr>
            <a:r>
              <a:rPr lang="sl-SI" dirty="0" smtClean="0">
                <a:solidFill>
                  <a:srgbClr val="FF0000"/>
                </a:solidFill>
              </a:rPr>
              <a:t>Pozor!</a:t>
            </a:r>
            <a:r>
              <a:rPr lang="sl-SI" dirty="0" smtClean="0">
                <a:solidFill>
                  <a:schemeClr val="bg1"/>
                </a:solidFill>
              </a:rPr>
              <a:t> Vsi, ki do sedaj nalog niste še oddali, jih oddajte čimprej!</a:t>
            </a:r>
          </a:p>
          <a:p>
            <a:pPr marL="0" indent="0">
              <a:buNone/>
            </a:pPr>
            <a:r>
              <a:rPr lang="sl-SI" dirty="0" smtClean="0">
                <a:solidFill>
                  <a:srgbClr val="FFC000"/>
                </a:solidFill>
              </a:rPr>
              <a:t>Od tukaj naprej preklopi na </a:t>
            </a:r>
            <a:r>
              <a:rPr lang="sl-SI" u="sng" dirty="0" smtClean="0">
                <a:solidFill>
                  <a:srgbClr val="FFC000"/>
                </a:solidFill>
              </a:rPr>
              <a:t>predstavitev</a:t>
            </a:r>
            <a:r>
              <a:rPr lang="sl-SI"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38305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chemeClr val="bg1"/>
                </a:solidFill>
              </a:rPr>
              <a:t>TORTILJE</a:t>
            </a:r>
            <a:endParaRPr lang="en-US" b="1" dirty="0">
              <a:solidFill>
                <a:schemeClr val="bg1"/>
              </a:solidFill>
            </a:endParaRPr>
          </a:p>
        </p:txBody>
      </p:sp>
      <p:sp>
        <p:nvSpPr>
          <p:cNvPr id="3" name="Označba mesta vsebine 2"/>
          <p:cNvSpPr>
            <a:spLocks noGrp="1"/>
          </p:cNvSpPr>
          <p:nvPr>
            <p:ph idx="1"/>
          </p:nvPr>
        </p:nvSpPr>
        <p:spPr/>
        <p:txBody>
          <a:bodyPr/>
          <a:lstStyle/>
          <a:p>
            <a:pPr marL="0" indent="0">
              <a:buNone/>
            </a:pPr>
            <a:r>
              <a:rPr lang="sl-SI" sz="3600" i="1" dirty="0" smtClean="0">
                <a:solidFill>
                  <a:schemeClr val="bg1"/>
                </a:solidFill>
              </a:rPr>
              <a:t>Sestavine:</a:t>
            </a:r>
          </a:p>
          <a:p>
            <a:r>
              <a:rPr lang="sl-SI" dirty="0" smtClean="0">
                <a:solidFill>
                  <a:schemeClr val="bg1"/>
                </a:solidFill>
              </a:rPr>
              <a:t>250 g moke,</a:t>
            </a:r>
          </a:p>
          <a:p>
            <a:r>
              <a:rPr lang="sl-SI" dirty="0" smtClean="0">
                <a:solidFill>
                  <a:schemeClr val="bg1"/>
                </a:solidFill>
              </a:rPr>
              <a:t>150 ml vroče vode,</a:t>
            </a:r>
          </a:p>
          <a:p>
            <a:r>
              <a:rPr lang="sl-SI" dirty="0">
                <a:solidFill>
                  <a:schemeClr val="bg1"/>
                </a:solidFill>
              </a:rPr>
              <a:t>š</a:t>
            </a:r>
            <a:r>
              <a:rPr lang="sl-SI" dirty="0" smtClean="0">
                <a:solidFill>
                  <a:schemeClr val="bg1"/>
                </a:solidFill>
              </a:rPr>
              <a:t>čep </a:t>
            </a:r>
            <a:r>
              <a:rPr lang="sl-SI" dirty="0" smtClean="0">
                <a:solidFill>
                  <a:schemeClr val="bg1"/>
                </a:solidFill>
              </a:rPr>
              <a:t>soli.</a:t>
            </a:r>
            <a:endParaRPr lang="en-US" dirty="0">
              <a:solidFill>
                <a:schemeClr val="bg1"/>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6976" y="1485042"/>
            <a:ext cx="6255895" cy="4691921"/>
          </a:xfrm>
          <a:prstGeom prst="rect">
            <a:avLst/>
          </a:prstGeom>
        </p:spPr>
      </p:pic>
    </p:spTree>
    <p:extLst>
      <p:ext uri="{BB962C8B-B14F-4D97-AF65-F5344CB8AC3E}">
        <p14:creationId xmlns:p14="http://schemas.microsoft.com/office/powerpoint/2010/main" val="2321889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744583"/>
            <a:ext cx="10515600" cy="5432380"/>
          </a:xfrm>
        </p:spPr>
        <p:txBody>
          <a:bodyPr/>
          <a:lstStyle/>
          <a:p>
            <a:pPr marL="0" indent="0">
              <a:buNone/>
            </a:pPr>
            <a:r>
              <a:rPr lang="sl-SI" sz="3600" i="1" dirty="0" smtClean="0">
                <a:solidFill>
                  <a:schemeClr val="bg1"/>
                </a:solidFill>
              </a:rPr>
              <a:t>Postopek:</a:t>
            </a:r>
          </a:p>
          <a:p>
            <a:pPr marL="0" indent="0">
              <a:buNone/>
            </a:pPr>
            <a:r>
              <a:rPr lang="sl-SI" dirty="0" smtClean="0">
                <a:solidFill>
                  <a:schemeClr val="bg1"/>
                </a:solidFill>
              </a:rPr>
              <a:t>1. V posodo odtehtajte moko (predlagam belo moko, na mojih slikah je testo temnejše barve, ker je moka polbela) in pristavite odmerjeno vodo na štedilnik in jo segrejte, do vrenja.</a:t>
            </a:r>
            <a:endParaRPr lang="en-US" dirty="0">
              <a:solidFill>
                <a:schemeClr val="bg1"/>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89311" y="3129096"/>
            <a:ext cx="3977958" cy="2983469"/>
          </a:xfrm>
          <a:prstGeom prst="rect">
            <a:avLst/>
          </a:prstGeom>
        </p:spPr>
      </p:pic>
    </p:spTree>
    <p:extLst>
      <p:ext uri="{BB962C8B-B14F-4D97-AF65-F5344CB8AC3E}">
        <p14:creationId xmlns:p14="http://schemas.microsoft.com/office/powerpoint/2010/main" val="3366270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27017"/>
            <a:ext cx="10515600" cy="5549946"/>
          </a:xfrm>
        </p:spPr>
        <p:txBody>
          <a:bodyPr/>
          <a:lstStyle/>
          <a:p>
            <a:pPr marL="0" indent="0">
              <a:buNone/>
            </a:pPr>
            <a:r>
              <a:rPr lang="sl-SI" dirty="0" smtClean="0">
                <a:solidFill>
                  <a:schemeClr val="bg1"/>
                </a:solidFill>
              </a:rPr>
              <a:t>2. Dolijemo vodo v posodo z moko in dobro posolimo. Najprej vse skupaj premešamo z leseno kuhalnico, potem pa nadaljujemo z roko in dobro zgnetemo testo.</a:t>
            </a:r>
            <a:endParaRPr lang="en-US" dirty="0">
              <a:solidFill>
                <a:schemeClr val="bg1"/>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230" y="2024742"/>
            <a:ext cx="5277393" cy="3958045"/>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384" y="2024742"/>
            <a:ext cx="5277392" cy="3958045"/>
          </a:xfrm>
          <a:prstGeom prst="rect">
            <a:avLst/>
          </a:prstGeom>
        </p:spPr>
      </p:pic>
      <p:cxnSp>
        <p:nvCxnSpPr>
          <p:cNvPr id="7" name="Raven puščični povezovalnik 6"/>
          <p:cNvCxnSpPr>
            <a:stCxn id="5" idx="3"/>
            <a:endCxn id="4" idx="1"/>
          </p:cNvCxnSpPr>
          <p:nvPr/>
        </p:nvCxnSpPr>
        <p:spPr>
          <a:xfrm>
            <a:off x="5564776" y="4003765"/>
            <a:ext cx="89045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4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53143"/>
            <a:ext cx="5340531" cy="5523820"/>
          </a:xfrm>
        </p:spPr>
        <p:txBody>
          <a:bodyPr/>
          <a:lstStyle/>
          <a:p>
            <a:pPr marL="0" indent="0">
              <a:buNone/>
            </a:pPr>
            <a:r>
              <a:rPr lang="sl-SI" dirty="0" smtClean="0">
                <a:solidFill>
                  <a:schemeClr val="bg1"/>
                </a:solidFill>
              </a:rPr>
              <a:t>3. Potem pa testo razdelimo na 8 enakih delov. Predlagam, da izmerite maso celotnega testa in delite z 8, da imate res enake kose.</a:t>
            </a:r>
          </a:p>
          <a:p>
            <a:pPr marL="0" indent="0">
              <a:buNone/>
            </a:pPr>
            <a:r>
              <a:rPr lang="sl-SI" dirty="0" smtClean="0">
                <a:solidFill>
                  <a:schemeClr val="bg1"/>
                </a:solidFill>
              </a:rPr>
              <a:t>Na fotografijah je moj primer: hlebček testa je tehtal 400 g in vsak od 8 delov, je bil težak 50 g.</a:t>
            </a:r>
            <a:endParaRPr lang="en-US" dirty="0">
              <a:solidFill>
                <a:schemeClr val="bg1"/>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87723" y="4254138"/>
            <a:ext cx="2807061" cy="2105296"/>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114902" y="201590"/>
            <a:ext cx="4284617" cy="3213463"/>
          </a:xfrm>
          <a:prstGeom prst="rect">
            <a:avLst/>
          </a:prstGeom>
        </p:spPr>
      </p:pic>
      <p:cxnSp>
        <p:nvCxnSpPr>
          <p:cNvPr id="9" name="Ukrivljen povezovalnik 8"/>
          <p:cNvCxnSpPr>
            <a:stCxn id="5" idx="1"/>
            <a:endCxn id="4" idx="0"/>
          </p:cNvCxnSpPr>
          <p:nvPr/>
        </p:nvCxnSpPr>
        <p:spPr>
          <a:xfrm flipH="1">
            <a:off x="10543902" y="1808321"/>
            <a:ext cx="855617" cy="3498466"/>
          </a:xfrm>
          <a:prstGeom prst="curvedConnector3">
            <a:avLst>
              <a:gd name="adj1" fmla="val -54199"/>
            </a:avLst>
          </a:prstGeom>
          <a:ln w="571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5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66206"/>
            <a:ext cx="10515600" cy="5510757"/>
          </a:xfrm>
        </p:spPr>
        <p:txBody>
          <a:bodyPr/>
          <a:lstStyle/>
          <a:p>
            <a:pPr marL="0" indent="0">
              <a:buNone/>
            </a:pPr>
            <a:r>
              <a:rPr lang="sl-SI" dirty="0" smtClean="0">
                <a:solidFill>
                  <a:schemeClr val="bg1"/>
                </a:solidFill>
              </a:rPr>
              <a:t>4. Vzamemo ponev za palačinke in ji dolijemo</a:t>
            </a:r>
          </a:p>
          <a:p>
            <a:pPr marL="0" indent="0">
              <a:buNone/>
            </a:pPr>
            <a:r>
              <a:rPr lang="sl-SI" dirty="0">
                <a:solidFill>
                  <a:schemeClr val="bg1"/>
                </a:solidFill>
              </a:rPr>
              <a:t>o</a:t>
            </a:r>
            <a:r>
              <a:rPr lang="sl-SI" dirty="0" smtClean="0">
                <a:solidFill>
                  <a:schemeClr val="bg1"/>
                </a:solidFill>
              </a:rPr>
              <a:t>lje (najboljše je olivno olje). Medtem, ko se</a:t>
            </a:r>
          </a:p>
          <a:p>
            <a:pPr marL="0" indent="0">
              <a:buNone/>
            </a:pPr>
            <a:r>
              <a:rPr lang="sl-SI" dirty="0">
                <a:solidFill>
                  <a:schemeClr val="bg1"/>
                </a:solidFill>
              </a:rPr>
              <a:t>p</a:t>
            </a:r>
            <a:r>
              <a:rPr lang="sl-SI" dirty="0" smtClean="0">
                <a:solidFill>
                  <a:schemeClr val="bg1"/>
                </a:solidFill>
              </a:rPr>
              <a:t>onev segreva, zvaljamo kepico testa na tako </a:t>
            </a:r>
          </a:p>
          <a:p>
            <a:pPr marL="0" indent="0">
              <a:buNone/>
            </a:pPr>
            <a:r>
              <a:rPr lang="sl-SI" dirty="0">
                <a:solidFill>
                  <a:schemeClr val="bg1"/>
                </a:solidFill>
              </a:rPr>
              <a:t>t</a:t>
            </a:r>
            <a:r>
              <a:rPr lang="sl-SI" dirty="0" smtClean="0">
                <a:solidFill>
                  <a:schemeClr val="bg1"/>
                </a:solidFill>
              </a:rPr>
              <a:t>anko, da bi skoraj lahko videli skozenj.</a:t>
            </a:r>
            <a:endParaRPr lang="en-US" dirty="0">
              <a:solidFill>
                <a:schemeClr val="bg1"/>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927507" y="1417759"/>
            <a:ext cx="5439091" cy="4079318"/>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288" y="2695328"/>
            <a:ext cx="4816353" cy="3612265"/>
          </a:xfrm>
          <a:prstGeom prst="rect">
            <a:avLst/>
          </a:prstGeom>
        </p:spPr>
      </p:pic>
      <p:sp>
        <p:nvSpPr>
          <p:cNvPr id="6" name="PoljeZBesedilom 5"/>
          <p:cNvSpPr txBox="1"/>
          <p:nvPr/>
        </p:nvSpPr>
        <p:spPr>
          <a:xfrm>
            <a:off x="5465333" y="4553267"/>
            <a:ext cx="2285752" cy="1754326"/>
          </a:xfrm>
          <a:prstGeom prst="rect">
            <a:avLst/>
          </a:prstGeom>
          <a:noFill/>
        </p:spPr>
        <p:txBody>
          <a:bodyPr wrap="square" rtlCol="0">
            <a:spAutoFit/>
          </a:bodyPr>
          <a:lstStyle/>
          <a:p>
            <a:r>
              <a:rPr lang="sl-SI" dirty="0" smtClean="0"/>
              <a:t>*olivno olje je najboljše hladno stiskano, kar pomeni, da ostane v njem največ vitaminov in mineralov.</a:t>
            </a:r>
            <a:endParaRPr lang="en-US" dirty="0"/>
          </a:p>
        </p:txBody>
      </p:sp>
    </p:spTree>
    <p:extLst>
      <p:ext uri="{BB962C8B-B14F-4D97-AF65-F5344CB8AC3E}">
        <p14:creationId xmlns:p14="http://schemas.microsoft.com/office/powerpoint/2010/main" val="215139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6360310" y="320131"/>
            <a:ext cx="5277396" cy="3958047"/>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96536" y="320132"/>
            <a:ext cx="5277394" cy="3958046"/>
          </a:xfrm>
          <a:prstGeom prst="rect">
            <a:avLst/>
          </a:prstGeom>
        </p:spPr>
      </p:pic>
      <p:sp>
        <p:nvSpPr>
          <p:cNvPr id="6" name="PoljeZBesedilom 5"/>
          <p:cNvSpPr txBox="1"/>
          <p:nvPr/>
        </p:nvSpPr>
        <p:spPr>
          <a:xfrm>
            <a:off x="596535" y="4572000"/>
            <a:ext cx="11041171" cy="2246769"/>
          </a:xfrm>
          <a:prstGeom prst="rect">
            <a:avLst/>
          </a:prstGeom>
          <a:noFill/>
        </p:spPr>
        <p:txBody>
          <a:bodyPr wrap="square" rtlCol="0">
            <a:spAutoFit/>
          </a:bodyPr>
          <a:lstStyle/>
          <a:p>
            <a:r>
              <a:rPr lang="sl-SI" sz="2800" dirty="0" smtClean="0">
                <a:solidFill>
                  <a:schemeClr val="bg1"/>
                </a:solidFill>
              </a:rPr>
              <a:t>5. Na ponvi popečemo tortiljo po 1-2 minuti na vsaki strani.</a:t>
            </a:r>
          </a:p>
          <a:p>
            <a:endParaRPr lang="sl-SI" sz="2800" dirty="0">
              <a:solidFill>
                <a:schemeClr val="bg1"/>
              </a:solidFill>
            </a:endParaRPr>
          </a:p>
          <a:p>
            <a:r>
              <a:rPr lang="sl-SI" sz="2800" dirty="0" smtClean="0">
                <a:solidFill>
                  <a:schemeClr val="bg1"/>
                </a:solidFill>
              </a:rPr>
              <a:t>*za tortiljo je potrebno imeti že vnaprej pripravljene nadeve in zelenjavo ter namaze, da jo čim hitreje </a:t>
            </a:r>
            <a:r>
              <a:rPr lang="sl-SI" sz="2800" dirty="0" err="1" smtClean="0">
                <a:solidFill>
                  <a:schemeClr val="bg1"/>
                </a:solidFill>
              </a:rPr>
              <a:t>zijemo</a:t>
            </a:r>
            <a:r>
              <a:rPr lang="sl-SI" sz="2800" dirty="0" smtClean="0">
                <a:solidFill>
                  <a:schemeClr val="bg1"/>
                </a:solidFill>
              </a:rPr>
              <a:t>, ker se tortilja hitro strdi. </a:t>
            </a:r>
          </a:p>
          <a:p>
            <a:r>
              <a:rPr lang="sl-SI" sz="2800" dirty="0" smtClean="0">
                <a:solidFill>
                  <a:schemeClr val="bg1"/>
                </a:solidFill>
              </a:rPr>
              <a:t>                                                                                                 </a:t>
            </a:r>
            <a:r>
              <a:rPr lang="sl-SI" sz="2800" dirty="0" smtClean="0">
                <a:solidFill>
                  <a:srgbClr val="FFFF00"/>
                </a:solidFill>
              </a:rPr>
              <a:t>IDEJE ZA NADEVE </a:t>
            </a:r>
            <a:r>
              <a:rPr lang="sl-SI" sz="2800" dirty="0" smtClean="0">
                <a:solidFill>
                  <a:srgbClr val="FFFF00"/>
                </a:solidFill>
                <a:sym typeface="Wingdings" panose="05000000000000000000" pitchFamily="2" charset="2"/>
              </a:rPr>
              <a:t></a:t>
            </a:r>
            <a:endParaRPr lang="en-US" sz="2800" dirty="0">
              <a:solidFill>
                <a:srgbClr val="FFFF00"/>
              </a:solidFill>
            </a:endParaRPr>
          </a:p>
        </p:txBody>
      </p:sp>
    </p:spTree>
    <p:extLst>
      <p:ext uri="{BB962C8B-B14F-4D97-AF65-F5344CB8AC3E}">
        <p14:creationId xmlns:p14="http://schemas.microsoft.com/office/powerpoint/2010/main" val="285923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bg1"/>
                </a:solidFill>
              </a:rPr>
              <a:t>NADEVI</a:t>
            </a:r>
            <a:endParaRPr lang="en-US" dirty="0">
              <a:solidFill>
                <a:schemeClr val="bg1"/>
              </a:solidFill>
            </a:endParaRPr>
          </a:p>
        </p:txBody>
      </p:sp>
      <p:sp>
        <p:nvSpPr>
          <p:cNvPr id="3" name="Označba mesta vsebine 2"/>
          <p:cNvSpPr>
            <a:spLocks noGrp="1"/>
          </p:cNvSpPr>
          <p:nvPr>
            <p:ph idx="1"/>
          </p:nvPr>
        </p:nvSpPr>
        <p:spPr/>
        <p:txBody>
          <a:bodyPr/>
          <a:lstStyle/>
          <a:p>
            <a:r>
              <a:rPr lang="sl-SI" dirty="0">
                <a:solidFill>
                  <a:schemeClr val="bg1"/>
                </a:solidFill>
              </a:rPr>
              <a:t>o</a:t>
            </a:r>
            <a:r>
              <a:rPr lang="sl-SI" dirty="0" smtClean="0">
                <a:solidFill>
                  <a:schemeClr val="bg1"/>
                </a:solidFill>
              </a:rPr>
              <a:t>maka </a:t>
            </a:r>
            <a:r>
              <a:rPr lang="sl-SI" dirty="0" err="1" smtClean="0">
                <a:solidFill>
                  <a:schemeClr val="bg1"/>
                </a:solidFill>
              </a:rPr>
              <a:t>bolognese</a:t>
            </a:r>
            <a:r>
              <a:rPr lang="sl-SI" dirty="0" smtClean="0">
                <a:solidFill>
                  <a:schemeClr val="bg1"/>
                </a:solidFill>
              </a:rPr>
              <a:t> (potrebuješ: mleto meso, čebulo, paradižnikovo mezgo),</a:t>
            </a:r>
          </a:p>
          <a:p>
            <a:r>
              <a:rPr lang="sl-SI" dirty="0">
                <a:solidFill>
                  <a:schemeClr val="bg1"/>
                </a:solidFill>
              </a:rPr>
              <a:t>k</a:t>
            </a:r>
            <a:r>
              <a:rPr lang="sl-SI" dirty="0" smtClean="0">
                <a:solidFill>
                  <a:schemeClr val="bg1"/>
                </a:solidFill>
              </a:rPr>
              <a:t>oščki pečenega purana ali piščanca,</a:t>
            </a:r>
          </a:p>
          <a:p>
            <a:r>
              <a:rPr lang="sl-SI" dirty="0">
                <a:solidFill>
                  <a:schemeClr val="bg1"/>
                </a:solidFill>
              </a:rPr>
              <a:t>k</a:t>
            </a:r>
            <a:r>
              <a:rPr lang="sl-SI" dirty="0" smtClean="0">
                <a:solidFill>
                  <a:schemeClr val="bg1"/>
                </a:solidFill>
              </a:rPr>
              <a:t>oščki popečenega tofuja,</a:t>
            </a:r>
          </a:p>
          <a:p>
            <a:r>
              <a:rPr lang="sl-SI" dirty="0">
                <a:solidFill>
                  <a:schemeClr val="bg1"/>
                </a:solidFill>
              </a:rPr>
              <a:t>k</a:t>
            </a:r>
            <a:r>
              <a:rPr lang="sl-SI" dirty="0" smtClean="0">
                <a:solidFill>
                  <a:schemeClr val="bg1"/>
                </a:solidFill>
              </a:rPr>
              <a:t>oščki sira na žaru,</a:t>
            </a:r>
          </a:p>
          <a:p>
            <a:r>
              <a:rPr lang="sl-SI" dirty="0">
                <a:solidFill>
                  <a:schemeClr val="bg1"/>
                </a:solidFill>
              </a:rPr>
              <a:t>p</a:t>
            </a:r>
            <a:r>
              <a:rPr lang="sl-SI" dirty="0" smtClean="0">
                <a:solidFill>
                  <a:schemeClr val="bg1"/>
                </a:solidFill>
              </a:rPr>
              <a:t>o želji..</a:t>
            </a:r>
          </a:p>
        </p:txBody>
      </p:sp>
    </p:spTree>
    <p:extLst>
      <p:ext uri="{BB962C8B-B14F-4D97-AF65-F5344CB8AC3E}">
        <p14:creationId xmlns:p14="http://schemas.microsoft.com/office/powerpoint/2010/main" val="1210922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935</Words>
  <Application>Microsoft Office PowerPoint</Application>
  <PresentationFormat>Širokozaslonsko</PresentationFormat>
  <Paragraphs>93</Paragraphs>
  <Slides>16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16</vt:i4>
      </vt:variant>
    </vt:vector>
  </HeadingPairs>
  <TitlesOfParts>
    <vt:vector size="21" baseType="lpstr">
      <vt:lpstr>Arial</vt:lpstr>
      <vt:lpstr>Calibri</vt:lpstr>
      <vt:lpstr>Calibri Light</vt:lpstr>
      <vt:lpstr>Wingdings</vt:lpstr>
      <vt:lpstr>Officeova tema</vt:lpstr>
      <vt:lpstr>TORTILJE </vt:lpstr>
      <vt:lpstr>PowerPointova predstavitev</vt:lpstr>
      <vt:lpstr>TORTILJE</vt:lpstr>
      <vt:lpstr>PowerPointova predstavitev</vt:lpstr>
      <vt:lpstr>PowerPointova predstavitev</vt:lpstr>
      <vt:lpstr>PowerPointova predstavitev</vt:lpstr>
      <vt:lpstr>PowerPointova predstavitev</vt:lpstr>
      <vt:lpstr>PowerPointova predstavitev</vt:lpstr>
      <vt:lpstr>NADEVI</vt:lpstr>
      <vt:lpstr>NAMAZI</vt:lpstr>
      <vt:lpstr>DODATKI</vt:lpstr>
      <vt:lpstr>ZVIJANJE</vt:lpstr>
      <vt:lpstr>POŠILJANJE</vt:lpstr>
      <vt:lpstr>PROJEKTNO DELO</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TORTILJE</dc:title>
  <dc:creator>Tanja Marinac</dc:creator>
  <cp:lastModifiedBy>Tanja Marinac</cp:lastModifiedBy>
  <cp:revision>17</cp:revision>
  <dcterms:created xsi:type="dcterms:W3CDTF">2020-05-06T11:29:38Z</dcterms:created>
  <dcterms:modified xsi:type="dcterms:W3CDTF">2020-05-07T11:47:12Z</dcterms:modified>
</cp:coreProperties>
</file>