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68460" y="2083049"/>
            <a:ext cx="7788610" cy="108779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sl-SI" sz="8000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SLJ</a:t>
            </a:r>
          </a:p>
          <a:p>
            <a:endParaRPr lang="sl-SI" dirty="0"/>
          </a:p>
        </p:txBody>
      </p:sp>
      <p:sp>
        <p:nvSpPr>
          <p:cNvPr id="4" name="Naslov 3"/>
          <p:cNvSpPr>
            <a:spLocks noGrp="1"/>
          </p:cNvSpPr>
          <p:nvPr>
            <p:ph type="ctrTitle"/>
          </p:nvPr>
        </p:nvSpPr>
        <p:spPr>
          <a:xfrm>
            <a:off x="1468460" y="621792"/>
            <a:ext cx="7766936" cy="990644"/>
          </a:xfrm>
        </p:spPr>
        <p:txBody>
          <a:bodyPr/>
          <a:lstStyle/>
          <a:p>
            <a:pPr algn="ctr"/>
            <a:r>
              <a:rPr lang="sl-SI" sz="6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UČIMO SE SKUPAJ</a:t>
            </a:r>
            <a:endParaRPr lang="sl-SI" sz="6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PoljeZBesedilom 4"/>
          <p:cNvSpPr txBox="1"/>
          <p:nvPr/>
        </p:nvSpPr>
        <p:spPr>
          <a:xfrm>
            <a:off x="645158" y="4383450"/>
            <a:ext cx="102194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dirty="0" smtClean="0"/>
              <a:t>Kako pišemo in tvorimo </a:t>
            </a:r>
            <a:r>
              <a:rPr lang="sl-SI" sz="2400" b="1" dirty="0" smtClean="0">
                <a:solidFill>
                  <a:srgbClr val="00B050"/>
                </a:solidFill>
              </a:rPr>
              <a:t>VRSTNE PRIDEVNIKE </a:t>
            </a:r>
            <a:r>
              <a:rPr lang="sl-SI" sz="2400" dirty="0" smtClean="0"/>
              <a:t>iz zemljepisnih lasnih imen</a:t>
            </a:r>
            <a:endParaRPr lang="sl-SI" sz="2400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639571" y="3611794"/>
            <a:ext cx="99052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dirty="0" smtClean="0"/>
              <a:t>Kako pišemo in tvorimo </a:t>
            </a:r>
            <a:r>
              <a:rPr lang="sl-SI" sz="2400" b="1" dirty="0" smtClean="0">
                <a:solidFill>
                  <a:srgbClr val="FF0000"/>
                </a:solidFill>
              </a:rPr>
              <a:t>SVOJILNE PRIDEVNIKE </a:t>
            </a:r>
            <a:r>
              <a:rPr lang="sl-SI" sz="2400" dirty="0" smtClean="0"/>
              <a:t>iz osebnih lastnih imen</a:t>
            </a:r>
            <a:endParaRPr lang="sl-SI" sz="2400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639571" y="5221523"/>
            <a:ext cx="10451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dirty="0" smtClean="0"/>
              <a:t>Kako pišemo in tvorimo </a:t>
            </a:r>
            <a:r>
              <a:rPr lang="sl-SI" sz="2400" b="1" dirty="0" smtClean="0">
                <a:solidFill>
                  <a:srgbClr val="0070C0"/>
                </a:solidFill>
              </a:rPr>
              <a:t>LASTNOSTNE PRIDEVNIKE </a:t>
            </a:r>
            <a:r>
              <a:rPr lang="sl-SI" sz="2400" dirty="0" smtClean="0"/>
              <a:t>iz samostalniških besed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198342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544581" y="562094"/>
            <a:ext cx="8475397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3200" b="1" dirty="0" smtClean="0">
                <a:solidFill>
                  <a:srgbClr val="FF0000"/>
                </a:solidFill>
              </a:rPr>
              <a:t>SVOJILNI PRIDEVNIKI </a:t>
            </a:r>
            <a:r>
              <a:rPr lang="sl-SI" sz="3200" dirty="0"/>
              <a:t>iz osebnih lastnih </a:t>
            </a:r>
            <a:r>
              <a:rPr lang="sl-SI" sz="3200" dirty="0" smtClean="0"/>
              <a:t>imen</a:t>
            </a:r>
            <a:endParaRPr lang="sl-SI" sz="2000" dirty="0" smtClean="0">
              <a:solidFill>
                <a:srgbClr val="0070C0"/>
              </a:solidFill>
            </a:endParaRPr>
          </a:p>
          <a:p>
            <a:endParaRPr lang="sl-SI" sz="2000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544581" y="1947147"/>
            <a:ext cx="3443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* Pišemo jih z </a:t>
            </a:r>
            <a:r>
              <a:rPr lang="sl-SI" b="1" dirty="0" smtClean="0">
                <a:solidFill>
                  <a:srgbClr val="C00000"/>
                </a:solidFill>
              </a:rPr>
              <a:t>veliko</a:t>
            </a:r>
            <a:r>
              <a:rPr lang="sl-SI" dirty="0" smtClean="0"/>
              <a:t> začetnico.</a:t>
            </a:r>
            <a:endParaRPr lang="sl-SI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544581" y="2316479"/>
            <a:ext cx="449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* Pri ženskih imenih dodamo končnico </a:t>
            </a:r>
            <a:r>
              <a:rPr lang="sl-SI" dirty="0" smtClean="0">
                <a:solidFill>
                  <a:srgbClr val="FF0000"/>
                </a:solidFill>
              </a:rPr>
              <a:t>–in.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5" name="PoljeZBesedilom 4"/>
          <p:cNvSpPr txBox="1"/>
          <p:nvPr/>
        </p:nvSpPr>
        <p:spPr>
          <a:xfrm>
            <a:off x="544581" y="2685811"/>
            <a:ext cx="5200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* Pri moških imenih dodamo končnico </a:t>
            </a:r>
            <a:r>
              <a:rPr lang="sl-SI" dirty="0" smtClean="0">
                <a:solidFill>
                  <a:srgbClr val="0070C0"/>
                </a:solidFill>
              </a:rPr>
              <a:t>–ov </a:t>
            </a:r>
            <a:r>
              <a:rPr lang="sl-SI" dirty="0" smtClean="0"/>
              <a:t>ali </a:t>
            </a:r>
            <a:r>
              <a:rPr lang="sl-SI" dirty="0" smtClean="0">
                <a:solidFill>
                  <a:srgbClr val="0070C0"/>
                </a:solidFill>
              </a:rPr>
              <a:t>–</a:t>
            </a:r>
            <a:r>
              <a:rPr lang="sl-SI" dirty="0" err="1" smtClean="0">
                <a:solidFill>
                  <a:srgbClr val="0070C0"/>
                </a:solidFill>
              </a:rPr>
              <a:t>ev</a:t>
            </a:r>
            <a:r>
              <a:rPr lang="sl-SI" dirty="0" smtClean="0">
                <a:solidFill>
                  <a:srgbClr val="0070C0"/>
                </a:solidFill>
              </a:rPr>
              <a:t>.</a:t>
            </a:r>
            <a:endParaRPr lang="sl-SI" dirty="0">
              <a:solidFill>
                <a:srgbClr val="0070C0"/>
              </a:solidFill>
            </a:endParaRPr>
          </a:p>
        </p:txBody>
      </p:sp>
      <p:sp>
        <p:nvSpPr>
          <p:cNvPr id="6" name="PoljeZBesedilom 5"/>
          <p:cNvSpPr txBox="1"/>
          <p:nvPr/>
        </p:nvSpPr>
        <p:spPr>
          <a:xfrm>
            <a:off x="3247518" y="1208483"/>
            <a:ext cx="3981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dirty="0">
                <a:solidFill>
                  <a:srgbClr val="0070C0"/>
                </a:solidFill>
              </a:rPr>
              <a:t>Čigav ?  /  </a:t>
            </a:r>
            <a:r>
              <a:rPr lang="sl-SI" dirty="0">
                <a:solidFill>
                  <a:srgbClr val="FF0000"/>
                </a:solidFill>
              </a:rPr>
              <a:t>Čigava ? / </a:t>
            </a:r>
            <a:r>
              <a:rPr lang="sl-SI" dirty="0">
                <a:solidFill>
                  <a:srgbClr val="00B050"/>
                </a:solidFill>
              </a:rPr>
              <a:t>Čigavo ?</a:t>
            </a:r>
            <a:endParaRPr lang="sl-SI" dirty="0">
              <a:solidFill>
                <a:srgbClr val="0070C0"/>
              </a:solidFill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726333"/>
              </p:ext>
            </p:extLst>
          </p:nvPr>
        </p:nvGraphicFramePr>
        <p:xfrm>
          <a:off x="544581" y="3792330"/>
          <a:ext cx="2600956" cy="1569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0478"/>
                <a:gridCol w="1300478"/>
              </a:tblGrid>
              <a:tr h="392312"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arta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art</a:t>
                      </a:r>
                      <a:r>
                        <a:rPr lang="sl-SI" b="0" dirty="0" smtClean="0">
                          <a:solidFill>
                            <a:srgbClr val="FF0000"/>
                          </a:solidFill>
                        </a:rPr>
                        <a:t>in</a:t>
                      </a:r>
                      <a:endParaRPr lang="sl-SI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2312">
                <a:tc>
                  <a:txBody>
                    <a:bodyPr/>
                    <a:lstStyle/>
                    <a:p>
                      <a:r>
                        <a:rPr lang="sl-SI" b="1" dirty="0" smtClean="0"/>
                        <a:t>S</a:t>
                      </a:r>
                      <a:r>
                        <a:rPr lang="sl-SI" b="0" dirty="0" smtClean="0"/>
                        <a:t>onja</a:t>
                      </a:r>
                      <a:endParaRPr lang="sl-SI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onj</a:t>
                      </a:r>
                      <a:r>
                        <a:rPr lang="sl-SI" b="0" dirty="0" smtClean="0">
                          <a:solidFill>
                            <a:srgbClr val="FF0000"/>
                          </a:solidFill>
                        </a:rPr>
                        <a:t>in</a:t>
                      </a:r>
                      <a:endParaRPr lang="sl-SI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2312">
                <a:tc>
                  <a:txBody>
                    <a:bodyPr/>
                    <a:lstStyle/>
                    <a:p>
                      <a:r>
                        <a:rPr lang="sl-SI" b="1" dirty="0" smtClean="0"/>
                        <a:t>Z</a:t>
                      </a:r>
                      <a:r>
                        <a:rPr lang="sl-SI" b="0" dirty="0" smtClean="0"/>
                        <a:t>ala </a:t>
                      </a:r>
                      <a:endParaRPr lang="sl-SI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al</a:t>
                      </a:r>
                      <a:r>
                        <a:rPr lang="sl-SI" b="0" dirty="0" smtClean="0">
                          <a:solidFill>
                            <a:srgbClr val="FF0000"/>
                          </a:solidFill>
                        </a:rPr>
                        <a:t>in</a:t>
                      </a:r>
                      <a:endParaRPr lang="sl-SI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2312">
                <a:tc>
                  <a:txBody>
                    <a:bodyPr/>
                    <a:lstStyle/>
                    <a:p>
                      <a:r>
                        <a:rPr lang="sl-SI" b="1" dirty="0" smtClean="0"/>
                        <a:t>A</a:t>
                      </a:r>
                      <a:r>
                        <a:rPr lang="sl-SI" b="0" dirty="0" smtClean="0"/>
                        <a:t>lenka</a:t>
                      </a:r>
                      <a:endParaRPr lang="sl-SI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lenk</a:t>
                      </a:r>
                      <a:r>
                        <a:rPr lang="sl-SI" b="0" dirty="0" smtClean="0">
                          <a:solidFill>
                            <a:srgbClr val="FF0000"/>
                          </a:solidFill>
                        </a:rPr>
                        <a:t>in</a:t>
                      </a:r>
                      <a:endParaRPr lang="sl-SI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918336"/>
              </p:ext>
            </p:extLst>
          </p:nvPr>
        </p:nvGraphicFramePr>
        <p:xfrm>
          <a:off x="4159509" y="3792330"/>
          <a:ext cx="2600956" cy="1569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0478"/>
                <a:gridCol w="1300478"/>
              </a:tblGrid>
              <a:tr h="392312"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arko</a:t>
                      </a:r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Mark</a:t>
                      </a:r>
                      <a:r>
                        <a:rPr lang="sl-SI" dirty="0" smtClean="0">
                          <a:solidFill>
                            <a:srgbClr val="0070C0"/>
                          </a:solidFill>
                        </a:rPr>
                        <a:t>ov</a:t>
                      </a:r>
                      <a:endParaRPr lang="sl-SI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2312"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eno</a:t>
                      </a:r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Ben</a:t>
                      </a:r>
                      <a:r>
                        <a:rPr lang="sl-SI" dirty="0" smtClean="0">
                          <a:solidFill>
                            <a:srgbClr val="0070C0"/>
                          </a:solidFill>
                        </a:rPr>
                        <a:t>ov</a:t>
                      </a:r>
                      <a:endParaRPr lang="sl-SI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2312"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uka </a:t>
                      </a:r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Luk</a:t>
                      </a:r>
                      <a:r>
                        <a:rPr lang="sl-SI" dirty="0" smtClean="0">
                          <a:solidFill>
                            <a:srgbClr val="0070C0"/>
                          </a:solidFill>
                        </a:rPr>
                        <a:t>ov</a:t>
                      </a:r>
                      <a:endParaRPr lang="sl-SI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2312"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ok</a:t>
                      </a:r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Rok</a:t>
                      </a:r>
                      <a:r>
                        <a:rPr lang="sl-SI" dirty="0" smtClean="0">
                          <a:solidFill>
                            <a:srgbClr val="0070C0"/>
                          </a:solidFill>
                        </a:rPr>
                        <a:t>ov</a:t>
                      </a:r>
                      <a:endParaRPr lang="sl-SI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864168"/>
              </p:ext>
            </p:extLst>
          </p:nvPr>
        </p:nvGraphicFramePr>
        <p:xfrm>
          <a:off x="7719500" y="3792330"/>
          <a:ext cx="2600956" cy="1569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0478"/>
                <a:gridCol w="1300478"/>
              </a:tblGrid>
              <a:tr h="392312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Matej</a:t>
                      </a:r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Matej</a:t>
                      </a:r>
                      <a:r>
                        <a:rPr lang="sl-SI" dirty="0" smtClean="0">
                          <a:solidFill>
                            <a:srgbClr val="0070C0"/>
                          </a:solidFill>
                        </a:rPr>
                        <a:t>ev</a:t>
                      </a:r>
                      <a:endParaRPr lang="sl-SI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2312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Tibor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Tiborj</a:t>
                      </a:r>
                      <a:r>
                        <a:rPr lang="sl-SI" dirty="0" smtClean="0">
                          <a:solidFill>
                            <a:srgbClr val="0070C0"/>
                          </a:solidFill>
                        </a:rPr>
                        <a:t>ev</a:t>
                      </a:r>
                      <a:endParaRPr lang="sl-SI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2312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Gašper</a:t>
                      </a:r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Gašperj</a:t>
                      </a:r>
                      <a:r>
                        <a:rPr lang="sl-SI" dirty="0" smtClean="0">
                          <a:solidFill>
                            <a:srgbClr val="0070C0"/>
                          </a:solidFill>
                        </a:rPr>
                        <a:t>ev</a:t>
                      </a:r>
                      <a:endParaRPr lang="sl-SI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2312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Matevž</a:t>
                      </a:r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Matevž</a:t>
                      </a:r>
                      <a:r>
                        <a:rPr lang="sl-SI" dirty="0" smtClean="0">
                          <a:solidFill>
                            <a:srgbClr val="0070C0"/>
                          </a:solidFill>
                        </a:rPr>
                        <a:t>ev</a:t>
                      </a:r>
                      <a:endParaRPr lang="sl-SI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613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iša Classic D 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031" y="712003"/>
            <a:ext cx="1825879" cy="121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jeZBesedilom 2"/>
          <p:cNvSpPr txBox="1"/>
          <p:nvPr/>
        </p:nvSpPr>
        <p:spPr>
          <a:xfrm>
            <a:off x="4315375" y="2001866"/>
            <a:ext cx="165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Maj</a:t>
            </a:r>
            <a:r>
              <a:rPr lang="sl-SI" dirty="0" smtClean="0">
                <a:solidFill>
                  <a:srgbClr val="FF0000"/>
                </a:solidFill>
              </a:rPr>
              <a:t>in</a:t>
            </a:r>
            <a:r>
              <a:rPr lang="sl-SI" dirty="0" smtClean="0">
                <a:solidFill>
                  <a:schemeClr val="tx2"/>
                </a:solidFill>
              </a:rPr>
              <a:t>a</a:t>
            </a:r>
            <a:r>
              <a:rPr lang="sl-SI" dirty="0" smtClean="0"/>
              <a:t> hiša</a:t>
            </a:r>
            <a:endParaRPr lang="sl-SI" dirty="0"/>
          </a:p>
        </p:txBody>
      </p:sp>
      <p:pic>
        <p:nvPicPr>
          <p:cNvPr id="1028" name="Picture 4" descr="SKIRO MICRO CRUISER - RDEČ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437" y="600165"/>
            <a:ext cx="1439741" cy="1439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jeZBesedilom 5"/>
          <p:cNvSpPr txBox="1"/>
          <p:nvPr/>
        </p:nvSpPr>
        <p:spPr>
          <a:xfrm>
            <a:off x="1425252" y="2000429"/>
            <a:ext cx="165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Maj</a:t>
            </a:r>
            <a:r>
              <a:rPr lang="sl-SI" dirty="0" smtClean="0">
                <a:solidFill>
                  <a:srgbClr val="FF0000"/>
                </a:solidFill>
              </a:rPr>
              <a:t>in</a:t>
            </a:r>
            <a:r>
              <a:rPr lang="sl-SI" dirty="0" smtClean="0"/>
              <a:t> skiro</a:t>
            </a:r>
            <a:endParaRPr lang="sl-SI" dirty="0"/>
          </a:p>
        </p:txBody>
      </p:sp>
      <p:pic>
        <p:nvPicPr>
          <p:cNvPr id="1034" name="Picture 10" descr="Woom 4 kolo 20 col rdeče - 20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4089" y="379291"/>
            <a:ext cx="1990470" cy="1990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oljeZBesedilom 9"/>
          <p:cNvSpPr txBox="1"/>
          <p:nvPr/>
        </p:nvSpPr>
        <p:spPr>
          <a:xfrm>
            <a:off x="6981881" y="2000429"/>
            <a:ext cx="165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Maj</a:t>
            </a:r>
            <a:r>
              <a:rPr lang="sl-SI" dirty="0" smtClean="0">
                <a:solidFill>
                  <a:srgbClr val="FF0000"/>
                </a:solidFill>
              </a:rPr>
              <a:t>in</a:t>
            </a:r>
            <a:r>
              <a:rPr lang="sl-SI" dirty="0" smtClean="0">
                <a:solidFill>
                  <a:schemeClr val="tx2"/>
                </a:solidFill>
              </a:rPr>
              <a:t>o</a:t>
            </a:r>
            <a:r>
              <a:rPr lang="sl-SI" dirty="0" smtClean="0"/>
              <a:t> kolo</a:t>
            </a:r>
            <a:endParaRPr lang="sl-SI" dirty="0"/>
          </a:p>
        </p:txBody>
      </p:sp>
      <p:pic>
        <p:nvPicPr>
          <p:cNvPr id="1036" name="Picture 12" descr="Lesene hiše cenik kakovostnih ponudnikov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1551" y="2615560"/>
            <a:ext cx="1825879" cy="1192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PoljeZBesedilom 11"/>
          <p:cNvSpPr txBox="1"/>
          <p:nvPr/>
        </p:nvSpPr>
        <p:spPr>
          <a:xfrm>
            <a:off x="4253798" y="3808468"/>
            <a:ext cx="165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Žan</a:t>
            </a:r>
            <a:r>
              <a:rPr lang="sl-SI" dirty="0" smtClean="0">
                <a:solidFill>
                  <a:srgbClr val="0070C0"/>
                </a:solidFill>
              </a:rPr>
              <a:t>ov</a:t>
            </a:r>
            <a:r>
              <a:rPr lang="sl-SI" dirty="0" smtClean="0">
                <a:solidFill>
                  <a:schemeClr val="tx2"/>
                </a:solidFill>
              </a:rPr>
              <a:t>a</a:t>
            </a:r>
            <a:r>
              <a:rPr lang="sl-SI" dirty="0" smtClean="0"/>
              <a:t> hiša</a:t>
            </a:r>
            <a:endParaRPr lang="sl-SI" dirty="0"/>
          </a:p>
        </p:txBody>
      </p:sp>
      <p:pic>
        <p:nvPicPr>
          <p:cNvPr id="1038" name="Picture 14" descr="Poceni montažne hiš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031" y="4666559"/>
            <a:ext cx="1887456" cy="1274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PoljeZBesedilom 13"/>
          <p:cNvSpPr txBox="1"/>
          <p:nvPr/>
        </p:nvSpPr>
        <p:spPr>
          <a:xfrm>
            <a:off x="4090058" y="5940831"/>
            <a:ext cx="1930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dirty="0"/>
              <a:t> </a:t>
            </a:r>
            <a:r>
              <a:rPr lang="sl-SI" dirty="0" smtClean="0"/>
              <a:t>Andrej</a:t>
            </a:r>
            <a:r>
              <a:rPr lang="sl-SI" dirty="0" smtClean="0">
                <a:solidFill>
                  <a:srgbClr val="0070C0"/>
                </a:solidFill>
              </a:rPr>
              <a:t>ev</a:t>
            </a:r>
            <a:r>
              <a:rPr lang="sl-SI" dirty="0" smtClean="0">
                <a:solidFill>
                  <a:schemeClr val="tx2"/>
                </a:solidFill>
              </a:rPr>
              <a:t>a</a:t>
            </a:r>
            <a:r>
              <a:rPr lang="sl-SI" dirty="0" smtClean="0"/>
              <a:t> hiša</a:t>
            </a:r>
            <a:endParaRPr lang="sl-SI" dirty="0"/>
          </a:p>
        </p:txBody>
      </p:sp>
      <p:pic>
        <p:nvPicPr>
          <p:cNvPr id="1042" name="Picture 18" descr="https://www.evozilo.com/wp-content/uploads/2018/01/elektricni-skiro-evozilo-55-kmh-1-517x531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761" y="2493667"/>
            <a:ext cx="1512699" cy="1553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Otroški SKIRO Buzz Red - Mehanizacija Mil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554" y="4481893"/>
            <a:ext cx="1263115" cy="1461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DIRKALNO KOLO ROG • TMS - Tehniški muzej Slovenije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433" y="2472969"/>
            <a:ext cx="1973783" cy="132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Legoni gorsko kolo Reaction 26&quot;, oranžno-črn | mimovrste=)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775" y="4386869"/>
            <a:ext cx="1938858" cy="1456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PoljeZBesedilom 19"/>
          <p:cNvSpPr txBox="1"/>
          <p:nvPr/>
        </p:nvSpPr>
        <p:spPr>
          <a:xfrm>
            <a:off x="1445958" y="3882270"/>
            <a:ext cx="165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Žan</a:t>
            </a:r>
            <a:r>
              <a:rPr lang="sl-SI" dirty="0" smtClean="0">
                <a:solidFill>
                  <a:srgbClr val="0070C0"/>
                </a:solidFill>
              </a:rPr>
              <a:t>ov</a:t>
            </a:r>
            <a:r>
              <a:rPr lang="sl-SI" dirty="0" smtClean="0"/>
              <a:t> skiro</a:t>
            </a:r>
            <a:endParaRPr lang="sl-SI" dirty="0"/>
          </a:p>
        </p:txBody>
      </p:sp>
      <p:sp>
        <p:nvSpPr>
          <p:cNvPr id="21" name="PoljeZBesedilom 20"/>
          <p:cNvSpPr txBox="1"/>
          <p:nvPr/>
        </p:nvSpPr>
        <p:spPr>
          <a:xfrm>
            <a:off x="7089521" y="3793994"/>
            <a:ext cx="165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Žan</a:t>
            </a:r>
            <a:r>
              <a:rPr lang="sl-SI" dirty="0" smtClean="0">
                <a:solidFill>
                  <a:srgbClr val="0070C0"/>
                </a:solidFill>
              </a:rPr>
              <a:t>ov</a:t>
            </a:r>
            <a:r>
              <a:rPr lang="sl-SI" dirty="0">
                <a:solidFill>
                  <a:schemeClr val="tx2"/>
                </a:solidFill>
              </a:rPr>
              <a:t>o</a:t>
            </a:r>
            <a:r>
              <a:rPr lang="sl-SI" dirty="0" smtClean="0"/>
              <a:t> kolo</a:t>
            </a:r>
            <a:endParaRPr lang="sl-SI" dirty="0"/>
          </a:p>
        </p:txBody>
      </p:sp>
      <p:sp>
        <p:nvSpPr>
          <p:cNvPr id="22" name="PoljeZBesedilom 21"/>
          <p:cNvSpPr txBox="1"/>
          <p:nvPr/>
        </p:nvSpPr>
        <p:spPr>
          <a:xfrm>
            <a:off x="1152517" y="5940831"/>
            <a:ext cx="1930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dirty="0"/>
              <a:t> </a:t>
            </a:r>
            <a:r>
              <a:rPr lang="sl-SI" dirty="0" smtClean="0"/>
              <a:t>Andrej</a:t>
            </a:r>
            <a:r>
              <a:rPr lang="sl-SI" dirty="0" smtClean="0">
                <a:solidFill>
                  <a:srgbClr val="0070C0"/>
                </a:solidFill>
              </a:rPr>
              <a:t>ev</a:t>
            </a:r>
            <a:r>
              <a:rPr lang="sl-SI" dirty="0" smtClean="0"/>
              <a:t> skiro</a:t>
            </a:r>
            <a:endParaRPr lang="sl-SI" dirty="0"/>
          </a:p>
        </p:txBody>
      </p:sp>
      <p:sp>
        <p:nvSpPr>
          <p:cNvPr id="23" name="PoljeZBesedilom 22"/>
          <p:cNvSpPr txBox="1"/>
          <p:nvPr/>
        </p:nvSpPr>
        <p:spPr>
          <a:xfrm>
            <a:off x="6953153" y="5836089"/>
            <a:ext cx="1930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dirty="0"/>
              <a:t> </a:t>
            </a:r>
            <a:r>
              <a:rPr lang="sl-SI" dirty="0" smtClean="0"/>
              <a:t>Andrej</a:t>
            </a:r>
            <a:r>
              <a:rPr lang="sl-SI" dirty="0" smtClean="0">
                <a:solidFill>
                  <a:srgbClr val="0070C0"/>
                </a:solidFill>
              </a:rPr>
              <a:t>ev</a:t>
            </a:r>
            <a:r>
              <a:rPr lang="sl-SI" b="1" dirty="0" smtClean="0"/>
              <a:t>o</a:t>
            </a:r>
            <a:r>
              <a:rPr lang="sl-SI" dirty="0" smtClean="0"/>
              <a:t> kolo</a:t>
            </a:r>
            <a:endParaRPr lang="sl-SI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1831289" y="168880"/>
            <a:ext cx="1046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solidFill>
                  <a:srgbClr val="0070C0"/>
                </a:solidFill>
              </a:rPr>
              <a:t>ČIGAV </a:t>
            </a:r>
            <a:r>
              <a:rPr lang="sl-SI" dirty="0">
                <a:solidFill>
                  <a:srgbClr val="0070C0"/>
                </a:solidFill>
              </a:rPr>
              <a:t>?</a:t>
            </a:r>
            <a:endParaRPr lang="sl-SI" dirty="0"/>
          </a:p>
        </p:txBody>
      </p:sp>
      <p:sp>
        <p:nvSpPr>
          <p:cNvPr id="26" name="PoljeZBesedilom 25"/>
          <p:cNvSpPr txBox="1"/>
          <p:nvPr/>
        </p:nvSpPr>
        <p:spPr>
          <a:xfrm flipH="1">
            <a:off x="4435360" y="220104"/>
            <a:ext cx="1127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>ČIGAVA </a:t>
            </a:r>
            <a:r>
              <a:rPr lang="sl-SI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7" name="PoljeZBesedilom 26"/>
          <p:cNvSpPr txBox="1"/>
          <p:nvPr/>
        </p:nvSpPr>
        <p:spPr>
          <a:xfrm>
            <a:off x="7120217" y="222538"/>
            <a:ext cx="1182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solidFill>
                  <a:srgbClr val="00B050"/>
                </a:solidFill>
              </a:rPr>
              <a:t>ČIGAVO </a:t>
            </a:r>
            <a:r>
              <a:rPr lang="sl-SI" dirty="0">
                <a:solidFill>
                  <a:srgbClr val="00B05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7216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544581" y="562094"/>
            <a:ext cx="9060494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3200" b="1" dirty="0" smtClean="0">
                <a:solidFill>
                  <a:srgbClr val="00B050"/>
                </a:solidFill>
              </a:rPr>
              <a:t>VRSTNI PRIDEVNIKI </a:t>
            </a:r>
            <a:r>
              <a:rPr lang="sl-SI" sz="3200" dirty="0" smtClean="0"/>
              <a:t>iz zemljepisnih </a:t>
            </a:r>
            <a:r>
              <a:rPr lang="sl-SI" sz="3200" dirty="0"/>
              <a:t>lastnih </a:t>
            </a:r>
            <a:r>
              <a:rPr lang="sl-SI" sz="3200" dirty="0" smtClean="0"/>
              <a:t>imen</a:t>
            </a:r>
            <a:endParaRPr lang="sl-SI" sz="2000" dirty="0" smtClean="0">
              <a:solidFill>
                <a:srgbClr val="0070C0"/>
              </a:solidFill>
            </a:endParaRPr>
          </a:p>
          <a:p>
            <a:endParaRPr lang="sl-SI" sz="2000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544581" y="1947147"/>
            <a:ext cx="3301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* Pišemo jih z </a:t>
            </a:r>
            <a:r>
              <a:rPr lang="sl-SI" b="1" dirty="0" smtClean="0">
                <a:solidFill>
                  <a:srgbClr val="C00000"/>
                </a:solidFill>
              </a:rPr>
              <a:t>malo</a:t>
            </a:r>
            <a:r>
              <a:rPr lang="sl-SI" dirty="0" smtClean="0"/>
              <a:t> začetnico.</a:t>
            </a:r>
            <a:endParaRPr lang="sl-SI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544581" y="2316479"/>
            <a:ext cx="834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* Z veliko začetnico jih pišemo samo, če z njimi poimenujemo ulice, </a:t>
            </a:r>
            <a:r>
              <a:rPr lang="sl-SI" dirty="0" smtClean="0"/>
              <a:t>ceste. 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6" name="PoljeZBesedilom 5"/>
          <p:cNvSpPr txBox="1"/>
          <p:nvPr/>
        </p:nvSpPr>
        <p:spPr>
          <a:xfrm>
            <a:off x="3247518" y="1208483"/>
            <a:ext cx="3981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dirty="0">
                <a:solidFill>
                  <a:srgbClr val="0070C0"/>
                </a:solidFill>
              </a:rPr>
              <a:t>Kateri?  /  </a:t>
            </a:r>
            <a:r>
              <a:rPr lang="sl-SI" dirty="0">
                <a:solidFill>
                  <a:srgbClr val="FF0000"/>
                </a:solidFill>
              </a:rPr>
              <a:t>Katera ? / </a:t>
            </a:r>
            <a:r>
              <a:rPr lang="sl-SI" dirty="0">
                <a:solidFill>
                  <a:srgbClr val="00B050"/>
                </a:solidFill>
              </a:rPr>
              <a:t>Katero ?</a:t>
            </a:r>
            <a:endParaRPr lang="sl-SI" dirty="0">
              <a:solidFill>
                <a:srgbClr val="0070C0"/>
              </a:solidFill>
            </a:endParaRPr>
          </a:p>
          <a:p>
            <a:pPr algn="ctr"/>
            <a:endParaRPr lang="sl-SI" dirty="0">
              <a:solidFill>
                <a:srgbClr val="0070C0"/>
              </a:solidFill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688258"/>
              </p:ext>
            </p:extLst>
          </p:nvPr>
        </p:nvGraphicFramePr>
        <p:xfrm>
          <a:off x="544577" y="3792330"/>
          <a:ext cx="4039614" cy="1569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5871"/>
                <a:gridCol w="2523743"/>
              </a:tblGrid>
              <a:tr h="392312"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Prekmurje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prekmur</a:t>
                      </a:r>
                      <a:r>
                        <a:rPr lang="sl-SI" b="1" dirty="0" smtClean="0">
                          <a:solidFill>
                            <a:srgbClr val="00B050"/>
                          </a:solidFill>
                        </a:rPr>
                        <a:t>ska</a:t>
                      </a:r>
                      <a:r>
                        <a:rPr lang="sl-SI" b="1" baseline="0" dirty="0" smtClean="0">
                          <a:solidFill>
                            <a:schemeClr val="tx1"/>
                          </a:solidFill>
                        </a:rPr>
                        <a:t> gibanica</a:t>
                      </a:r>
                      <a:endParaRPr lang="sl-SI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2312">
                <a:tc>
                  <a:txBody>
                    <a:bodyPr/>
                    <a:lstStyle/>
                    <a:p>
                      <a:r>
                        <a:rPr lang="sl-SI" b="1" dirty="0" smtClean="0"/>
                        <a:t>Primorska</a:t>
                      </a:r>
                      <a:endParaRPr lang="sl-SI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primor</a:t>
                      </a:r>
                      <a:r>
                        <a:rPr lang="sl-SI" b="1" dirty="0" smtClean="0">
                          <a:solidFill>
                            <a:srgbClr val="00B050"/>
                          </a:solidFill>
                        </a:rPr>
                        <a:t>ske</a:t>
                      </a: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 češnje</a:t>
                      </a:r>
                      <a:endParaRPr lang="sl-SI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2312">
                <a:tc>
                  <a:txBody>
                    <a:bodyPr/>
                    <a:lstStyle/>
                    <a:p>
                      <a:r>
                        <a:rPr lang="sl-SI" b="1" dirty="0" smtClean="0"/>
                        <a:t>Istra</a:t>
                      </a:r>
                      <a:endParaRPr lang="sl-SI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istr</a:t>
                      </a:r>
                      <a:r>
                        <a:rPr lang="sl-SI" b="1" dirty="0" smtClean="0">
                          <a:solidFill>
                            <a:srgbClr val="00B050"/>
                          </a:solidFill>
                        </a:rPr>
                        <a:t>ska</a:t>
                      </a: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 govorica</a:t>
                      </a:r>
                      <a:endParaRPr lang="sl-SI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2312">
                <a:tc>
                  <a:txBody>
                    <a:bodyPr/>
                    <a:lstStyle/>
                    <a:p>
                      <a:r>
                        <a:rPr lang="sl-SI" b="1" dirty="0" smtClean="0"/>
                        <a:t>Kras</a:t>
                      </a:r>
                      <a:endParaRPr lang="sl-SI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kra</a:t>
                      </a:r>
                      <a:r>
                        <a:rPr lang="sl-SI" b="1" dirty="0" smtClean="0">
                          <a:solidFill>
                            <a:srgbClr val="00B050"/>
                          </a:solidFill>
                        </a:rPr>
                        <a:t>ški</a:t>
                      </a:r>
                      <a:r>
                        <a:rPr lang="sl-SI" b="1" baseline="0" dirty="0" smtClean="0">
                          <a:solidFill>
                            <a:schemeClr val="tx1"/>
                          </a:solidFill>
                        </a:rPr>
                        <a:t> pršut</a:t>
                      </a:r>
                      <a:endParaRPr lang="sl-SI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345227"/>
              </p:ext>
            </p:extLst>
          </p:nvPr>
        </p:nvGraphicFramePr>
        <p:xfrm>
          <a:off x="5538636" y="3219615"/>
          <a:ext cx="4727028" cy="1145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2436"/>
                <a:gridCol w="2604592"/>
              </a:tblGrid>
              <a:tr h="413910"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Bela krajina</a:t>
                      </a:r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belokranj</a:t>
                      </a:r>
                      <a:r>
                        <a:rPr lang="sl-SI" dirty="0" smtClean="0">
                          <a:solidFill>
                            <a:srgbClr val="00B050"/>
                          </a:solidFill>
                        </a:rPr>
                        <a:t>sko</a:t>
                      </a:r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 kolo</a:t>
                      </a:r>
                      <a:endParaRPr lang="sl-SI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2581"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Slovenija</a:t>
                      </a:r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sloven</a:t>
                      </a:r>
                      <a:r>
                        <a:rPr lang="sl-SI" dirty="0" smtClean="0">
                          <a:solidFill>
                            <a:srgbClr val="00B050"/>
                          </a:solidFill>
                        </a:rPr>
                        <a:t>ska</a:t>
                      </a:r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 zastava</a:t>
                      </a:r>
                      <a:endParaRPr lang="sl-SI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2581"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Cerkno</a:t>
                      </a:r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cerkljan</a:t>
                      </a:r>
                      <a:r>
                        <a:rPr lang="sl-SI" dirty="0" smtClean="0">
                          <a:solidFill>
                            <a:srgbClr val="00B050"/>
                          </a:solidFill>
                        </a:rPr>
                        <a:t>sko</a:t>
                      </a:r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 smučišče</a:t>
                      </a:r>
                      <a:endParaRPr lang="sl-SI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PoljeZBesedilom 9"/>
          <p:cNvSpPr txBox="1"/>
          <p:nvPr/>
        </p:nvSpPr>
        <p:spPr>
          <a:xfrm>
            <a:off x="544581" y="2685811"/>
            <a:ext cx="3743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* Dodamo jim končnico </a:t>
            </a:r>
            <a:r>
              <a:rPr lang="sl-SI" dirty="0" smtClean="0">
                <a:solidFill>
                  <a:srgbClr val="00B050"/>
                </a:solidFill>
              </a:rPr>
              <a:t>–ski </a:t>
            </a:r>
            <a:r>
              <a:rPr lang="sl-SI" dirty="0" smtClean="0"/>
              <a:t>ali </a:t>
            </a:r>
            <a:r>
              <a:rPr lang="sl-SI" dirty="0" smtClean="0">
                <a:solidFill>
                  <a:srgbClr val="00B050"/>
                </a:solidFill>
              </a:rPr>
              <a:t>-</a:t>
            </a:r>
            <a:r>
              <a:rPr lang="sl-SI" dirty="0" err="1" smtClean="0">
                <a:solidFill>
                  <a:srgbClr val="00B050"/>
                </a:solidFill>
              </a:rPr>
              <a:t>ški</a:t>
            </a:r>
            <a:endParaRPr lang="sl-SI" dirty="0">
              <a:solidFill>
                <a:srgbClr val="00B050"/>
              </a:solidFill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930880"/>
              </p:ext>
            </p:extLst>
          </p:nvPr>
        </p:nvGraphicFramePr>
        <p:xfrm>
          <a:off x="5538636" y="4576954"/>
          <a:ext cx="4727028" cy="1145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2436"/>
                <a:gridCol w="2604592"/>
              </a:tblGrid>
              <a:tr h="413910"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Dunaj</a:t>
                      </a:r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unaj</a:t>
                      </a:r>
                      <a:r>
                        <a:rPr lang="sl-SI" dirty="0" smtClean="0">
                          <a:solidFill>
                            <a:srgbClr val="00B050"/>
                          </a:solidFill>
                        </a:rPr>
                        <a:t>ska</a:t>
                      </a:r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 ulica</a:t>
                      </a:r>
                      <a:endParaRPr lang="sl-SI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2581"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Slovenija</a:t>
                      </a:r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loven</a:t>
                      </a:r>
                      <a:r>
                        <a:rPr lang="sl-SI" dirty="0" smtClean="0">
                          <a:solidFill>
                            <a:srgbClr val="00B050"/>
                          </a:solidFill>
                        </a:rPr>
                        <a:t>ska</a:t>
                      </a:r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 cesta</a:t>
                      </a:r>
                      <a:endParaRPr lang="sl-SI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2581"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Gorenjska</a:t>
                      </a:r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orenj</a:t>
                      </a:r>
                      <a:r>
                        <a:rPr lang="sl-SI" dirty="0" smtClean="0">
                          <a:solidFill>
                            <a:srgbClr val="00B050"/>
                          </a:solidFill>
                        </a:rPr>
                        <a:t>ska</a:t>
                      </a:r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 cesta</a:t>
                      </a:r>
                      <a:endParaRPr lang="sl-SI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PoljeZBesedilom 11"/>
          <p:cNvSpPr txBox="1"/>
          <p:nvPr/>
        </p:nvSpPr>
        <p:spPr>
          <a:xfrm>
            <a:off x="1377696" y="6169152"/>
            <a:ext cx="7209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>Upoštevaj in ne pozabi, kako zapisujemo zemljepisna lastna imena!</a:t>
            </a:r>
            <a:endParaRPr lang="sl-S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9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10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544581" y="562094"/>
            <a:ext cx="8988358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3200" dirty="0" smtClean="0">
                <a:solidFill>
                  <a:srgbClr val="0070C0"/>
                </a:solidFill>
              </a:rPr>
              <a:t>LASTNOSTNI PRIDEVNIKI </a:t>
            </a:r>
            <a:r>
              <a:rPr lang="sl-SI" sz="3200" dirty="0" smtClean="0"/>
              <a:t>iz samostalniških besed</a:t>
            </a:r>
            <a:endParaRPr lang="sl-SI" sz="2000" dirty="0" smtClean="0">
              <a:solidFill>
                <a:srgbClr val="0070C0"/>
              </a:solidFill>
            </a:endParaRPr>
          </a:p>
          <a:p>
            <a:endParaRPr lang="sl-SI" sz="2000" dirty="0">
              <a:solidFill>
                <a:schemeClr val="tx2"/>
              </a:solidFill>
            </a:endParaRPr>
          </a:p>
        </p:txBody>
      </p:sp>
      <p:sp>
        <p:nvSpPr>
          <p:cNvPr id="3" name="PoljeZBesedilom 2"/>
          <p:cNvSpPr txBox="1"/>
          <p:nvPr/>
        </p:nvSpPr>
        <p:spPr>
          <a:xfrm>
            <a:off x="544581" y="1947147"/>
            <a:ext cx="3301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* Pišemo jih z </a:t>
            </a:r>
            <a:r>
              <a:rPr lang="sl-SI" b="1" dirty="0" smtClean="0">
                <a:solidFill>
                  <a:srgbClr val="C00000"/>
                </a:solidFill>
              </a:rPr>
              <a:t>malo</a:t>
            </a:r>
            <a:r>
              <a:rPr lang="sl-SI" dirty="0" smtClean="0"/>
              <a:t> začetnico.</a:t>
            </a:r>
            <a:endParaRPr lang="sl-SI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3247518" y="1208483"/>
            <a:ext cx="3981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dirty="0">
                <a:solidFill>
                  <a:srgbClr val="0070C0"/>
                </a:solidFill>
              </a:rPr>
              <a:t>Kakšen ?  /  </a:t>
            </a:r>
            <a:r>
              <a:rPr lang="sl-SI" dirty="0">
                <a:solidFill>
                  <a:srgbClr val="FF0000"/>
                </a:solidFill>
              </a:rPr>
              <a:t>Kakšna ? / </a:t>
            </a:r>
            <a:r>
              <a:rPr lang="sl-SI" dirty="0">
                <a:solidFill>
                  <a:srgbClr val="00B050"/>
                </a:solidFill>
              </a:rPr>
              <a:t>Kakšno ?</a:t>
            </a:r>
            <a:endParaRPr lang="sl-SI" dirty="0">
              <a:solidFill>
                <a:srgbClr val="0070C0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638685"/>
              </p:ext>
            </p:extLst>
          </p:nvPr>
        </p:nvGraphicFramePr>
        <p:xfrm>
          <a:off x="1282907" y="3170258"/>
          <a:ext cx="8250032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508"/>
                <a:gridCol w="2062508"/>
                <a:gridCol w="2062508"/>
                <a:gridCol w="2062508"/>
              </a:tblGrid>
              <a:tr h="370840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solidFill>
                            <a:srgbClr val="0070C0"/>
                          </a:solidFill>
                        </a:rPr>
                        <a:t>Kakšen ?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>
                          <a:solidFill>
                            <a:srgbClr val="FF0000"/>
                          </a:solidFill>
                        </a:rPr>
                        <a:t>Kakšna ?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dirty="0" smtClean="0">
                          <a:solidFill>
                            <a:srgbClr val="00B050"/>
                          </a:solidFill>
                        </a:rPr>
                        <a:t>Kakšno ?</a:t>
                      </a:r>
                      <a:endParaRPr lang="sl-SI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STAROST</a:t>
                      </a:r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rgbClr val="0070C0"/>
                          </a:solidFill>
                        </a:rPr>
                        <a:t>star</a:t>
                      </a:r>
                      <a:r>
                        <a:rPr lang="sl-SI" dirty="0" smtClean="0">
                          <a:solidFill>
                            <a:schemeClr val="tx2"/>
                          </a:solidFill>
                        </a:rPr>
                        <a:t> avto</a:t>
                      </a:r>
                      <a:endParaRPr lang="sl-SI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rgbClr val="0070C0"/>
                          </a:solidFill>
                        </a:rPr>
                        <a:t>stara</a:t>
                      </a:r>
                      <a:r>
                        <a:rPr lang="sl-SI" dirty="0" smtClean="0"/>
                        <a:t> hiša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rgbClr val="0070C0"/>
                          </a:solidFill>
                        </a:rPr>
                        <a:t>staro</a:t>
                      </a:r>
                      <a:r>
                        <a:rPr lang="sl-SI" dirty="0" smtClean="0"/>
                        <a:t> drevo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JEZA</a:t>
                      </a:r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rgbClr val="0070C0"/>
                          </a:solidFill>
                        </a:rPr>
                        <a:t>jezen</a:t>
                      </a:r>
                      <a:r>
                        <a:rPr lang="sl-SI" dirty="0" smtClean="0">
                          <a:solidFill>
                            <a:schemeClr val="tx2"/>
                          </a:solidFill>
                        </a:rPr>
                        <a:t> stric</a:t>
                      </a:r>
                      <a:endParaRPr lang="sl-SI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rgbClr val="0070C0"/>
                          </a:solidFill>
                        </a:rPr>
                        <a:t>jezna</a:t>
                      </a:r>
                      <a:r>
                        <a:rPr lang="sl-SI" dirty="0" smtClean="0"/>
                        <a:t> teta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rgbClr val="0070C0"/>
                          </a:solidFill>
                        </a:rPr>
                        <a:t>jezno</a:t>
                      </a:r>
                      <a:r>
                        <a:rPr lang="sl-SI" dirty="0" smtClean="0"/>
                        <a:t> dekle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SVEŽINA</a:t>
                      </a:r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rgbClr val="0070C0"/>
                          </a:solidFill>
                        </a:rPr>
                        <a:t>svež</a:t>
                      </a:r>
                      <a:r>
                        <a:rPr lang="sl-SI" dirty="0" smtClean="0">
                          <a:solidFill>
                            <a:schemeClr val="tx2"/>
                          </a:solidFill>
                        </a:rPr>
                        <a:t> kruh</a:t>
                      </a:r>
                      <a:endParaRPr lang="sl-SI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rgbClr val="0070C0"/>
                          </a:solidFill>
                        </a:rPr>
                        <a:t>sveža</a:t>
                      </a:r>
                      <a:r>
                        <a:rPr lang="sl-SI" dirty="0" smtClean="0"/>
                        <a:t> solata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rgbClr val="0070C0"/>
                          </a:solidFill>
                        </a:rPr>
                        <a:t>sveže</a:t>
                      </a:r>
                      <a:r>
                        <a:rPr lang="sl-SI" dirty="0" smtClean="0"/>
                        <a:t> jajce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PREHLAD</a:t>
                      </a:r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rgbClr val="0070C0"/>
                          </a:solidFill>
                        </a:rPr>
                        <a:t>prehlajen</a:t>
                      </a:r>
                      <a:r>
                        <a:rPr lang="sl-SI" dirty="0" smtClean="0">
                          <a:solidFill>
                            <a:schemeClr val="tx2"/>
                          </a:solidFill>
                        </a:rPr>
                        <a:t> ata</a:t>
                      </a:r>
                      <a:endParaRPr lang="sl-SI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rgbClr val="0070C0"/>
                          </a:solidFill>
                        </a:rPr>
                        <a:t>prehlajena</a:t>
                      </a:r>
                      <a:r>
                        <a:rPr lang="sl-SI" dirty="0" smtClean="0"/>
                        <a:t> mama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rgbClr val="0070C0"/>
                          </a:solidFill>
                        </a:rPr>
                        <a:t>prehlajeno</a:t>
                      </a:r>
                      <a:r>
                        <a:rPr lang="sl-SI" baseline="0" dirty="0" smtClean="0"/>
                        <a:t> dete</a:t>
                      </a:r>
                      <a:endParaRPr lang="sl-SI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080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3373547" y="2621280"/>
            <a:ext cx="40210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sz="9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KONEC</a:t>
            </a:r>
            <a:endParaRPr lang="sl-SI" sz="9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26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Gladk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189</TotalTime>
  <Words>269</Words>
  <Application>Microsoft Office PowerPoint</Application>
  <PresentationFormat>Širokozaslonsko</PresentationFormat>
  <Paragraphs>95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1" baseType="lpstr">
      <vt:lpstr>Arial</vt:lpstr>
      <vt:lpstr>Tahoma</vt:lpstr>
      <vt:lpstr>Trebuchet MS</vt:lpstr>
      <vt:lpstr>Wingdings 3</vt:lpstr>
      <vt:lpstr>Gladko</vt:lpstr>
      <vt:lpstr>UČIMO SE SKUPAJ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UČIMO SE SKUPAJ</dc:title>
  <dc:creator>Tatjana</dc:creator>
  <cp:lastModifiedBy>Tatjana</cp:lastModifiedBy>
  <cp:revision>17</cp:revision>
  <dcterms:created xsi:type="dcterms:W3CDTF">2020-04-14T12:56:36Z</dcterms:created>
  <dcterms:modified xsi:type="dcterms:W3CDTF">2020-04-15T07:03:53Z</dcterms:modified>
</cp:coreProperties>
</file>