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66" r:id="rId6"/>
    <p:sldId id="261" r:id="rId7"/>
    <p:sldId id="258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99829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28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83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391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6435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98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823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273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980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150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D613FA2-0F31-4F01-B482-B689AB94C96F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2F3585C-9F99-4F66-9BB6-4C2FFE8AFC5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80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tretji%20teden/influenca.pdf" TargetMode="External"/><Relationship Id="rId2" Type="http://schemas.openxmlformats.org/officeDocument/2006/relationships/hyperlink" Target="../drugi%20teden/elektri&#269;ni%20naboj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lio.rokus-klett.si/?credit=MI_MPF2UC&amp;pages=102-10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het.colorado.edu/sims/html/circuit-construction-kit-dc/latest/circuit-construction-kit-dc_sl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ELEKTRIKA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37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710513"/>
            <a:ext cx="9601200" cy="607541"/>
          </a:xfrm>
        </p:spPr>
        <p:txBody>
          <a:bodyPr>
            <a:normAutofit fontScale="90000"/>
          </a:bodyPr>
          <a:lstStyle/>
          <a:p>
            <a:r>
              <a:rPr lang="sl-SI" sz="2400" b="1" dirty="0" smtClean="0"/>
              <a:t>Navodilo za delo: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05698" y="1429263"/>
            <a:ext cx="9601200" cy="5309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1. Ponovitev:</a:t>
            </a:r>
            <a:endParaRPr lang="sl-SI" b="1" dirty="0">
              <a:solidFill>
                <a:schemeClr val="tx1"/>
              </a:solidFill>
              <a:hlinkClick r:id="rId2" action="ppaction://hlinkfile"/>
            </a:endParaRPr>
          </a:p>
          <a:p>
            <a:r>
              <a:rPr lang="sl-SI" dirty="0" smtClean="0">
                <a:hlinkClick r:id="rId2" action="ppaction://hlinkfile"/>
              </a:rPr>
              <a:t>Naelektritev</a:t>
            </a:r>
            <a:r>
              <a:rPr lang="sl-SI" dirty="0" smtClean="0"/>
              <a:t> (ponovi po zapisu v zvezku ali poglej navodilo za delo 26. 3. 2020 </a:t>
            </a:r>
            <a:endParaRPr lang="sl-SI" dirty="0" smtClean="0"/>
          </a:p>
          <a:p>
            <a:r>
              <a:rPr lang="sl-SI" dirty="0" smtClean="0">
                <a:hlinkClick r:id="rId3" action="ppaction://hlinkfile"/>
              </a:rPr>
              <a:t>Influenca</a:t>
            </a:r>
            <a:r>
              <a:rPr lang="sl-SI" dirty="0"/>
              <a:t> (ponovi po zapisu v zvezku </a:t>
            </a:r>
            <a:r>
              <a:rPr lang="sl-SI" dirty="0" smtClean="0"/>
              <a:t>ali poglej navodilo za delo 30. 3. 2020)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2. Reši </a:t>
            </a:r>
            <a:r>
              <a:rPr lang="sl-SI" b="1" dirty="0" smtClean="0"/>
              <a:t>vaje v učbeniku str. 102/1-7; 107/ 1-3</a:t>
            </a:r>
          </a:p>
          <a:p>
            <a:pPr marL="0" indent="0">
              <a:buNone/>
            </a:pPr>
            <a:r>
              <a:rPr lang="sl-SI" dirty="0" smtClean="0"/>
              <a:t>Učbenik</a:t>
            </a:r>
            <a:r>
              <a:rPr lang="sl-SI" dirty="0" smtClean="0"/>
              <a:t>: </a:t>
            </a:r>
            <a:r>
              <a:rPr lang="sl-SI" dirty="0">
                <a:hlinkClick r:id="rId4"/>
              </a:rPr>
              <a:t>https://folio.rokus-klett.si/?</a:t>
            </a:r>
            <a:r>
              <a:rPr lang="sl-SI" dirty="0" smtClean="0">
                <a:hlinkClick r:id="rId4"/>
              </a:rPr>
              <a:t>credit=MI_MPF2UC&amp;pages=102-103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3. Poglej si razlago v učbeniku str. 108, 109.</a:t>
            </a:r>
          </a:p>
          <a:p>
            <a:pPr marL="0" indent="0">
              <a:buNone/>
            </a:pPr>
            <a:r>
              <a:rPr lang="sl-SI" b="1" dirty="0" smtClean="0"/>
              <a:t>4. Prepiši besedilo na spodnjih prosojnicah in preriši sheme za gradnike električnega kroga. </a:t>
            </a:r>
          </a:p>
          <a:p>
            <a:pPr marL="0" indent="0">
              <a:buNone/>
            </a:pPr>
            <a:r>
              <a:rPr lang="sl-SI" b="1" dirty="0" smtClean="0"/>
              <a:t>5. Reši </a:t>
            </a:r>
            <a:r>
              <a:rPr lang="sl-SI" b="1" dirty="0"/>
              <a:t>naloge v delovnem zvezku str.  103/1, 2 in 103/3, 4, 5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826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Električni tok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31272" y="1481463"/>
                <a:ext cx="10515600" cy="4919337"/>
              </a:xfr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 smtClean="0"/>
                  <a:t>Električni </a:t>
                </a:r>
                <a:r>
                  <a:rPr lang="sl-SI" sz="2400" b="1" dirty="0" smtClean="0"/>
                  <a:t>tok je  </a:t>
                </a:r>
                <a:r>
                  <a:rPr lang="sl-SI" sz="2400" b="1" dirty="0"/>
                  <a:t>u</a:t>
                </a:r>
                <a:r>
                  <a:rPr lang="sl-SI" sz="2400" b="1" dirty="0" smtClean="0"/>
                  <a:t>smerjeno </a:t>
                </a:r>
                <a:r>
                  <a:rPr lang="sl-SI" sz="2400" b="1" dirty="0"/>
                  <a:t>gibanje nabitih delcev</a:t>
                </a:r>
                <a:r>
                  <a:rPr lang="sl-SI" sz="2400" dirty="0"/>
                  <a:t> </a:t>
                </a:r>
                <a:r>
                  <a:rPr lang="sl-SI" sz="2400" dirty="0" smtClean="0"/>
                  <a:t>(npr. elektronov</a:t>
                </a:r>
                <a:r>
                  <a:rPr lang="sl-SI" sz="2400" dirty="0"/>
                  <a:t> </a:t>
                </a:r>
                <a:r>
                  <a:rPr lang="sl-SI" sz="2400" dirty="0" smtClean="0"/>
                  <a:t>v kovinah, ionov v raztopinah). 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Oznaka: I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Enota: A (amper)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Pove nam </a:t>
                </a:r>
                <a:r>
                  <a:rPr lang="sl-SI" sz="2400" dirty="0"/>
                  <a:t>koliko električnega </a:t>
                </a:r>
                <a:r>
                  <a:rPr lang="sl-SI" sz="2400" dirty="0" smtClean="0"/>
                  <a:t>naboja (e) </a:t>
                </a:r>
                <a:r>
                  <a:rPr lang="sl-SI" sz="2400" dirty="0"/>
                  <a:t>se pretoči v določenem </a:t>
                </a:r>
                <a:r>
                  <a:rPr lang="sl-SI" sz="2400" dirty="0" smtClean="0"/>
                  <a:t>času (t).</a:t>
                </a:r>
              </a:p>
              <a:p>
                <a:pPr marL="0" indent="0">
                  <a:buNone/>
                </a:pPr>
                <a:r>
                  <a:rPr lang="sl-SI" sz="2400" dirty="0" smtClean="0"/>
                  <a:t>Električni tok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l-SI" sz="2400" b="0" i="0" smtClean="0">
                            <a:latin typeface="Cambria Math" panose="02040503050406030204" pitchFamily="18" charset="0"/>
                          </a:rPr>
                          <m:t>elektri</m:t>
                        </m:r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m:rPr>
                            <m:sty m:val="p"/>
                          </m:rPr>
                          <a:rPr lang="sl-SI" sz="2400" b="0" i="0" smtClean="0">
                            <a:latin typeface="Cambria Math" panose="02040503050406030204" pitchFamily="18" charset="0"/>
                          </a:rPr>
                          <m:t>ni</m:t>
                        </m:r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l-SI" sz="2400" b="0" i="0" smtClean="0">
                            <a:latin typeface="Cambria Math" panose="02040503050406030204" pitchFamily="18" charset="0"/>
                          </a:rPr>
                          <m:t>naboj</m:t>
                        </m:r>
                      </m:num>
                      <m:den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den>
                    </m:f>
                  </m:oMath>
                </a14:m>
                <a:endParaRPr lang="sl-SI" sz="2400" dirty="0" smtClean="0"/>
              </a:p>
              <a:p>
                <a:pPr marL="0" indent="0">
                  <a:buNone/>
                </a:pPr>
                <a:r>
                  <a:rPr lang="sl-SI" sz="2400" dirty="0" smtClean="0"/>
                  <a:t>	                       </a:t>
                </a:r>
                <a:endParaRPr lang="sl-SI" sz="2400" dirty="0"/>
              </a:p>
              <a:p>
                <a:pPr marL="0" indent="0">
                  <a:buNone/>
                </a:pPr>
                <a:r>
                  <a:rPr lang="sl-SI" sz="2400" dirty="0" smtClean="0"/>
                  <a:t>                                                               e = </a:t>
                </a:r>
                <a:r>
                  <a:rPr lang="sl-SI" sz="2400" dirty="0" err="1" smtClean="0"/>
                  <a:t>I∙t</a:t>
                </a:r>
                <a:r>
                  <a:rPr lang="sl-SI" sz="2400" dirty="0" smtClean="0"/>
                  <a:t>    [As]</a:t>
                </a:r>
                <a:endParaRPr lang="sl-SI" sz="2400" dirty="0"/>
              </a:p>
              <a:p>
                <a:pPr marL="0" indent="0">
                  <a:buNone/>
                </a:pPr>
                <a:endParaRPr lang="sl-SI" sz="2400" dirty="0"/>
              </a:p>
              <a:p>
                <a:pPr marL="0" indent="0">
                  <a:buNone/>
                </a:pPr>
                <a:endParaRPr lang="sl-SI" sz="2400" dirty="0"/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1272" y="1481463"/>
                <a:ext cx="10515600" cy="4919337"/>
              </a:xfrm>
              <a:blipFill rotWithShape="0">
                <a:blip r:embed="rId2"/>
                <a:stretch>
                  <a:fillRect l="-870" t="-13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290119" y="1507524"/>
                <a:ext cx="757881" cy="4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l-SI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l-SI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119" y="1507524"/>
                <a:ext cx="757881" cy="462947"/>
              </a:xfrm>
              <a:prstGeom prst="rect">
                <a:avLst/>
              </a:prstGeom>
              <a:blipFill rotWithShape="0">
                <a:blip r:embed="rId3"/>
                <a:stretch>
                  <a:fillRect l="-7258" b="-78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2555789" y="4501192"/>
                <a:ext cx="906162" cy="66883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l-SI" sz="2800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l-SI" sz="280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89" y="4501192"/>
                <a:ext cx="906162" cy="668837"/>
              </a:xfrm>
              <a:prstGeom prst="rect">
                <a:avLst/>
              </a:prstGeom>
              <a:blipFill rotWithShape="0">
                <a:blip r:embed="rId4"/>
                <a:stretch>
                  <a:fillRect l="-12583" b="-1071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esna puščica 14"/>
          <p:cNvSpPr/>
          <p:nvPr/>
        </p:nvSpPr>
        <p:spPr>
          <a:xfrm>
            <a:off x="3632886" y="4555524"/>
            <a:ext cx="1062682" cy="28008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>
            <a:spLocks noChangeArrowheads="1"/>
          </p:cNvSpPr>
          <p:nvPr/>
        </p:nvSpPr>
        <p:spPr bwMode="auto">
          <a:xfrm>
            <a:off x="7450223" y="3916449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/>
              <a:t>I – električni tok  [ A ] </a:t>
            </a:r>
          </a:p>
        </p:txBody>
      </p:sp>
      <p:sp>
        <p:nvSpPr>
          <p:cNvPr id="8" name="PoljeZBesedilom 7"/>
          <p:cNvSpPr txBox="1">
            <a:spLocks noChangeArrowheads="1"/>
          </p:cNvSpPr>
          <p:nvPr/>
        </p:nvSpPr>
        <p:spPr bwMode="auto">
          <a:xfrm>
            <a:off x="7450223" y="4345074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/>
              <a:t>e – naboj  [ As ]</a:t>
            </a:r>
          </a:p>
        </p:txBody>
      </p:sp>
      <p:sp>
        <p:nvSpPr>
          <p:cNvPr id="9" name="PoljeZBesedilom 8"/>
          <p:cNvSpPr txBox="1">
            <a:spLocks noChangeArrowheads="1"/>
          </p:cNvSpPr>
          <p:nvPr/>
        </p:nvSpPr>
        <p:spPr bwMode="auto">
          <a:xfrm>
            <a:off x="7450223" y="479618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/>
              <a:t>t – čas  [ s ]</a:t>
            </a:r>
          </a:p>
        </p:txBody>
      </p:sp>
    </p:spTree>
    <p:extLst>
      <p:ext uri="{BB962C8B-B14F-4D97-AF65-F5344CB8AC3E}">
        <p14:creationId xmlns:p14="http://schemas.microsoft.com/office/powerpoint/2010/main" val="142173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9346" y="208606"/>
            <a:ext cx="10515600" cy="1325563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Primer: </a:t>
            </a:r>
            <a:b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a) Skozi kolesarsko žarnico se v 10 minutah pretoči naboj 120 As. Kolikšen tok teče skozi žarnico?</a:t>
            </a:r>
            <a:endParaRPr lang="sl-S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9346" y="16279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l-SI" sz="2000" dirty="0" smtClean="0"/>
              <a:t>Podatki: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/>
              <a:t>t</a:t>
            </a:r>
            <a:r>
              <a:rPr lang="sl-SI" sz="2000" dirty="0" smtClean="0"/>
              <a:t> = 10 min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u="sng" dirty="0" smtClean="0"/>
              <a:t>e = 120 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smtClean="0"/>
              <a:t>I = 0,2 As</a:t>
            </a:r>
          </a:p>
          <a:p>
            <a:pPr marL="0" indent="0">
              <a:spcBef>
                <a:spcPts val="0"/>
              </a:spcBef>
              <a:buNone/>
            </a:pPr>
            <a:endParaRPr lang="sl-SI" sz="2000" baseline="-25000" dirty="0"/>
          </a:p>
          <a:p>
            <a:pPr marL="0" indent="0">
              <a:spcBef>
                <a:spcPts val="0"/>
              </a:spcBef>
              <a:buNone/>
            </a:pPr>
            <a:endParaRPr lang="sl-SI" sz="2000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sl-SI" sz="2000" baseline="-25000" dirty="0"/>
          </a:p>
          <a:p>
            <a:pPr marL="0" indent="0">
              <a:spcBef>
                <a:spcPts val="0"/>
              </a:spcBef>
              <a:buNone/>
            </a:pPr>
            <a:endParaRPr lang="sl-SI" sz="2000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sl-SI" sz="20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</a:rPr>
              <a:t>b) </a:t>
            </a:r>
            <a:r>
              <a:rPr lang="sl-SI" sz="2400" dirty="0">
                <a:solidFill>
                  <a:schemeClr val="accent1">
                    <a:lumMod val="50000"/>
                  </a:schemeClr>
                </a:solidFill>
              </a:rPr>
              <a:t>Koliko časa bo svetila žarnica, če na njej piše 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</a:rPr>
              <a:t>1100mAh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/>
              <a:t>e</a:t>
            </a:r>
            <a:r>
              <a:rPr lang="sl-SI" sz="2000" baseline="-25000" dirty="0"/>
              <a:t>2</a:t>
            </a:r>
            <a:r>
              <a:rPr lang="sl-SI" sz="2000" dirty="0"/>
              <a:t> = 1100 </a:t>
            </a:r>
            <a:r>
              <a:rPr lang="sl-SI" sz="2000" dirty="0" err="1" smtClean="0"/>
              <a:t>mAh</a:t>
            </a:r>
            <a:endParaRPr lang="sl-SI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l-SI" sz="2400" u="sng" dirty="0"/>
              <a:t>I</a:t>
            </a:r>
            <a:r>
              <a:rPr lang="sl-SI" sz="2000" u="sng" dirty="0"/>
              <a:t> = 0,2 </a:t>
            </a:r>
            <a:r>
              <a:rPr lang="sl-SI" sz="2000" u="sng" dirty="0" smtClean="0"/>
              <a:t>As</a:t>
            </a:r>
            <a:endParaRPr lang="sl-SI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smtClean="0"/>
              <a:t>t = 5,5 h</a:t>
            </a:r>
            <a:endParaRPr lang="sl-SI" sz="2000" dirty="0"/>
          </a:p>
          <a:p>
            <a:pPr marL="0" indent="0">
              <a:spcBef>
                <a:spcPts val="0"/>
              </a:spcBef>
              <a:buNone/>
            </a:pP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3801451" y="1428210"/>
                <a:ext cx="906162" cy="668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l-SI" sz="2800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l-SI" sz="280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451" y="1428210"/>
                <a:ext cx="906162" cy="668837"/>
              </a:xfrm>
              <a:prstGeom prst="rect">
                <a:avLst/>
              </a:prstGeom>
              <a:blipFill rotWithShape="0">
                <a:blip r:embed="rId2"/>
                <a:stretch>
                  <a:fillRect l="-14189" b="-1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3725251" y="2190795"/>
                <a:ext cx="1701514" cy="7153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0" smtClean="0">
                            <a:latin typeface="Cambria Math" panose="02040503050406030204" pitchFamily="18" charset="0"/>
                          </a:rPr>
                          <m:t>120 </m:t>
                        </m:r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As</m:t>
                        </m:r>
                      </m:num>
                      <m:den>
                        <m:r>
                          <a:rPr lang="sl-SI" sz="2800" b="0" i="0" smtClean="0">
                            <a:latin typeface="Cambria Math" panose="02040503050406030204" pitchFamily="18" charset="0"/>
                          </a:rPr>
                          <m:t>600 </m:t>
                        </m:r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251" y="2190795"/>
                <a:ext cx="1701514" cy="715324"/>
              </a:xfrm>
              <a:prstGeom prst="rect">
                <a:avLst/>
              </a:prstGeom>
              <a:blipFill>
                <a:blip r:embed="rId3"/>
                <a:stretch>
                  <a:fillRect l="-7168"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jeZBesedilom 7"/>
          <p:cNvSpPr txBox="1"/>
          <p:nvPr/>
        </p:nvSpPr>
        <p:spPr>
          <a:xfrm>
            <a:off x="3675669" y="2906119"/>
            <a:ext cx="17015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2800" u="dbl" dirty="0"/>
              <a:t>I </a:t>
            </a:r>
            <a:r>
              <a:rPr lang="sl-SI" sz="2800" u="dbl" dirty="0" smtClean="0"/>
              <a:t>= </a:t>
            </a:r>
            <a:r>
              <a:rPr lang="sl-SI" sz="2400" u="dbl" dirty="0" smtClean="0"/>
              <a:t>0,2 As</a:t>
            </a:r>
            <a:endParaRPr lang="sl-SI" sz="2400" u="db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3675669" y="4144663"/>
                <a:ext cx="906162" cy="668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 smtClean="0"/>
                  <a:t>t </a:t>
                </a:r>
                <a:r>
                  <a:rPr lang="sl-SI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l-SI" sz="2800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den>
                    </m:f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669" y="4144663"/>
                <a:ext cx="906162" cy="668837"/>
              </a:xfrm>
              <a:prstGeom prst="rect">
                <a:avLst/>
              </a:prstGeom>
              <a:blipFill rotWithShape="0">
                <a:blip r:embed="rId4"/>
                <a:stretch>
                  <a:fillRect l="-14094" t="-909" b="-1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3801451" y="5022396"/>
                <a:ext cx="2437303" cy="7479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 smtClean="0"/>
                  <a:t>t </a:t>
                </a:r>
                <a:r>
                  <a:rPr lang="sl-SI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0" smtClean="0">
                            <a:latin typeface="Cambria Math" panose="02040503050406030204" pitchFamily="18" charset="0"/>
                          </a:rPr>
                          <m:t>1,1 </m:t>
                        </m:r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l-SI" sz="2800" b="0" i="0" smtClean="0">
                            <a:latin typeface="Cambria Math" panose="02040503050406030204" pitchFamily="18" charset="0"/>
                          </a:rPr>
                          <m:t>∗3600 </m:t>
                        </m:r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a:rPr lang="sl-SI" sz="2800" b="0" i="0" smtClean="0">
                            <a:latin typeface="Cambria Math" panose="02040503050406030204" pitchFamily="18" charset="0"/>
                          </a:rPr>
                          <m:t>0,2 </m:t>
                        </m:r>
                        <m:r>
                          <m:rPr>
                            <m:sty m:val="p"/>
                          </m:rPr>
                          <a:rPr lang="sl-SI" sz="2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451" y="5022396"/>
                <a:ext cx="2437303" cy="747962"/>
              </a:xfrm>
              <a:prstGeom prst="rect">
                <a:avLst/>
              </a:prstGeom>
              <a:blipFill>
                <a:blip r:embed="rId5"/>
                <a:stretch>
                  <a:fillRect l="-5263" b="-40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ravokotnik 10"/>
          <p:cNvSpPr/>
          <p:nvPr/>
        </p:nvSpPr>
        <p:spPr>
          <a:xfrm>
            <a:off x="3725251" y="6037225"/>
            <a:ext cx="3760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/>
              <a:t>t </a:t>
            </a:r>
            <a:r>
              <a:rPr lang="sl-SI" sz="2400" dirty="0" smtClean="0"/>
              <a:t>=19800 s = 330 min = </a:t>
            </a:r>
            <a:r>
              <a:rPr lang="sl-SI" sz="2400" u="dbl" dirty="0" smtClean="0"/>
              <a:t>5,5 h </a:t>
            </a:r>
            <a:endParaRPr lang="sl-SI" sz="2400" u="dbl" dirty="0"/>
          </a:p>
        </p:txBody>
      </p:sp>
    </p:spTree>
    <p:extLst>
      <p:ext uri="{BB962C8B-B14F-4D97-AF65-F5344CB8AC3E}">
        <p14:creationId xmlns:p14="http://schemas.microsoft.com/office/powerpoint/2010/main" val="27639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468395"/>
            <a:ext cx="9601200" cy="607541"/>
          </a:xfrm>
        </p:spPr>
        <p:txBody>
          <a:bodyPr>
            <a:normAutofit/>
          </a:bodyPr>
          <a:lstStyle/>
          <a:p>
            <a:r>
              <a:rPr lang="sl-SI" sz="2400" dirty="0" smtClean="0"/>
              <a:t>Glede na to ali snov prevaja električni tok delimo snovi na: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</a:t>
            </a:r>
            <a:r>
              <a:rPr lang="sl-SI" b="1" dirty="0" smtClean="0">
                <a:solidFill>
                  <a:srgbClr val="FF0000"/>
                </a:solidFill>
              </a:rPr>
              <a:t>revodnike</a:t>
            </a:r>
            <a:r>
              <a:rPr lang="sl-SI" dirty="0" smtClean="0"/>
              <a:t> – prevajajo električni tok: kovine, grafit, </a:t>
            </a:r>
            <a:r>
              <a:rPr lang="sl-SI" dirty="0" smtClean="0"/>
              <a:t>raztopine </a:t>
            </a:r>
            <a:r>
              <a:rPr lang="sl-SI" dirty="0" smtClean="0"/>
              <a:t>kislin baz in soli (elektroliti),…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b="1" dirty="0" smtClean="0">
                <a:solidFill>
                  <a:srgbClr val="FF0000"/>
                </a:solidFill>
              </a:rPr>
              <a:t>izolatorje</a:t>
            </a:r>
            <a:r>
              <a:rPr lang="sl-SI" dirty="0" smtClean="0"/>
              <a:t> – ne prevajajo električnega toka: les, keramika, steklo, umetne snovi, </a:t>
            </a:r>
            <a:r>
              <a:rPr lang="sl-SI" dirty="0" smtClean="0"/>
              <a:t>zrak,…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06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997"/>
          </a:xfrm>
        </p:spPr>
        <p:txBody>
          <a:bodyPr/>
          <a:lstStyle/>
          <a:p>
            <a:r>
              <a:rPr lang="sl-SI" dirty="0" smtClean="0"/>
              <a:t>Električni krog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53232" y="147312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 </a:t>
            </a:r>
            <a:r>
              <a:rPr lang="sl-SI" sz="2400" b="1" dirty="0" smtClean="0"/>
              <a:t>Elementi električnega kroga so</a:t>
            </a:r>
            <a:r>
              <a:rPr lang="sl-SI" sz="2400" dirty="0" smtClean="0"/>
              <a:t>:</a:t>
            </a:r>
          </a:p>
          <a:p>
            <a:r>
              <a:rPr lang="sl-SI" sz="2400" dirty="0"/>
              <a:t> </a:t>
            </a:r>
            <a:r>
              <a:rPr lang="sl-SI" sz="2400" b="1" dirty="0"/>
              <a:t>izvir napetosti</a:t>
            </a:r>
            <a:r>
              <a:rPr lang="sl-SI" sz="2400" dirty="0"/>
              <a:t> </a:t>
            </a:r>
            <a:r>
              <a:rPr lang="sl-SI" sz="2400" dirty="0" smtClean="0"/>
              <a:t> - enosmerni: baterija, sončne celice, akumulator</a:t>
            </a:r>
            <a:r>
              <a:rPr lang="sl-SI" sz="2400" dirty="0"/>
              <a:t> </a:t>
            </a:r>
          </a:p>
          <a:p>
            <a:pPr marL="457200" lvl="1" indent="0">
              <a:buNone/>
            </a:pPr>
            <a:r>
              <a:rPr lang="sl-SI" dirty="0" smtClean="0"/>
              <a:t>		     </a:t>
            </a:r>
          </a:p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 smtClean="0"/>
          </a:p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r>
              <a:rPr lang="sl-SI" dirty="0" smtClean="0"/>
              <a:t>                         - izmenični: generator, dinamo, </a:t>
            </a:r>
          </a:p>
          <a:p>
            <a:r>
              <a:rPr lang="sl-SI" sz="2400" b="1" dirty="0" smtClean="0"/>
              <a:t>vodnik</a:t>
            </a:r>
            <a:r>
              <a:rPr lang="sl-SI" sz="2400" dirty="0"/>
              <a:t> </a:t>
            </a:r>
            <a:r>
              <a:rPr lang="sl-SI" sz="2400" dirty="0" smtClean="0"/>
              <a:t>(žica)</a:t>
            </a:r>
          </a:p>
          <a:p>
            <a:r>
              <a:rPr lang="sl-SI" sz="2400" b="1" dirty="0"/>
              <a:t>p</a:t>
            </a:r>
            <a:r>
              <a:rPr lang="sl-SI" sz="2400" b="1" dirty="0" smtClean="0"/>
              <a:t>orabnik</a:t>
            </a:r>
            <a:r>
              <a:rPr lang="sl-SI" sz="2400" dirty="0" smtClean="0"/>
              <a:t>  (računalnik, pečica, sesalec,….)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1024" y="2528448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8333" y="236469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536" y="2599885"/>
            <a:ext cx="18748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1042" y="2505868"/>
            <a:ext cx="1619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63683" y="5031855"/>
            <a:ext cx="22796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902582" y="3793442"/>
            <a:ext cx="2286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89418" y="5059363"/>
            <a:ext cx="1528763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9727" y="10312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     </a:t>
            </a:r>
            <a:r>
              <a:rPr lang="sl-SI" b="1" dirty="0" smtClean="0"/>
              <a:t>Električni </a:t>
            </a:r>
            <a:r>
              <a:rPr lang="sl-SI" b="1" dirty="0" smtClean="0"/>
              <a:t>tok lahko teče, kadar je električni krog </a:t>
            </a:r>
            <a:r>
              <a:rPr lang="sl-SI" b="1" dirty="0" smtClean="0"/>
              <a:t>sklenjen.</a:t>
            </a:r>
            <a:endParaRPr lang="sl-SI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7527" y="1928957"/>
            <a:ext cx="3929063" cy="2733675"/>
          </a:xfrm>
          <a:prstGeom prst="rect">
            <a:avLst/>
          </a:prstGeom>
          <a:solidFill>
            <a:srgbClr val="92D050"/>
          </a:solidFill>
          <a:ln w="9525">
            <a:solidFill>
              <a:srgbClr val="81DEFF"/>
            </a:solidFill>
            <a:miter lim="800000"/>
            <a:headEnd/>
            <a:tailEnd/>
          </a:ln>
        </p:spPr>
      </p:pic>
      <p:pic>
        <p:nvPicPr>
          <p:cNvPr id="5" name="Picture 3" descr="D:\My Documents\Updater5\My Pictures\Slika fizika\Slika fizika 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009" y="1928957"/>
            <a:ext cx="4238625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jeZBesedilom 5"/>
          <p:cNvSpPr txBox="1"/>
          <p:nvPr/>
        </p:nvSpPr>
        <p:spPr>
          <a:xfrm>
            <a:off x="6593017" y="4653302"/>
            <a:ext cx="319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Shema električnega kroga</a:t>
            </a: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4800570" y="5560291"/>
            <a:ext cx="6096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https://phet.colorado.edu/sims/html/circuit-construction-kit-dc/latest/circuit-construction-kit-dc_sl.html</a:t>
            </a: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1412009" y="5560291"/>
            <a:ext cx="3388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Na tej spletni strani, lahko najdeš simulacijo, s pomočjo, katere lahko sestavljaš električne kroge.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1169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54" y="1244546"/>
            <a:ext cx="7891849" cy="5138583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250092" y="529882"/>
            <a:ext cx="10060459" cy="648129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Simboli za elemente, ki sestavljajo električni </a:t>
            </a:r>
            <a:r>
              <a:rPr lang="sl-SI" sz="2400" b="1" dirty="0" smtClean="0"/>
              <a:t>krog: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8545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naloge v delovnem zvezku str.  103/1, 2 in 103/3, 4, 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58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TM10001105[[fn=Obrezovanje]]</Template>
  <TotalTime>256</TotalTime>
  <Words>322</Words>
  <Application>Microsoft Office PowerPoint</Application>
  <PresentationFormat>Širokozaslonsko</PresentationFormat>
  <Paragraphs>65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Calibri</vt:lpstr>
      <vt:lpstr>Cambria Math</vt:lpstr>
      <vt:lpstr>Franklin Gothic Book</vt:lpstr>
      <vt:lpstr>Times New Roman</vt:lpstr>
      <vt:lpstr>Crop</vt:lpstr>
      <vt:lpstr>ELEKTRIKA</vt:lpstr>
      <vt:lpstr>Navodilo za delo:  </vt:lpstr>
      <vt:lpstr>Električni tok</vt:lpstr>
      <vt:lpstr>Primer:  a) Skozi kolesarsko žarnico se v 10 minutah pretoči naboj 120 As. Kolikšen tok teče skozi žarnico?</vt:lpstr>
      <vt:lpstr>Glede na to ali snov prevaja električni tok delimo snovi na:</vt:lpstr>
      <vt:lpstr>Električni krog</vt:lpstr>
      <vt:lpstr>PowerPointova predstavitev</vt:lpstr>
      <vt:lpstr>Simboli za elemente, ki sestavljajo električni krog:</vt:lpstr>
      <vt:lpstr>Reši naloge v delovnem zvezku str.  103/1, 2 in 103/3, 4,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</dc:title>
  <dc:creator>Uporabnik</dc:creator>
  <cp:lastModifiedBy>Nejc Urh</cp:lastModifiedBy>
  <cp:revision>28</cp:revision>
  <dcterms:created xsi:type="dcterms:W3CDTF">2020-04-02T18:12:34Z</dcterms:created>
  <dcterms:modified xsi:type="dcterms:W3CDTF">2020-04-05T14:03:14Z</dcterms:modified>
</cp:coreProperties>
</file>