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3" r:id="rId4"/>
    <p:sldId id="259" r:id="rId5"/>
    <p:sldId id="262" r:id="rId6"/>
    <p:sldId id="258" r:id="rId7"/>
    <p:sldId id="265" r:id="rId8"/>
    <p:sldId id="269" r:id="rId9"/>
    <p:sldId id="271" r:id="rId10"/>
    <p:sldId id="275" r:id="rId11"/>
  </p:sldIdLst>
  <p:sldSz cx="9144000" cy="6858000" type="screen4x3"/>
  <p:notesSz cx="6858000" cy="9144000"/>
  <p:custDataLst>
    <p:tags r:id="rId13"/>
  </p:custDataLst>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6F74"/>
    <a:srgbClr val="89998F"/>
    <a:srgbClr val="2B272E"/>
    <a:srgbClr val="EFF4F8"/>
    <a:srgbClr val="7F7AA9"/>
    <a:srgbClr val="FFFFFF"/>
    <a:srgbClr val="A5A4A9"/>
    <a:srgbClr val="C8C5BC"/>
    <a:srgbClr val="B6B1B7"/>
    <a:srgbClr val="0A20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83" autoAdjust="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5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CB091E-7048-4AAC-AC35-A4ABC202D66F}" type="datetimeFigureOut">
              <a:rPr lang="sl-SI" smtClean="0"/>
              <a:pPr/>
              <a:t>9. 05. 2020</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DD7B1E-E06A-4BE1-B961-035411D860ED}" type="slidenum">
              <a:rPr lang="sl-SI" smtClean="0"/>
              <a:pPr/>
              <a:t>‹#›</a:t>
            </a:fld>
            <a:endParaRPr lang="sl-SI"/>
          </a:p>
        </p:txBody>
      </p:sp>
    </p:spTree>
    <p:extLst>
      <p:ext uri="{BB962C8B-B14F-4D97-AF65-F5344CB8AC3E}">
        <p14:creationId xmlns:p14="http://schemas.microsoft.com/office/powerpoint/2010/main" val="1340353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779F1040-8A89-444D-AAD2-B14E3211DB9E}" type="datetime1">
              <a:rPr lang="sl-SI" smtClean="0"/>
              <a:t>9. 05. 2020</a:t>
            </a:fld>
            <a:endParaRPr lang="sl-SI"/>
          </a:p>
        </p:txBody>
      </p:sp>
      <p:sp>
        <p:nvSpPr>
          <p:cNvPr id="5" name="Ograda noge 4"/>
          <p:cNvSpPr>
            <a:spLocks noGrp="1"/>
          </p:cNvSpPr>
          <p:nvPr>
            <p:ph type="ftr" sz="quarter" idx="11"/>
          </p:nvPr>
        </p:nvSpPr>
        <p:spPr/>
        <p:txBody>
          <a:bodyPr/>
          <a:lstStyle/>
          <a:p>
            <a:r>
              <a:rPr lang="sl-SI" smtClean="0"/>
              <a:t>Klavdija Štrancar</a:t>
            </a:r>
            <a:endParaRPr lang="sl-SI"/>
          </a:p>
        </p:txBody>
      </p:sp>
      <p:sp>
        <p:nvSpPr>
          <p:cNvPr id="6" name="Ograda številke diapozitiva 5"/>
          <p:cNvSpPr>
            <a:spLocks noGrp="1"/>
          </p:cNvSpPr>
          <p:nvPr>
            <p:ph type="sldNum" sz="quarter" idx="12"/>
          </p:nvPr>
        </p:nvSpPr>
        <p:spPr/>
        <p:txBody>
          <a:bodyPr/>
          <a:lstStyle/>
          <a:p>
            <a:fld id="{D368503C-F9DD-491B-B505-99C6BD3F60C8}"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86E38A12-4A46-4548-8622-89630C1466EE}" type="datetime1">
              <a:rPr lang="sl-SI" smtClean="0"/>
              <a:t>9. 05. 2020</a:t>
            </a:fld>
            <a:endParaRPr lang="sl-SI"/>
          </a:p>
        </p:txBody>
      </p:sp>
      <p:sp>
        <p:nvSpPr>
          <p:cNvPr id="5" name="Ograda noge 4"/>
          <p:cNvSpPr>
            <a:spLocks noGrp="1"/>
          </p:cNvSpPr>
          <p:nvPr>
            <p:ph type="ftr" sz="quarter" idx="11"/>
          </p:nvPr>
        </p:nvSpPr>
        <p:spPr/>
        <p:txBody>
          <a:bodyPr/>
          <a:lstStyle/>
          <a:p>
            <a:r>
              <a:rPr lang="sl-SI" smtClean="0"/>
              <a:t>Klavdija Štrancar</a:t>
            </a:r>
            <a:endParaRPr lang="sl-SI"/>
          </a:p>
        </p:txBody>
      </p:sp>
      <p:sp>
        <p:nvSpPr>
          <p:cNvPr id="6" name="Ograda številke diapozitiva 5"/>
          <p:cNvSpPr>
            <a:spLocks noGrp="1"/>
          </p:cNvSpPr>
          <p:nvPr>
            <p:ph type="sldNum" sz="quarter" idx="12"/>
          </p:nvPr>
        </p:nvSpPr>
        <p:spPr/>
        <p:txBody>
          <a:bodyPr/>
          <a:lstStyle/>
          <a:p>
            <a:fld id="{D368503C-F9DD-491B-B505-99C6BD3F60C8}"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56A8D3D0-F045-4DBD-8B9A-DA0220A4B43F}" type="datetime1">
              <a:rPr lang="sl-SI" smtClean="0"/>
              <a:t>9. 05. 2020</a:t>
            </a:fld>
            <a:endParaRPr lang="sl-SI"/>
          </a:p>
        </p:txBody>
      </p:sp>
      <p:sp>
        <p:nvSpPr>
          <p:cNvPr id="5" name="Ograda noge 4"/>
          <p:cNvSpPr>
            <a:spLocks noGrp="1"/>
          </p:cNvSpPr>
          <p:nvPr>
            <p:ph type="ftr" sz="quarter" idx="11"/>
          </p:nvPr>
        </p:nvSpPr>
        <p:spPr/>
        <p:txBody>
          <a:bodyPr/>
          <a:lstStyle/>
          <a:p>
            <a:r>
              <a:rPr lang="sl-SI" smtClean="0"/>
              <a:t>Klavdija Štrancar</a:t>
            </a:r>
            <a:endParaRPr lang="sl-SI"/>
          </a:p>
        </p:txBody>
      </p:sp>
      <p:sp>
        <p:nvSpPr>
          <p:cNvPr id="6" name="Ograda številke diapozitiva 5"/>
          <p:cNvSpPr>
            <a:spLocks noGrp="1"/>
          </p:cNvSpPr>
          <p:nvPr>
            <p:ph type="sldNum" sz="quarter" idx="12"/>
          </p:nvPr>
        </p:nvSpPr>
        <p:spPr/>
        <p:txBody>
          <a:bodyPr/>
          <a:lstStyle/>
          <a:p>
            <a:fld id="{D368503C-F9DD-491B-B505-99C6BD3F60C8}"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7D36A5B4-AD7E-4D94-A99E-50083C5EAE13}" type="datetime1">
              <a:rPr lang="sl-SI" smtClean="0"/>
              <a:t>9. 05. 2020</a:t>
            </a:fld>
            <a:endParaRPr lang="sl-SI"/>
          </a:p>
        </p:txBody>
      </p:sp>
      <p:sp>
        <p:nvSpPr>
          <p:cNvPr id="5" name="Ograda noge 4"/>
          <p:cNvSpPr>
            <a:spLocks noGrp="1"/>
          </p:cNvSpPr>
          <p:nvPr>
            <p:ph type="ftr" sz="quarter" idx="11"/>
          </p:nvPr>
        </p:nvSpPr>
        <p:spPr/>
        <p:txBody>
          <a:bodyPr/>
          <a:lstStyle/>
          <a:p>
            <a:r>
              <a:rPr lang="sl-SI" smtClean="0"/>
              <a:t>Klavdija Štrancar</a:t>
            </a:r>
            <a:endParaRPr lang="sl-SI"/>
          </a:p>
        </p:txBody>
      </p:sp>
      <p:sp>
        <p:nvSpPr>
          <p:cNvPr id="6" name="Ograda številke diapozitiva 5"/>
          <p:cNvSpPr>
            <a:spLocks noGrp="1"/>
          </p:cNvSpPr>
          <p:nvPr>
            <p:ph type="sldNum" sz="quarter" idx="12"/>
          </p:nvPr>
        </p:nvSpPr>
        <p:spPr/>
        <p:txBody>
          <a:bodyPr/>
          <a:lstStyle/>
          <a:p>
            <a:fld id="{D368503C-F9DD-491B-B505-99C6BD3F60C8}"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73622B70-CB5C-40E3-8F1A-940BAE6CD873}" type="datetime1">
              <a:rPr lang="sl-SI" smtClean="0"/>
              <a:t>9. 05. 2020</a:t>
            </a:fld>
            <a:endParaRPr lang="sl-SI"/>
          </a:p>
        </p:txBody>
      </p:sp>
      <p:sp>
        <p:nvSpPr>
          <p:cNvPr id="5" name="Ograda noge 4"/>
          <p:cNvSpPr>
            <a:spLocks noGrp="1"/>
          </p:cNvSpPr>
          <p:nvPr>
            <p:ph type="ftr" sz="quarter" idx="11"/>
          </p:nvPr>
        </p:nvSpPr>
        <p:spPr/>
        <p:txBody>
          <a:bodyPr/>
          <a:lstStyle/>
          <a:p>
            <a:r>
              <a:rPr lang="sl-SI" smtClean="0"/>
              <a:t>Klavdija Štrancar</a:t>
            </a:r>
            <a:endParaRPr lang="sl-SI"/>
          </a:p>
        </p:txBody>
      </p:sp>
      <p:sp>
        <p:nvSpPr>
          <p:cNvPr id="6" name="Ograda številke diapozitiva 5"/>
          <p:cNvSpPr>
            <a:spLocks noGrp="1"/>
          </p:cNvSpPr>
          <p:nvPr>
            <p:ph type="sldNum" sz="quarter" idx="12"/>
          </p:nvPr>
        </p:nvSpPr>
        <p:spPr/>
        <p:txBody>
          <a:bodyPr/>
          <a:lstStyle/>
          <a:p>
            <a:fld id="{D368503C-F9DD-491B-B505-99C6BD3F60C8}"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5B9AAD8D-DC38-4797-AFE1-1076B66F96DA}" type="datetime1">
              <a:rPr lang="sl-SI" smtClean="0"/>
              <a:t>9. 05. 2020</a:t>
            </a:fld>
            <a:endParaRPr lang="sl-SI"/>
          </a:p>
        </p:txBody>
      </p:sp>
      <p:sp>
        <p:nvSpPr>
          <p:cNvPr id="6" name="Ograda noge 5"/>
          <p:cNvSpPr>
            <a:spLocks noGrp="1"/>
          </p:cNvSpPr>
          <p:nvPr>
            <p:ph type="ftr" sz="quarter" idx="11"/>
          </p:nvPr>
        </p:nvSpPr>
        <p:spPr/>
        <p:txBody>
          <a:bodyPr/>
          <a:lstStyle/>
          <a:p>
            <a:r>
              <a:rPr lang="sl-SI" smtClean="0"/>
              <a:t>Klavdija Štrancar</a:t>
            </a:r>
            <a:endParaRPr lang="sl-SI"/>
          </a:p>
        </p:txBody>
      </p:sp>
      <p:sp>
        <p:nvSpPr>
          <p:cNvPr id="7" name="Ograda številke diapozitiva 6"/>
          <p:cNvSpPr>
            <a:spLocks noGrp="1"/>
          </p:cNvSpPr>
          <p:nvPr>
            <p:ph type="sldNum" sz="quarter" idx="12"/>
          </p:nvPr>
        </p:nvSpPr>
        <p:spPr/>
        <p:txBody>
          <a:bodyPr/>
          <a:lstStyle/>
          <a:p>
            <a:fld id="{D368503C-F9DD-491B-B505-99C6BD3F60C8}"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80FE7D8E-CE6E-477B-9F65-EB0F6D3869C6}" type="datetime1">
              <a:rPr lang="sl-SI" smtClean="0"/>
              <a:t>9. 05. 2020</a:t>
            </a:fld>
            <a:endParaRPr lang="sl-SI"/>
          </a:p>
        </p:txBody>
      </p:sp>
      <p:sp>
        <p:nvSpPr>
          <p:cNvPr id="8" name="Ograda noge 7"/>
          <p:cNvSpPr>
            <a:spLocks noGrp="1"/>
          </p:cNvSpPr>
          <p:nvPr>
            <p:ph type="ftr" sz="quarter" idx="11"/>
          </p:nvPr>
        </p:nvSpPr>
        <p:spPr/>
        <p:txBody>
          <a:bodyPr/>
          <a:lstStyle/>
          <a:p>
            <a:r>
              <a:rPr lang="sl-SI" smtClean="0"/>
              <a:t>Klavdija Štrancar</a:t>
            </a:r>
            <a:endParaRPr lang="sl-SI"/>
          </a:p>
        </p:txBody>
      </p:sp>
      <p:sp>
        <p:nvSpPr>
          <p:cNvPr id="9" name="Ograda številke diapozitiva 8"/>
          <p:cNvSpPr>
            <a:spLocks noGrp="1"/>
          </p:cNvSpPr>
          <p:nvPr>
            <p:ph type="sldNum" sz="quarter" idx="12"/>
          </p:nvPr>
        </p:nvSpPr>
        <p:spPr/>
        <p:txBody>
          <a:bodyPr/>
          <a:lstStyle/>
          <a:p>
            <a:fld id="{D368503C-F9DD-491B-B505-99C6BD3F60C8}"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9FCD221A-2EBD-4782-AEBC-08B604F64850}" type="datetime1">
              <a:rPr lang="sl-SI" smtClean="0"/>
              <a:t>9. 05. 2020</a:t>
            </a:fld>
            <a:endParaRPr lang="sl-SI"/>
          </a:p>
        </p:txBody>
      </p:sp>
      <p:sp>
        <p:nvSpPr>
          <p:cNvPr id="4" name="Ograda noge 3"/>
          <p:cNvSpPr>
            <a:spLocks noGrp="1"/>
          </p:cNvSpPr>
          <p:nvPr>
            <p:ph type="ftr" sz="quarter" idx="11"/>
          </p:nvPr>
        </p:nvSpPr>
        <p:spPr/>
        <p:txBody>
          <a:bodyPr/>
          <a:lstStyle/>
          <a:p>
            <a:r>
              <a:rPr lang="sl-SI" smtClean="0"/>
              <a:t>Klavdija Štrancar</a:t>
            </a:r>
            <a:endParaRPr lang="sl-SI"/>
          </a:p>
        </p:txBody>
      </p:sp>
      <p:sp>
        <p:nvSpPr>
          <p:cNvPr id="5" name="Ograda številke diapozitiva 4"/>
          <p:cNvSpPr>
            <a:spLocks noGrp="1"/>
          </p:cNvSpPr>
          <p:nvPr>
            <p:ph type="sldNum" sz="quarter" idx="12"/>
          </p:nvPr>
        </p:nvSpPr>
        <p:spPr/>
        <p:txBody>
          <a:bodyPr/>
          <a:lstStyle/>
          <a:p>
            <a:fld id="{D368503C-F9DD-491B-B505-99C6BD3F60C8}"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D4FFEA3A-29EC-46D4-A65B-770C7C6E0962}" type="datetime1">
              <a:rPr lang="sl-SI" smtClean="0"/>
              <a:t>9. 05. 2020</a:t>
            </a:fld>
            <a:endParaRPr lang="sl-SI"/>
          </a:p>
        </p:txBody>
      </p:sp>
      <p:sp>
        <p:nvSpPr>
          <p:cNvPr id="3" name="Ograda noge 2"/>
          <p:cNvSpPr>
            <a:spLocks noGrp="1"/>
          </p:cNvSpPr>
          <p:nvPr>
            <p:ph type="ftr" sz="quarter" idx="11"/>
          </p:nvPr>
        </p:nvSpPr>
        <p:spPr/>
        <p:txBody>
          <a:bodyPr/>
          <a:lstStyle/>
          <a:p>
            <a:r>
              <a:rPr lang="sl-SI" smtClean="0"/>
              <a:t>Klavdija Štrancar</a:t>
            </a:r>
            <a:endParaRPr lang="sl-SI"/>
          </a:p>
        </p:txBody>
      </p:sp>
      <p:sp>
        <p:nvSpPr>
          <p:cNvPr id="4" name="Ograda številke diapozitiva 3"/>
          <p:cNvSpPr>
            <a:spLocks noGrp="1"/>
          </p:cNvSpPr>
          <p:nvPr>
            <p:ph type="sldNum" sz="quarter" idx="12"/>
          </p:nvPr>
        </p:nvSpPr>
        <p:spPr/>
        <p:txBody>
          <a:bodyPr/>
          <a:lstStyle/>
          <a:p>
            <a:fld id="{D368503C-F9DD-491B-B505-99C6BD3F60C8}"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AC72110F-021B-4349-B3EB-9F42396BFA03}" type="datetime1">
              <a:rPr lang="sl-SI" smtClean="0"/>
              <a:t>9. 05. 2020</a:t>
            </a:fld>
            <a:endParaRPr lang="sl-SI"/>
          </a:p>
        </p:txBody>
      </p:sp>
      <p:sp>
        <p:nvSpPr>
          <p:cNvPr id="6" name="Ograda noge 5"/>
          <p:cNvSpPr>
            <a:spLocks noGrp="1"/>
          </p:cNvSpPr>
          <p:nvPr>
            <p:ph type="ftr" sz="quarter" idx="11"/>
          </p:nvPr>
        </p:nvSpPr>
        <p:spPr/>
        <p:txBody>
          <a:bodyPr/>
          <a:lstStyle/>
          <a:p>
            <a:r>
              <a:rPr lang="sl-SI" smtClean="0"/>
              <a:t>Klavdija Štrancar</a:t>
            </a:r>
            <a:endParaRPr lang="sl-SI"/>
          </a:p>
        </p:txBody>
      </p:sp>
      <p:sp>
        <p:nvSpPr>
          <p:cNvPr id="7" name="Ograda številke diapozitiva 6"/>
          <p:cNvSpPr>
            <a:spLocks noGrp="1"/>
          </p:cNvSpPr>
          <p:nvPr>
            <p:ph type="sldNum" sz="quarter" idx="12"/>
          </p:nvPr>
        </p:nvSpPr>
        <p:spPr/>
        <p:txBody>
          <a:bodyPr/>
          <a:lstStyle/>
          <a:p>
            <a:fld id="{D368503C-F9DD-491B-B505-99C6BD3F60C8}"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173568A9-90DA-4CD6-9EF3-3C923A536C57}" type="datetime1">
              <a:rPr lang="sl-SI" smtClean="0"/>
              <a:t>9. 05. 2020</a:t>
            </a:fld>
            <a:endParaRPr lang="sl-SI"/>
          </a:p>
        </p:txBody>
      </p:sp>
      <p:sp>
        <p:nvSpPr>
          <p:cNvPr id="6" name="Ograda noge 5"/>
          <p:cNvSpPr>
            <a:spLocks noGrp="1"/>
          </p:cNvSpPr>
          <p:nvPr>
            <p:ph type="ftr" sz="quarter" idx="11"/>
          </p:nvPr>
        </p:nvSpPr>
        <p:spPr/>
        <p:txBody>
          <a:bodyPr/>
          <a:lstStyle/>
          <a:p>
            <a:r>
              <a:rPr lang="sl-SI" smtClean="0"/>
              <a:t>Klavdija Štrancar</a:t>
            </a:r>
            <a:endParaRPr lang="sl-SI"/>
          </a:p>
        </p:txBody>
      </p:sp>
      <p:sp>
        <p:nvSpPr>
          <p:cNvPr id="7" name="Ograda številke diapozitiva 6"/>
          <p:cNvSpPr>
            <a:spLocks noGrp="1"/>
          </p:cNvSpPr>
          <p:nvPr>
            <p:ph type="sldNum" sz="quarter" idx="12"/>
          </p:nvPr>
        </p:nvSpPr>
        <p:spPr/>
        <p:txBody>
          <a:bodyPr/>
          <a:lstStyle/>
          <a:p>
            <a:fld id="{D368503C-F9DD-491B-B505-99C6BD3F60C8}"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913DE-E516-4099-9CEF-F2A069DD2120}" type="datetime1">
              <a:rPr lang="sl-SI" smtClean="0"/>
              <a:t>9. 05. 2020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smtClean="0"/>
              <a:t>Klavdija Štrancar</a:t>
            </a: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8503C-F9DD-491B-B505-99C6BD3F60C8}"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467544" y="476672"/>
            <a:ext cx="1080120" cy="6247864"/>
          </a:xfrm>
          <a:prstGeom prst="rect">
            <a:avLst/>
          </a:prstGeom>
          <a:noFill/>
        </p:spPr>
        <p:txBody>
          <a:bodyPr wrap="square" rtlCol="0">
            <a:spAutoFit/>
          </a:bodyPr>
          <a:lstStyle/>
          <a:p>
            <a:r>
              <a:rPr lang="sl-SI" sz="8000" b="1" dirty="0" smtClean="0">
                <a:solidFill>
                  <a:schemeClr val="bg1"/>
                </a:solidFill>
              </a:rPr>
              <a:t>K</a:t>
            </a:r>
          </a:p>
          <a:p>
            <a:r>
              <a:rPr lang="sl-SI" sz="8000" b="1" dirty="0" smtClean="0">
                <a:solidFill>
                  <a:schemeClr val="bg1"/>
                </a:solidFill>
              </a:rPr>
              <a:t>O</a:t>
            </a:r>
          </a:p>
          <a:p>
            <a:r>
              <a:rPr lang="sl-SI" sz="8000" b="1" dirty="0" smtClean="0">
                <a:solidFill>
                  <a:schemeClr val="bg1"/>
                </a:solidFill>
              </a:rPr>
              <a:t>L</a:t>
            </a:r>
          </a:p>
          <a:p>
            <a:r>
              <a:rPr lang="sl-SI" sz="8000" b="1" dirty="0" smtClean="0">
                <a:solidFill>
                  <a:schemeClr val="bg1"/>
                </a:solidFill>
              </a:rPr>
              <a:t>A</a:t>
            </a:r>
          </a:p>
          <a:p>
            <a:r>
              <a:rPr lang="sl-SI" sz="8000" b="1" dirty="0">
                <a:solidFill>
                  <a:schemeClr val="bg1"/>
                </a:solidFill>
              </a:rPr>
              <a:t>Ž</a:t>
            </a:r>
            <a:endParaRPr lang="sl-SI" sz="8000" b="1" dirty="0"/>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620688"/>
            <a:ext cx="7342981" cy="50781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descr="IMG_1295.jpg"/>
          <p:cNvPicPr>
            <a:picLocks noChangeAspect="1"/>
          </p:cNvPicPr>
          <p:nvPr/>
        </p:nvPicPr>
        <p:blipFill>
          <a:blip r:embed="rId2" cstate="print"/>
          <a:stretch>
            <a:fillRect/>
          </a:stretch>
        </p:blipFill>
        <p:spPr>
          <a:xfrm>
            <a:off x="229094" y="260648"/>
            <a:ext cx="4342905" cy="3263383"/>
          </a:xfrm>
          <a:prstGeom prst="rect">
            <a:avLst/>
          </a:prstGeom>
          <a:ln>
            <a:noFill/>
          </a:ln>
          <a:effectLst>
            <a:softEdge rad="112500"/>
          </a:effectLst>
        </p:spPr>
      </p:pic>
      <p:pic>
        <p:nvPicPr>
          <p:cNvPr id="4" name="Slika 3" descr="IMG_1297.jpg"/>
          <p:cNvPicPr>
            <a:picLocks noChangeAspect="1"/>
          </p:cNvPicPr>
          <p:nvPr/>
        </p:nvPicPr>
        <p:blipFill>
          <a:blip r:embed="rId3" cstate="print"/>
          <a:stretch>
            <a:fillRect/>
          </a:stretch>
        </p:blipFill>
        <p:spPr>
          <a:xfrm>
            <a:off x="2634869" y="3520096"/>
            <a:ext cx="4104456" cy="3084207"/>
          </a:xfrm>
          <a:prstGeom prst="rect">
            <a:avLst/>
          </a:prstGeom>
          <a:ln>
            <a:noFill/>
          </a:ln>
          <a:effectLst>
            <a:softEdge rad="112500"/>
          </a:effectLst>
        </p:spPr>
      </p:pic>
      <p:pic>
        <p:nvPicPr>
          <p:cNvPr id="5" name="Slika 4" descr="IMG_1294.jpg"/>
          <p:cNvPicPr>
            <a:picLocks noChangeAspect="1"/>
          </p:cNvPicPr>
          <p:nvPr/>
        </p:nvPicPr>
        <p:blipFill>
          <a:blip r:embed="rId4" cstate="print"/>
          <a:stretch>
            <a:fillRect/>
          </a:stretch>
        </p:blipFill>
        <p:spPr>
          <a:xfrm>
            <a:off x="4571999" y="287942"/>
            <a:ext cx="4334653" cy="3257184"/>
          </a:xfrm>
          <a:prstGeom prst="rect">
            <a:avLst/>
          </a:prstGeom>
          <a:ln>
            <a:noFill/>
          </a:ln>
          <a:effectLst>
            <a:softEdge rad="112500"/>
          </a:effectLst>
        </p:spPr>
      </p:pic>
    </p:spTree>
    <p:extLst>
      <p:ext uri="{BB962C8B-B14F-4D97-AF65-F5344CB8AC3E}">
        <p14:creationId xmlns:p14="http://schemas.microsoft.com/office/powerpoint/2010/main" val="3207321233"/>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idx="1"/>
          </p:nvPr>
        </p:nvSpPr>
        <p:spPr bwMode="auto">
          <a:xfrm>
            <a:off x="457200" y="1600200"/>
            <a:ext cx="8229600" cy="1298817"/>
          </a:xfrm>
          <a:prstGeom prst="rect">
            <a:avLst/>
          </a:prstGeom>
          <a:noFill/>
          <a:ln w="9525">
            <a:noFill/>
            <a:miter lim="800000"/>
            <a:headEnd/>
            <a:tailEnd/>
          </a:ln>
          <a:effectLst/>
        </p:spPr>
        <p:txBody>
          <a:bodyPr>
            <a:spAutoFit/>
          </a:bodyPr>
          <a:lstStyle/>
          <a:p>
            <a:endParaRPr lang="sl-SI" sz="1400" b="1" dirty="0" smtClean="0">
              <a:latin typeface="Candara" pitchFamily="34" charset="0"/>
            </a:endParaRPr>
          </a:p>
          <a:p>
            <a:endParaRPr lang="sl-SI" sz="1400" b="1" dirty="0">
              <a:latin typeface="Candara" pitchFamily="34" charset="0"/>
            </a:endParaRPr>
          </a:p>
          <a:p>
            <a:endParaRPr lang="sl-SI" sz="1400" b="1" dirty="0">
              <a:latin typeface="Candara" pitchFamily="34" charset="0"/>
            </a:endParaRPr>
          </a:p>
          <a:p>
            <a:pPr>
              <a:buNone/>
            </a:pPr>
            <a:r>
              <a:rPr lang="sl-SI" sz="1400" dirty="0">
                <a:latin typeface="Candara" pitchFamily="34" charset="0"/>
              </a:rPr>
              <a:t/>
            </a:r>
            <a:br>
              <a:rPr lang="sl-SI" sz="1400" dirty="0">
                <a:latin typeface="Candara" pitchFamily="34" charset="0"/>
              </a:rPr>
            </a:br>
            <a:endParaRPr lang="sl-SI" sz="1400" dirty="0">
              <a:latin typeface="Candara" pitchFamily="34" charset="0"/>
            </a:endParaRPr>
          </a:p>
        </p:txBody>
      </p:sp>
      <p:sp>
        <p:nvSpPr>
          <p:cNvPr id="5" name="Text Box 5"/>
          <p:cNvSpPr txBox="1">
            <a:spLocks noGrp="1" noChangeArrowheads="1"/>
          </p:cNvSpPr>
          <p:nvPr>
            <p:ph type="title"/>
          </p:nvPr>
        </p:nvSpPr>
        <p:spPr bwMode="auto">
          <a:xfrm>
            <a:off x="457200" y="332656"/>
            <a:ext cx="8229600" cy="3693319"/>
          </a:xfrm>
          <a:prstGeom prst="rect">
            <a:avLst/>
          </a:prstGeom>
          <a:noFill/>
          <a:ln w="9525">
            <a:noFill/>
            <a:miter lim="800000"/>
            <a:headEnd/>
            <a:tailEnd/>
          </a:ln>
          <a:effectLst/>
        </p:spPr>
        <p:txBody>
          <a:bodyPr>
            <a:spAutoFit/>
          </a:bodyPr>
          <a:lstStyle/>
          <a:p>
            <a:pPr algn="l"/>
            <a:r>
              <a:rPr lang="sl-SI" sz="1400" b="1" dirty="0" smtClean="0">
                <a:latin typeface="Candara" pitchFamily="34" charset="0"/>
              </a:rPr>
              <a:t/>
            </a:r>
            <a:br>
              <a:rPr lang="sl-SI" sz="1400" b="1" dirty="0" smtClean="0">
                <a:latin typeface="Candara" pitchFamily="34" charset="0"/>
              </a:rPr>
            </a:br>
            <a:r>
              <a:rPr lang="sl-SI" sz="2400" b="1" dirty="0">
                <a:solidFill>
                  <a:schemeClr val="bg1"/>
                </a:solidFill>
                <a:latin typeface="Candara" pitchFamily="34" charset="0"/>
              </a:rPr>
              <a:t/>
            </a:r>
            <a:br>
              <a:rPr lang="sl-SI" sz="2400" b="1" dirty="0">
                <a:solidFill>
                  <a:schemeClr val="bg1"/>
                </a:solidFill>
                <a:latin typeface="Candara" pitchFamily="34" charset="0"/>
              </a:rPr>
            </a:br>
            <a:r>
              <a:rPr lang="sl-SI" sz="2400" b="1" dirty="0" smtClean="0">
                <a:solidFill>
                  <a:schemeClr val="bg1"/>
                </a:solidFill>
                <a:latin typeface="Candara" pitchFamily="34" charset="0"/>
              </a:rPr>
              <a:t/>
            </a:r>
            <a:br>
              <a:rPr lang="sl-SI" sz="2400" b="1" dirty="0" smtClean="0">
                <a:solidFill>
                  <a:schemeClr val="bg1"/>
                </a:solidFill>
                <a:latin typeface="Candara" pitchFamily="34" charset="0"/>
              </a:rPr>
            </a:br>
            <a:r>
              <a:rPr lang="sl-SI" sz="2400" b="1" dirty="0" smtClean="0">
                <a:solidFill>
                  <a:schemeClr val="bg1"/>
                </a:solidFill>
                <a:latin typeface="Candara" pitchFamily="34" charset="0"/>
              </a:rPr>
              <a:t>Kolaž </a:t>
            </a:r>
            <a:r>
              <a:rPr lang="sl-SI" sz="2400" b="1" dirty="0">
                <a:solidFill>
                  <a:schemeClr val="bg1"/>
                </a:solidFill>
                <a:latin typeface="Candara" pitchFamily="34" charset="0"/>
              </a:rPr>
              <a:t>(iz francoščine </a:t>
            </a:r>
            <a:r>
              <a:rPr lang="sl-SI" sz="2400" b="1" dirty="0" err="1">
                <a:solidFill>
                  <a:schemeClr val="bg1"/>
                </a:solidFill>
                <a:latin typeface="Candara" pitchFamily="34" charset="0"/>
              </a:rPr>
              <a:t>coller</a:t>
            </a:r>
            <a:r>
              <a:rPr lang="sl-SI" sz="2400" b="1" dirty="0">
                <a:solidFill>
                  <a:schemeClr val="bg1"/>
                </a:solidFill>
                <a:latin typeface="Candara" pitchFamily="34" charset="0"/>
              </a:rPr>
              <a:t> – lepiti) je umetniško delo in hkrati ime tehnike. Kolaž je narejen kot sestavljanka iz različnih materialov ter oblik. Kolaž lahko vključuje izrezke iz časopisov, razne trakove, delčke barvnih ali ročno izdelanih papirjev, fotografije in dele le teh; ti so prilepljeni na papir, platno ali drugo podlago</a:t>
            </a:r>
            <a:r>
              <a:rPr lang="sl-SI" sz="2400" b="1" dirty="0" smtClean="0">
                <a:solidFill>
                  <a:schemeClr val="bg1"/>
                </a:solidFill>
                <a:latin typeface="Candara" pitchFamily="34" charset="0"/>
              </a:rPr>
              <a:t>. (Iz </a:t>
            </a:r>
            <a:r>
              <a:rPr lang="sl-SI" sz="2400" b="1" dirty="0" err="1" smtClean="0">
                <a:solidFill>
                  <a:schemeClr val="bg1"/>
                </a:solidFill>
                <a:latin typeface="Candara" pitchFamily="34" charset="0"/>
              </a:rPr>
              <a:t>Wikipedije</a:t>
            </a:r>
            <a:r>
              <a:rPr lang="sl-SI" sz="2400" b="1" dirty="0" smtClean="0">
                <a:solidFill>
                  <a:schemeClr val="bg1"/>
                </a:solidFill>
                <a:latin typeface="Candara" pitchFamily="34" charset="0"/>
              </a:rPr>
              <a:t>)</a:t>
            </a:r>
            <a:endParaRPr lang="sl-SI" sz="2400" b="1" dirty="0">
              <a:solidFill>
                <a:schemeClr val="bg1"/>
              </a:solidFill>
              <a:latin typeface="Candara" pitchFamily="34" charset="0"/>
            </a:endParaRPr>
          </a:p>
          <a:p>
            <a:r>
              <a:rPr lang="sl-SI" sz="1400" dirty="0">
                <a:latin typeface="Candara" pitchFamily="34" charset="0"/>
              </a:rPr>
              <a:t/>
            </a:r>
            <a:br>
              <a:rPr lang="sl-SI" sz="1400" dirty="0">
                <a:latin typeface="Candara" pitchFamily="34" charset="0"/>
              </a:rPr>
            </a:br>
            <a:endParaRPr lang="sl-SI" sz="1400" dirty="0">
              <a:latin typeface="Candar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chemeClr val="bg1"/>
                </a:solidFill>
              </a:rPr>
              <a:t>Nekaj kolažev priznanih umetnikov</a:t>
            </a:r>
            <a:endParaRPr lang="sl-SI" dirty="0">
              <a:solidFill>
                <a:schemeClr val="bg1"/>
              </a:solidFill>
            </a:endParaRPr>
          </a:p>
        </p:txBody>
      </p:sp>
      <p:pic>
        <p:nvPicPr>
          <p:cNvPr id="21506" name="Picture 2" descr="http://t2.gstatic.com/images?q=tbn:ANd9GcSeLBMJsi8cw8qyuc821qkFns2RFEUh7PoRfvf7WKHd2bGUzPM-61XRqIls"/>
          <p:cNvPicPr>
            <a:picLocks noChangeAspect="1" noChangeArrowheads="1"/>
          </p:cNvPicPr>
          <p:nvPr/>
        </p:nvPicPr>
        <p:blipFill>
          <a:blip r:embed="rId2" cstate="print"/>
          <a:srcRect/>
          <a:stretch>
            <a:fillRect/>
          </a:stretch>
        </p:blipFill>
        <p:spPr bwMode="auto">
          <a:xfrm>
            <a:off x="251520" y="1268760"/>
            <a:ext cx="2476500" cy="1847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10" name="Picture 6" descr="http://dalecopeland.co.nz/Collage/dale94.jpg"/>
          <p:cNvPicPr>
            <a:picLocks noChangeAspect="1" noChangeArrowheads="1"/>
          </p:cNvPicPr>
          <p:nvPr/>
        </p:nvPicPr>
        <p:blipFill>
          <a:blip r:embed="rId3" cstate="print"/>
          <a:srcRect/>
          <a:stretch>
            <a:fillRect/>
          </a:stretch>
        </p:blipFill>
        <p:spPr bwMode="auto">
          <a:xfrm>
            <a:off x="3131840" y="1268760"/>
            <a:ext cx="2986669" cy="4135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PoljeZBesedilom 6"/>
          <p:cNvSpPr txBox="1"/>
          <p:nvPr/>
        </p:nvSpPr>
        <p:spPr>
          <a:xfrm>
            <a:off x="323528" y="3212976"/>
            <a:ext cx="2016224" cy="369332"/>
          </a:xfrm>
          <a:prstGeom prst="rect">
            <a:avLst/>
          </a:prstGeom>
          <a:noFill/>
        </p:spPr>
        <p:txBody>
          <a:bodyPr wrap="square" rtlCol="0">
            <a:spAutoFit/>
          </a:bodyPr>
          <a:lstStyle/>
          <a:p>
            <a:r>
              <a:rPr lang="sl-SI" dirty="0" smtClean="0">
                <a:solidFill>
                  <a:schemeClr val="bg1"/>
                </a:solidFill>
              </a:rPr>
              <a:t>Pablo PICASSO</a:t>
            </a:r>
            <a:endParaRPr lang="sl-SI" dirty="0">
              <a:solidFill>
                <a:schemeClr val="bg1"/>
              </a:solidFill>
            </a:endParaRPr>
          </a:p>
        </p:txBody>
      </p:sp>
      <p:sp>
        <p:nvSpPr>
          <p:cNvPr id="9" name="Pravokotnik 8"/>
          <p:cNvSpPr/>
          <p:nvPr/>
        </p:nvSpPr>
        <p:spPr>
          <a:xfrm>
            <a:off x="3131840" y="5445224"/>
            <a:ext cx="1686231" cy="369332"/>
          </a:xfrm>
          <a:prstGeom prst="rect">
            <a:avLst/>
          </a:prstGeom>
        </p:spPr>
        <p:txBody>
          <a:bodyPr wrap="none">
            <a:spAutoFit/>
          </a:bodyPr>
          <a:lstStyle/>
          <a:p>
            <a:r>
              <a:rPr lang="sl-SI" dirty="0" smtClean="0">
                <a:solidFill>
                  <a:schemeClr val="bg1"/>
                </a:solidFill>
              </a:rPr>
              <a:t>Dale COPELAND</a:t>
            </a:r>
            <a:endParaRPr lang="sl-SI" dirty="0">
              <a:solidFill>
                <a:schemeClr val="bg1"/>
              </a:solidFill>
            </a:endParaRPr>
          </a:p>
        </p:txBody>
      </p:sp>
      <p:sp>
        <p:nvSpPr>
          <p:cNvPr id="11" name="PoljeZBesedilom 10"/>
          <p:cNvSpPr txBox="1"/>
          <p:nvPr/>
        </p:nvSpPr>
        <p:spPr>
          <a:xfrm>
            <a:off x="6804248" y="5229200"/>
            <a:ext cx="1656184" cy="369332"/>
          </a:xfrm>
          <a:prstGeom prst="rect">
            <a:avLst/>
          </a:prstGeom>
          <a:noFill/>
        </p:spPr>
        <p:txBody>
          <a:bodyPr wrap="square" rtlCol="0">
            <a:spAutoFit/>
          </a:bodyPr>
          <a:lstStyle/>
          <a:p>
            <a:r>
              <a:rPr lang="sl-SI" dirty="0" smtClean="0">
                <a:solidFill>
                  <a:schemeClr val="bg1"/>
                </a:solidFill>
              </a:rPr>
              <a:t>John EVANS</a:t>
            </a:r>
            <a:endParaRPr lang="sl-SI" dirty="0">
              <a:solidFill>
                <a:schemeClr val="bg1"/>
              </a:solidFill>
            </a:endParaRPr>
          </a:p>
        </p:txBody>
      </p:sp>
      <p:pic>
        <p:nvPicPr>
          <p:cNvPr id="21514" name="Picture 10" descr="http://www.artnet.com/Magazine/reviews/oisteanu/Images/oisteanu1-4-8.jpg"/>
          <p:cNvPicPr>
            <a:picLocks noChangeAspect="1" noChangeArrowheads="1"/>
          </p:cNvPicPr>
          <p:nvPr/>
        </p:nvPicPr>
        <p:blipFill>
          <a:blip r:embed="rId4" cstate="print"/>
          <a:srcRect/>
          <a:stretch>
            <a:fillRect/>
          </a:stretch>
        </p:blipFill>
        <p:spPr bwMode="auto">
          <a:xfrm>
            <a:off x="6310554" y="1196752"/>
            <a:ext cx="2593639" cy="3672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16" name="Picture 12" descr="8-6-08 collage art.jpg"/>
          <p:cNvPicPr>
            <a:picLocks noChangeAspect="1" noChangeArrowheads="1"/>
          </p:cNvPicPr>
          <p:nvPr/>
        </p:nvPicPr>
        <p:blipFill>
          <a:blip r:embed="rId5" cstate="print"/>
          <a:srcRect/>
          <a:stretch>
            <a:fillRect/>
          </a:stretch>
        </p:blipFill>
        <p:spPr bwMode="auto">
          <a:xfrm>
            <a:off x="323529" y="3747175"/>
            <a:ext cx="2592288" cy="2803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PoljeZBesedilom 13"/>
          <p:cNvSpPr txBox="1"/>
          <p:nvPr/>
        </p:nvSpPr>
        <p:spPr>
          <a:xfrm>
            <a:off x="3059832" y="6165304"/>
            <a:ext cx="1944216" cy="369332"/>
          </a:xfrm>
          <a:prstGeom prst="rect">
            <a:avLst/>
          </a:prstGeom>
          <a:noFill/>
        </p:spPr>
        <p:txBody>
          <a:bodyPr wrap="square" rtlCol="0">
            <a:spAutoFit/>
          </a:bodyPr>
          <a:lstStyle/>
          <a:p>
            <a:r>
              <a:rPr lang="sl-SI" dirty="0" err="1" smtClean="0">
                <a:solidFill>
                  <a:schemeClr val="bg1"/>
                </a:solidFill>
              </a:rPr>
              <a:t>Delisa</a:t>
            </a:r>
            <a:r>
              <a:rPr lang="sl-SI" dirty="0" smtClean="0">
                <a:solidFill>
                  <a:schemeClr val="bg1"/>
                </a:solidFill>
              </a:rPr>
              <a:t> SAGE</a:t>
            </a:r>
            <a:endParaRPr lang="sl-SI"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box(in)">
                                      <p:cBhvr>
                                        <p:cTn id="12" dur="500"/>
                                        <p:tgtEl>
                                          <p:spTgt spid="215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1516"/>
                                        </p:tgtEl>
                                        <p:attrNameLst>
                                          <p:attrName>style.visibility</p:attrName>
                                        </p:attrNameLst>
                                      </p:cBhvr>
                                      <p:to>
                                        <p:strVal val="visible"/>
                                      </p:to>
                                    </p:set>
                                    <p:animEffect transition="in" filter="box(in)">
                                      <p:cBhvr>
                                        <p:cTn id="17" dur="500"/>
                                        <p:tgtEl>
                                          <p:spTgt spid="215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1514"/>
                                        </p:tgtEl>
                                        <p:attrNameLst>
                                          <p:attrName>style.visibility</p:attrName>
                                        </p:attrNameLst>
                                      </p:cBhvr>
                                      <p:to>
                                        <p:strVal val="visible"/>
                                      </p:to>
                                    </p:set>
                                    <p:animEffect transition="in" filter="box(in)">
                                      <p:cBhvr>
                                        <p:cTn id="22"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eb.norwoodschool.org/lsart/Artists/violin.jpg"/>
          <p:cNvPicPr>
            <a:picLocks noChangeAspect="1" noChangeArrowheads="1"/>
          </p:cNvPicPr>
          <p:nvPr/>
        </p:nvPicPr>
        <p:blipFill>
          <a:blip r:embed="rId2" cstate="print"/>
          <a:srcRect/>
          <a:stretch>
            <a:fillRect/>
          </a:stretch>
        </p:blipFill>
        <p:spPr bwMode="auto">
          <a:xfrm>
            <a:off x="3275856" y="1268760"/>
            <a:ext cx="5275005" cy="4536504"/>
          </a:xfrm>
          <a:prstGeom prst="rect">
            <a:avLst/>
          </a:prstGeom>
          <a:ln>
            <a:noFill/>
          </a:ln>
          <a:effectLst>
            <a:outerShdw blurRad="292100" dist="139700" dir="2700000" algn="tl" rotWithShape="0">
              <a:srgbClr val="333333">
                <a:alpha val="65000"/>
              </a:srgbClr>
            </a:outerShdw>
          </a:effectLst>
        </p:spPr>
      </p:pic>
      <p:pic>
        <p:nvPicPr>
          <p:cNvPr id="1028" name="Picture 4" descr="http://orig09.deviantart.net/f0b5/f/2011/172/3/9/george_by_patbremer-d3jlrq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2601289" cy="3672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028" y="1265641"/>
            <a:ext cx="3019165" cy="2090771"/>
          </a:xfrm>
          <a:prstGeom prst="rect">
            <a:avLst/>
          </a:prstGeom>
          <a:ln>
            <a:noFill/>
          </a:ln>
          <a:effectLst>
            <a:softEdge rad="112500"/>
          </a:effectLst>
        </p:spPr>
      </p:pic>
      <p:pic>
        <p:nvPicPr>
          <p:cNvPr id="1030" name="Picture 6" descr="http://3.bp.blogspot.com/_rsVPqQQhJVU/TVAviNqET1I/AAAAAAAABM8/YCJoRWxG8Vo/s320/owlblackfly3.jpeg"/>
          <p:cNvPicPr>
            <a:picLocks noChangeAspect="1" noChangeArrowheads="1"/>
          </p:cNvPicPr>
          <p:nvPr/>
        </p:nvPicPr>
        <p:blipFill>
          <a:blip r:embed="rId3" cstate="print"/>
          <a:srcRect/>
          <a:stretch>
            <a:fillRect/>
          </a:stretch>
        </p:blipFill>
        <p:spPr bwMode="auto">
          <a:xfrm>
            <a:off x="6449403" y="260648"/>
            <a:ext cx="2286000" cy="2286001"/>
          </a:xfrm>
          <a:prstGeom prst="rect">
            <a:avLst/>
          </a:prstGeom>
          <a:ln>
            <a:noFill/>
          </a:ln>
          <a:effectLst>
            <a:softEdge rad="112500"/>
          </a:effectLst>
        </p:spPr>
      </p:pic>
      <p:pic>
        <p:nvPicPr>
          <p:cNvPr id="8" name="Picture 8" descr="http://image.spreadshirt.com/image-server/v1/compositions/4885677/views/1,width=178,height=178/orange-collage-art-duck-kids-shirts_design.png"/>
          <p:cNvPicPr>
            <a:picLocks noChangeAspect="1" noChangeArrowheads="1"/>
          </p:cNvPicPr>
          <p:nvPr/>
        </p:nvPicPr>
        <p:blipFill>
          <a:blip r:embed="rId4" cstate="print"/>
          <a:srcRect/>
          <a:stretch>
            <a:fillRect/>
          </a:stretch>
        </p:blipFill>
        <p:spPr bwMode="auto">
          <a:xfrm>
            <a:off x="3992228" y="386408"/>
            <a:ext cx="2160240" cy="2160241"/>
          </a:xfrm>
          <a:prstGeom prst="rect">
            <a:avLst/>
          </a:prstGeom>
          <a:ln>
            <a:noFill/>
          </a:ln>
          <a:effectLst>
            <a:softEdge rad="112500"/>
          </a:effectLst>
        </p:spPr>
      </p:pic>
      <p:sp>
        <p:nvSpPr>
          <p:cNvPr id="10" name="PoljeZBesedilom 9"/>
          <p:cNvSpPr txBox="1"/>
          <p:nvPr/>
        </p:nvSpPr>
        <p:spPr>
          <a:xfrm>
            <a:off x="467544" y="260648"/>
            <a:ext cx="3384376" cy="584775"/>
          </a:xfrm>
          <a:prstGeom prst="rect">
            <a:avLst/>
          </a:prstGeom>
          <a:noFill/>
        </p:spPr>
        <p:txBody>
          <a:bodyPr wrap="square" rtlCol="0">
            <a:spAutoFit/>
          </a:bodyPr>
          <a:lstStyle/>
          <a:p>
            <a:r>
              <a:rPr lang="sl-SI" sz="3200" b="1" dirty="0" smtClean="0">
                <a:solidFill>
                  <a:schemeClr val="bg1"/>
                </a:solidFill>
                <a:latin typeface="Candara" pitchFamily="34" charset="0"/>
              </a:rPr>
              <a:t>OTROŠKI KOLAŽI</a:t>
            </a:r>
            <a:endParaRPr lang="sl-SI" sz="3200" b="1" dirty="0">
              <a:solidFill>
                <a:schemeClr val="bg1"/>
              </a:solidFill>
              <a:latin typeface="Candara" pitchFamily="34" charset="0"/>
            </a:endParaRPr>
          </a:p>
        </p:txBody>
      </p:sp>
      <p:pic>
        <p:nvPicPr>
          <p:cNvPr id="1026" name="Picture 2" descr="http://images.scholastic.co.uk/assets/a/ba/70/insect-collage-57054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2228" y="2636912"/>
            <a:ext cx="3978796" cy="39787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http://dreamdogsart.typepad.com/.a/6a00d8341c192953ef010536435147970b-400w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513" y="3501008"/>
            <a:ext cx="2328193" cy="28927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6372199" y="204175"/>
            <a:ext cx="2559227" cy="523220"/>
          </a:xfrm>
          <a:prstGeom prst="rect">
            <a:avLst/>
          </a:prstGeom>
          <a:noFill/>
        </p:spPr>
        <p:txBody>
          <a:bodyPr wrap="square" rtlCol="0">
            <a:spAutoFit/>
          </a:bodyPr>
          <a:lstStyle/>
          <a:p>
            <a:r>
              <a:rPr lang="sl-SI" sz="2800" b="1" dirty="0" smtClean="0">
                <a:solidFill>
                  <a:schemeClr val="bg1"/>
                </a:solidFill>
              </a:rPr>
              <a:t>NEKAJ IDEJ </a:t>
            </a:r>
            <a:r>
              <a:rPr lang="sl-SI" b="1" dirty="0" smtClean="0">
                <a:solidFill>
                  <a:schemeClr val="bg1"/>
                </a:solidFill>
              </a:rPr>
              <a:t>:</a:t>
            </a:r>
            <a:endParaRPr lang="sl-SI" b="1" dirty="0">
              <a:solidFill>
                <a:schemeClr val="bg1"/>
              </a:solidFill>
            </a:endParaRPr>
          </a:p>
        </p:txBody>
      </p:sp>
      <p:pic>
        <p:nvPicPr>
          <p:cNvPr id="2050" name="Picture 2" descr="http://artary.sg/m/wp-content/uploads/2011/01/photo-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6" y="3573315"/>
            <a:ext cx="3925678" cy="28902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735" y="1252418"/>
            <a:ext cx="4320455" cy="43090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s://s-media-cache-ak0.pinimg.com/736x/29/ec/c3/29ecc38a42874ce52053f6c67861545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306" y="450250"/>
            <a:ext cx="3925678" cy="28855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500"/>
                                        <p:tgtEl>
                                          <p:spTgt spid="20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chemeClr val="bg1"/>
                </a:solidFill>
              </a:rPr>
              <a:t>Navodilo za delo</a:t>
            </a:r>
            <a:endParaRPr lang="sl-SI" dirty="0">
              <a:solidFill>
                <a:schemeClr val="bg1"/>
              </a:solidFill>
            </a:endParaRPr>
          </a:p>
        </p:txBody>
      </p:sp>
      <p:graphicFrame>
        <p:nvGraphicFramePr>
          <p:cNvPr id="3" name="Tabela 2"/>
          <p:cNvGraphicFramePr>
            <a:graphicFrameLocks noGrp="1"/>
          </p:cNvGraphicFramePr>
          <p:nvPr>
            <p:extLst>
              <p:ext uri="{D42A27DB-BD31-4B8C-83A1-F6EECF244321}">
                <p14:modId xmlns:p14="http://schemas.microsoft.com/office/powerpoint/2010/main" val="3877068055"/>
              </p:ext>
            </p:extLst>
          </p:nvPr>
        </p:nvGraphicFramePr>
        <p:xfrm>
          <a:off x="755576" y="1196752"/>
          <a:ext cx="7488832" cy="5264704"/>
        </p:xfrm>
        <a:graphic>
          <a:graphicData uri="http://schemas.openxmlformats.org/drawingml/2006/table">
            <a:tbl>
              <a:tblPr/>
              <a:tblGrid>
                <a:gridCol w="7488832">
                  <a:extLst>
                    <a:ext uri="{9D8B030D-6E8A-4147-A177-3AD203B41FA5}">
                      <a16:colId xmlns:a16="http://schemas.microsoft.com/office/drawing/2014/main" val="20000"/>
                    </a:ext>
                  </a:extLst>
                </a:gridCol>
              </a:tblGrid>
              <a:tr h="1840112">
                <a:tc>
                  <a:txBody>
                    <a:bodyPr/>
                    <a:lstStyle/>
                    <a:p>
                      <a:r>
                        <a:rPr lang="sl-SI" sz="2400" b="1" i="0" u="none" strike="noStrike" dirty="0" smtClean="0">
                          <a:solidFill>
                            <a:schemeClr val="bg1"/>
                          </a:solidFill>
                          <a:latin typeface="Candara" pitchFamily="34" charset="0"/>
                        </a:rPr>
                        <a:t>POTREBUJEMO:</a:t>
                      </a:r>
                    </a:p>
                    <a:p>
                      <a:pPr>
                        <a:buFontTx/>
                        <a:buChar char="-"/>
                      </a:pPr>
                      <a:r>
                        <a:rPr lang="sl-SI" sz="2400" b="1" i="0" u="none" strike="noStrike" dirty="0" smtClean="0">
                          <a:solidFill>
                            <a:schemeClr val="bg1"/>
                          </a:solidFill>
                          <a:latin typeface="Candara" pitchFamily="34" charset="0"/>
                        </a:rPr>
                        <a:t>revije z barvnimi </a:t>
                      </a:r>
                      <a:r>
                        <a:rPr lang="sl-SI" sz="2400" b="1" i="0" u="none" strike="noStrike" baseline="0" dirty="0" smtClean="0">
                          <a:solidFill>
                            <a:schemeClr val="bg1"/>
                          </a:solidFill>
                          <a:latin typeface="Candara" pitchFamily="34" charset="0"/>
                        </a:rPr>
                        <a:t>stranmi (reklame, narava)</a:t>
                      </a:r>
                    </a:p>
                    <a:p>
                      <a:pPr>
                        <a:buFontTx/>
                        <a:buChar char="-"/>
                      </a:pPr>
                      <a:r>
                        <a:rPr lang="sl-SI" sz="2400" b="1" i="0" u="none" strike="noStrike" baseline="0" dirty="0" smtClean="0">
                          <a:solidFill>
                            <a:schemeClr val="bg1"/>
                          </a:solidFill>
                          <a:latin typeface="Candara" pitchFamily="34" charset="0"/>
                        </a:rPr>
                        <a:t>risalni </a:t>
                      </a:r>
                      <a:r>
                        <a:rPr lang="sl-SI" sz="2400" b="1" i="0" u="none" strike="noStrike" baseline="0" dirty="0" smtClean="0">
                          <a:solidFill>
                            <a:schemeClr val="bg1"/>
                          </a:solidFill>
                          <a:latin typeface="Candara" pitchFamily="34" charset="0"/>
                        </a:rPr>
                        <a:t>list ali list A4</a:t>
                      </a:r>
                      <a:endParaRPr lang="sl-SI" sz="2400" b="1" i="0" u="none" strike="noStrike" baseline="0" dirty="0" smtClean="0">
                        <a:solidFill>
                          <a:schemeClr val="bg1"/>
                        </a:solidFill>
                        <a:latin typeface="Candara" pitchFamily="34" charset="0"/>
                      </a:endParaRPr>
                    </a:p>
                    <a:p>
                      <a:pPr>
                        <a:buFontTx/>
                        <a:buChar char="-"/>
                      </a:pPr>
                      <a:r>
                        <a:rPr lang="sl-SI" sz="2400" b="1" i="0" u="none" strike="noStrike" baseline="0" dirty="0" smtClean="0">
                          <a:solidFill>
                            <a:schemeClr val="bg1"/>
                          </a:solidFill>
                          <a:latin typeface="Candara" pitchFamily="34" charset="0"/>
                        </a:rPr>
                        <a:t>tempera barvice, čopič</a:t>
                      </a:r>
                    </a:p>
                    <a:p>
                      <a:pPr>
                        <a:buFontTx/>
                        <a:buChar char="-"/>
                      </a:pPr>
                      <a:r>
                        <a:rPr lang="sl-SI" sz="2400" b="1" i="0" u="none" strike="noStrike" baseline="0" dirty="0" smtClean="0">
                          <a:solidFill>
                            <a:schemeClr val="bg1"/>
                          </a:solidFill>
                          <a:latin typeface="Candara" pitchFamily="34" charset="0"/>
                        </a:rPr>
                        <a:t>lepilo</a:t>
                      </a:r>
                      <a:endParaRPr lang="sl-SI" sz="2400" b="1" i="0" u="none" strike="noStrike" dirty="0">
                        <a:solidFill>
                          <a:schemeClr val="bg1"/>
                        </a:solidFill>
                        <a:latin typeface="Candara" pitchFamily="34" charset="0"/>
                      </a:endParaRPr>
                    </a:p>
                  </a:txBody>
                  <a:tcPr anchor="ctr">
                    <a:lnL>
                      <a:noFill/>
                    </a:lnL>
                    <a:lnR>
                      <a:noFill/>
                    </a:lnR>
                    <a:lnT>
                      <a:noFill/>
                    </a:lnT>
                    <a:lnB>
                      <a:noFill/>
                    </a:lnB>
                  </a:tcPr>
                </a:tc>
                <a:extLst>
                  <a:ext uri="{0D108BD9-81ED-4DB2-BD59-A6C34878D82A}">
                    <a16:rowId xmlns:a16="http://schemas.microsoft.com/office/drawing/2014/main" val="10000"/>
                  </a:ext>
                </a:extLst>
              </a:tr>
              <a:tr h="2058131">
                <a:tc>
                  <a:txBody>
                    <a:bodyPr/>
                    <a:lstStyle/>
                    <a:p>
                      <a:pPr>
                        <a:buFont typeface="Arial"/>
                        <a:buChar char="•"/>
                      </a:pPr>
                      <a:r>
                        <a:rPr lang="sl-SI" sz="2400" b="1" i="0" dirty="0">
                          <a:solidFill>
                            <a:schemeClr val="bg1"/>
                          </a:solidFill>
                          <a:latin typeface="Candara" pitchFamily="34" charset="0"/>
                        </a:rPr>
                        <a:t>Najprej si </a:t>
                      </a:r>
                      <a:r>
                        <a:rPr lang="sl-SI" sz="2400" b="1" i="0" dirty="0" smtClean="0">
                          <a:solidFill>
                            <a:schemeClr val="bg1"/>
                          </a:solidFill>
                          <a:latin typeface="Candara" pitchFamily="34" charset="0"/>
                        </a:rPr>
                        <a:t>pripravimo podlago</a:t>
                      </a:r>
                      <a:r>
                        <a:rPr lang="sl-SI" sz="2400" b="1" i="0" dirty="0">
                          <a:solidFill>
                            <a:schemeClr val="bg1"/>
                          </a:solidFill>
                          <a:latin typeface="Candara" pitchFamily="34" charset="0"/>
                        </a:rPr>
                        <a:t>, tako da s tempera ali vodenimi barvami </a:t>
                      </a:r>
                      <a:r>
                        <a:rPr lang="sl-SI" sz="2400" b="1" i="0" dirty="0" smtClean="0">
                          <a:solidFill>
                            <a:schemeClr val="bg1"/>
                          </a:solidFill>
                          <a:latin typeface="Candara" pitchFamily="34" charset="0"/>
                        </a:rPr>
                        <a:t>pobarvamo </a:t>
                      </a:r>
                      <a:r>
                        <a:rPr lang="sl-SI" sz="2400" b="1" i="0" dirty="0">
                          <a:solidFill>
                            <a:schemeClr val="bg1"/>
                          </a:solidFill>
                          <a:latin typeface="Candara" pitchFamily="34" charset="0"/>
                        </a:rPr>
                        <a:t>risalni </a:t>
                      </a:r>
                      <a:r>
                        <a:rPr lang="sl-SI" sz="2400" b="1" i="0" dirty="0" smtClean="0">
                          <a:solidFill>
                            <a:schemeClr val="bg1"/>
                          </a:solidFill>
                          <a:latin typeface="Candara" pitchFamily="34" charset="0"/>
                        </a:rPr>
                        <a:t>list ali list</a:t>
                      </a:r>
                      <a:r>
                        <a:rPr lang="sl-SI" sz="2400" b="1" i="0" baseline="0" dirty="0" smtClean="0">
                          <a:solidFill>
                            <a:schemeClr val="bg1"/>
                          </a:solidFill>
                          <a:latin typeface="Candara" pitchFamily="34" charset="0"/>
                        </a:rPr>
                        <a:t> A4</a:t>
                      </a:r>
                      <a:r>
                        <a:rPr lang="sl-SI" sz="2400" b="1" i="0" dirty="0" smtClean="0">
                          <a:solidFill>
                            <a:schemeClr val="bg1"/>
                          </a:solidFill>
                          <a:latin typeface="Candara" pitchFamily="34" charset="0"/>
                        </a:rPr>
                        <a:t>. Pustimo, da </a:t>
                      </a:r>
                      <a:r>
                        <a:rPr lang="sl-SI" sz="2400" b="1" i="0" dirty="0">
                          <a:solidFill>
                            <a:schemeClr val="bg1"/>
                          </a:solidFill>
                          <a:latin typeface="Candara" pitchFamily="34" charset="0"/>
                        </a:rPr>
                        <a:t>se posuši</a:t>
                      </a:r>
                      <a:r>
                        <a:rPr lang="sl-SI" sz="2400" b="1" i="0" dirty="0" smtClean="0">
                          <a:solidFill>
                            <a:schemeClr val="bg1"/>
                          </a:solidFill>
                          <a:latin typeface="Candara" pitchFamily="34" charset="0"/>
                        </a:rPr>
                        <a:t>. </a:t>
                      </a:r>
                    </a:p>
                    <a:p>
                      <a:pPr>
                        <a:buFont typeface="Arial"/>
                        <a:buChar char="•"/>
                      </a:pPr>
                      <a:r>
                        <a:rPr lang="sl-SI" sz="2400" b="1" i="0" dirty="0" smtClean="0">
                          <a:solidFill>
                            <a:schemeClr val="bg1"/>
                          </a:solidFill>
                          <a:latin typeface="Candara" pitchFamily="34" charset="0"/>
                        </a:rPr>
                        <a:t>Na posušeno podlago s svinčnikom narahlo skiciramo </a:t>
                      </a:r>
                      <a:r>
                        <a:rPr lang="sl-SI" sz="2400" b="1" i="0" baseline="0" dirty="0" smtClean="0">
                          <a:solidFill>
                            <a:schemeClr val="bg1"/>
                          </a:solidFill>
                          <a:latin typeface="Candara" pitchFamily="34" charset="0"/>
                        </a:rPr>
                        <a:t>polža. </a:t>
                      </a:r>
                      <a:endParaRPr lang="sl-SI" sz="2400" b="1" i="0" dirty="0">
                        <a:solidFill>
                          <a:schemeClr val="bg1"/>
                        </a:solidFill>
                        <a:latin typeface="Candara" pitchFamily="34" charset="0"/>
                      </a:endParaRPr>
                    </a:p>
                  </a:txBody>
                  <a:tcPr anchor="ctr">
                    <a:lnL>
                      <a:noFill/>
                    </a:lnL>
                    <a:lnR>
                      <a:noFill/>
                    </a:lnR>
                    <a:lnT>
                      <a:noFill/>
                    </a:lnT>
                    <a:lnB>
                      <a:noFill/>
                    </a:lnB>
                  </a:tcPr>
                </a:tc>
                <a:extLst>
                  <a:ext uri="{0D108BD9-81ED-4DB2-BD59-A6C34878D82A}">
                    <a16:rowId xmlns:a16="http://schemas.microsoft.com/office/drawing/2014/main" val="10001"/>
                  </a:ext>
                </a:extLst>
              </a:tr>
              <a:tr h="1286333">
                <a:tc>
                  <a:txBody>
                    <a:bodyPr/>
                    <a:lstStyle/>
                    <a:p>
                      <a:pPr algn="l">
                        <a:buFont typeface="Arial"/>
                        <a:buChar char="•"/>
                      </a:pPr>
                      <a:r>
                        <a:rPr lang="sl-SI" sz="2400" b="1" i="0" dirty="0">
                          <a:solidFill>
                            <a:schemeClr val="bg1"/>
                          </a:solidFill>
                          <a:latin typeface="Candara" pitchFamily="34" charset="0"/>
                        </a:rPr>
                        <a:t>Iz kolaž </a:t>
                      </a:r>
                      <a:r>
                        <a:rPr lang="sl-SI" sz="2400" b="1" i="0" dirty="0" smtClean="0">
                          <a:solidFill>
                            <a:schemeClr val="bg1"/>
                          </a:solidFill>
                          <a:latin typeface="Candara" pitchFamily="34" charset="0"/>
                        </a:rPr>
                        <a:t>papirja ali barvnih listov iz revij natrgamo</a:t>
                      </a:r>
                      <a:r>
                        <a:rPr lang="sl-SI" sz="2400" b="1" i="0" baseline="0" dirty="0" smtClean="0">
                          <a:solidFill>
                            <a:schemeClr val="bg1"/>
                          </a:solidFill>
                          <a:latin typeface="Candara" pitchFamily="34" charset="0"/>
                        </a:rPr>
                        <a:t> manjše</a:t>
                      </a:r>
                      <a:r>
                        <a:rPr lang="sl-SI" sz="2400" b="1" i="0" dirty="0" smtClean="0">
                          <a:solidFill>
                            <a:schemeClr val="bg1"/>
                          </a:solidFill>
                          <a:latin typeface="Candara" pitchFamily="34" charset="0"/>
                        </a:rPr>
                        <a:t> koščke različnih barv.</a:t>
                      </a:r>
                    </a:p>
                    <a:p>
                      <a:pPr algn="l">
                        <a:buFont typeface="Arial"/>
                        <a:buChar char="•"/>
                      </a:pPr>
                      <a:r>
                        <a:rPr lang="sl-SI" sz="2400" b="1" i="0" dirty="0" smtClean="0">
                          <a:solidFill>
                            <a:schemeClr val="bg1"/>
                          </a:solidFill>
                          <a:latin typeface="Candara" pitchFamily="34" charset="0"/>
                        </a:rPr>
                        <a:t>Prilepimo jih na </a:t>
                      </a:r>
                      <a:r>
                        <a:rPr lang="sl-SI" sz="2400" b="1" i="0" dirty="0">
                          <a:solidFill>
                            <a:schemeClr val="bg1"/>
                          </a:solidFill>
                          <a:latin typeface="Candara" pitchFamily="34" charset="0"/>
                        </a:rPr>
                        <a:t>risalni </a:t>
                      </a:r>
                      <a:r>
                        <a:rPr lang="sl-SI" sz="2400" b="1" i="0" dirty="0" smtClean="0">
                          <a:solidFill>
                            <a:schemeClr val="bg1"/>
                          </a:solidFill>
                          <a:latin typeface="Candara" pitchFamily="34" charset="0"/>
                        </a:rPr>
                        <a:t>list v obliki polža.</a:t>
                      </a:r>
                      <a:endParaRPr lang="sl-SI" sz="2400" b="1" i="0" dirty="0">
                        <a:solidFill>
                          <a:schemeClr val="bg1"/>
                        </a:solidFill>
                        <a:latin typeface="Candara" pitchFamily="34" charset="0"/>
                      </a:endParaRPr>
                    </a:p>
                  </a:txBody>
                  <a:tcPr>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332656"/>
            <a:ext cx="8229600" cy="796950"/>
          </a:xfrm>
        </p:spPr>
        <p:style>
          <a:lnRef idx="2">
            <a:schemeClr val="accent1"/>
          </a:lnRef>
          <a:fillRef idx="1">
            <a:schemeClr val="lt1"/>
          </a:fillRef>
          <a:effectRef idx="0">
            <a:schemeClr val="accent1"/>
          </a:effectRef>
          <a:fontRef idx="minor">
            <a:schemeClr val="dk1"/>
          </a:fontRef>
        </p:style>
        <p:txBody>
          <a:bodyPr/>
          <a:lstStyle/>
          <a:p>
            <a:r>
              <a:rPr lang="sl-SI" dirty="0" smtClean="0"/>
              <a:t>Ustvarjanje učencev:</a:t>
            </a:r>
            <a:endParaRPr lang="sl-SI" dirty="0"/>
          </a:p>
        </p:txBody>
      </p:sp>
      <p:pic>
        <p:nvPicPr>
          <p:cNvPr id="5" name="Slika 4" descr="IMG_1289.jpg"/>
          <p:cNvPicPr>
            <a:picLocks noChangeAspect="1"/>
          </p:cNvPicPr>
          <p:nvPr/>
        </p:nvPicPr>
        <p:blipFill>
          <a:blip r:embed="rId2" cstate="print"/>
          <a:stretch>
            <a:fillRect/>
          </a:stretch>
        </p:blipFill>
        <p:spPr>
          <a:xfrm>
            <a:off x="837928" y="1412776"/>
            <a:ext cx="3744416" cy="4983062"/>
          </a:xfrm>
          <a:prstGeom prst="rect">
            <a:avLst/>
          </a:prstGeom>
          <a:ln>
            <a:noFill/>
          </a:ln>
          <a:effectLst>
            <a:softEdge rad="112500"/>
          </a:effectLst>
        </p:spPr>
      </p:pic>
      <p:pic>
        <p:nvPicPr>
          <p:cNvPr id="6" name="Slika 5" descr="IMG_1290.jpg"/>
          <p:cNvPicPr>
            <a:picLocks noChangeAspect="1"/>
          </p:cNvPicPr>
          <p:nvPr/>
        </p:nvPicPr>
        <p:blipFill>
          <a:blip r:embed="rId3" cstate="print"/>
          <a:stretch>
            <a:fillRect/>
          </a:stretch>
        </p:blipFill>
        <p:spPr>
          <a:xfrm>
            <a:off x="4860032" y="1460690"/>
            <a:ext cx="3672409" cy="4887233"/>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IMG_1299.jpg"/>
          <p:cNvPicPr>
            <a:picLocks noChangeAspect="1"/>
          </p:cNvPicPr>
          <p:nvPr/>
        </p:nvPicPr>
        <p:blipFill>
          <a:blip r:embed="rId2" cstate="print"/>
          <a:stretch>
            <a:fillRect/>
          </a:stretch>
        </p:blipFill>
        <p:spPr>
          <a:xfrm>
            <a:off x="2640636" y="3402076"/>
            <a:ext cx="4379635" cy="3290984"/>
          </a:xfrm>
          <a:prstGeom prst="rect">
            <a:avLst/>
          </a:prstGeom>
          <a:ln>
            <a:noFill/>
          </a:ln>
          <a:effectLst>
            <a:softEdge rad="112500"/>
          </a:effectLst>
        </p:spPr>
      </p:pic>
      <p:pic>
        <p:nvPicPr>
          <p:cNvPr id="9" name="Slika 8" descr="IMG_1296.jpg"/>
          <p:cNvPicPr>
            <a:picLocks noChangeAspect="1"/>
          </p:cNvPicPr>
          <p:nvPr/>
        </p:nvPicPr>
        <p:blipFill>
          <a:blip r:embed="rId3" cstate="print"/>
          <a:stretch>
            <a:fillRect/>
          </a:stretch>
        </p:blipFill>
        <p:spPr>
          <a:xfrm>
            <a:off x="4499992" y="116632"/>
            <a:ext cx="4393931" cy="3301727"/>
          </a:xfrm>
          <a:prstGeom prst="rect">
            <a:avLst/>
          </a:prstGeom>
          <a:ln>
            <a:noFill/>
          </a:ln>
          <a:effectLst>
            <a:softEdge rad="112500"/>
          </a:effectLst>
        </p:spPr>
      </p:pic>
      <p:pic>
        <p:nvPicPr>
          <p:cNvPr id="4" name="Slika 3" descr="IMG_1295.jpg"/>
          <p:cNvPicPr>
            <a:picLocks noChangeAspect="1"/>
          </p:cNvPicPr>
          <p:nvPr/>
        </p:nvPicPr>
        <p:blipFill>
          <a:blip r:embed="rId4" cstate="print"/>
          <a:stretch>
            <a:fillRect/>
          </a:stretch>
        </p:blipFill>
        <p:spPr>
          <a:xfrm>
            <a:off x="204304" y="184387"/>
            <a:ext cx="4342905" cy="3263383"/>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ca6bf3abc8c515d48857a5c5328843bb275e6"/>
</p:tagLst>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Polz_kolaz (1)</Template>
  <TotalTime>38</TotalTime>
  <Words>106</Words>
  <Application>Microsoft Office PowerPoint</Application>
  <PresentationFormat>Diaprojekcija na zaslonu (4:3)</PresentationFormat>
  <Paragraphs>29</Paragraphs>
  <Slides>10</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10</vt:i4>
      </vt:variant>
    </vt:vector>
  </HeadingPairs>
  <TitlesOfParts>
    <vt:vector size="14" baseType="lpstr">
      <vt:lpstr>Arial</vt:lpstr>
      <vt:lpstr>Calibri</vt:lpstr>
      <vt:lpstr>Candara</vt:lpstr>
      <vt:lpstr>Officeova tema</vt:lpstr>
      <vt:lpstr>PowerPointova predstavitev</vt:lpstr>
      <vt:lpstr>   Kolaž (iz francoščine coller – lepiti) je umetniško delo in hkrati ime tehnike. Kolaž je narejen kot sestavljanka iz različnih materialov ter oblik. Kolaž lahko vključuje izrezke iz časopisov, razne trakove, delčke barvnih ali ročno izdelanih papirjev, fotografije in dele le teh; ti so prilepljeni na papir, platno ali drugo podlago. (Iz Wikipedije)  </vt:lpstr>
      <vt:lpstr>Nekaj kolažev priznanih umetnikov</vt:lpstr>
      <vt:lpstr>PowerPointova predstavitev</vt:lpstr>
      <vt:lpstr>PowerPointova predstavitev</vt:lpstr>
      <vt:lpstr>PowerPointova predstavitev</vt:lpstr>
      <vt:lpstr>Navodilo za delo</vt:lpstr>
      <vt:lpstr>Ustvarjanje učencev: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Klavdija</dc:creator>
  <cp:lastModifiedBy>Tatjana</cp:lastModifiedBy>
  <cp:revision>12</cp:revision>
  <dcterms:created xsi:type="dcterms:W3CDTF">2016-01-26T18:24:57Z</dcterms:created>
  <dcterms:modified xsi:type="dcterms:W3CDTF">2020-05-09T16:53:10Z</dcterms:modified>
</cp:coreProperties>
</file>