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A5605-F783-4427-91EF-EBAD88519B69}" type="datetimeFigureOut">
              <a:rPr lang="sl-SI" smtClean="0"/>
              <a:pPr/>
              <a:t>11. 05. 2020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03EFC-2C76-4C45-A1A2-667B046F98A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03EFC-2C76-4C45-A1A2-667B046F98A1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3863-7F79-4929-912F-91C4C69017E2}" type="datetimeFigureOut">
              <a:rPr lang="sl-SI" smtClean="0"/>
              <a:pPr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96C7-0437-4879-A2AF-03CAC38397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3863-7F79-4929-912F-91C4C69017E2}" type="datetimeFigureOut">
              <a:rPr lang="sl-SI" smtClean="0"/>
              <a:pPr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96C7-0437-4879-A2AF-03CAC38397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3863-7F79-4929-912F-91C4C69017E2}" type="datetimeFigureOut">
              <a:rPr lang="sl-SI" smtClean="0"/>
              <a:pPr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96C7-0437-4879-A2AF-03CAC38397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3863-7F79-4929-912F-91C4C69017E2}" type="datetimeFigureOut">
              <a:rPr lang="sl-SI" smtClean="0"/>
              <a:pPr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96C7-0437-4879-A2AF-03CAC38397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3863-7F79-4929-912F-91C4C69017E2}" type="datetimeFigureOut">
              <a:rPr lang="sl-SI" smtClean="0"/>
              <a:pPr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96C7-0437-4879-A2AF-03CAC38397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3863-7F79-4929-912F-91C4C69017E2}" type="datetimeFigureOut">
              <a:rPr lang="sl-SI" smtClean="0"/>
              <a:pPr/>
              <a:t>11. 05. 2020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96C7-0437-4879-A2AF-03CAC38397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3863-7F79-4929-912F-91C4C69017E2}" type="datetimeFigureOut">
              <a:rPr lang="sl-SI" smtClean="0"/>
              <a:pPr/>
              <a:t>11. 05. 2020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96C7-0437-4879-A2AF-03CAC38397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3863-7F79-4929-912F-91C4C69017E2}" type="datetimeFigureOut">
              <a:rPr lang="sl-SI" smtClean="0"/>
              <a:pPr/>
              <a:t>11. 05. 2020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96C7-0437-4879-A2AF-03CAC38397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3863-7F79-4929-912F-91C4C69017E2}" type="datetimeFigureOut">
              <a:rPr lang="sl-SI" smtClean="0"/>
              <a:pPr/>
              <a:t>11. 05. 2020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96C7-0437-4879-A2AF-03CAC38397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3863-7F79-4929-912F-91C4C69017E2}" type="datetimeFigureOut">
              <a:rPr lang="sl-SI" smtClean="0"/>
              <a:pPr/>
              <a:t>11. 05. 2020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96C7-0437-4879-A2AF-03CAC38397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3863-7F79-4929-912F-91C4C69017E2}" type="datetimeFigureOut">
              <a:rPr lang="sl-SI" smtClean="0"/>
              <a:pPr/>
              <a:t>11. 05. 2020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96C7-0437-4879-A2AF-03CAC383979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D3863-7F79-4929-912F-91C4C69017E2}" type="datetimeFigureOut">
              <a:rPr lang="sl-SI" smtClean="0"/>
              <a:pPr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496C7-0437-4879-A2AF-03CAC383979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redozeml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61749"/>
            <a:ext cx="9144000" cy="701974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95536" y="764704"/>
            <a:ext cx="86409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500" b="1" dirty="0" smtClean="0">
                <a:ln w="38100"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KRALJESTVO </a:t>
            </a:r>
          </a:p>
          <a:p>
            <a:pPr algn="ctr"/>
            <a:r>
              <a:rPr lang="sl-SI" sz="11500" b="1" dirty="0" smtClean="0">
                <a:ln w="38100">
                  <a:solidFill>
                    <a:schemeClr val="tx1"/>
                  </a:solidFill>
                </a:ln>
                <a:solidFill>
                  <a:srgbClr val="FF00FF"/>
                </a:solidFill>
              </a:rPr>
              <a:t>RASTLIN</a:t>
            </a:r>
            <a:endParaRPr lang="sl-SI" sz="11500" b="1" dirty="0">
              <a:ln w="38100">
                <a:solidFill>
                  <a:schemeClr val="tx1"/>
                </a:solidFill>
              </a:ln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63367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sl-SI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Zemlji živi veliko različnih rastlin.</a:t>
            </a:r>
          </a:p>
          <a:p>
            <a:pPr algn="just"/>
            <a:r>
              <a:rPr lang="sl-SI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Rastejo na kopnem in v vodi.</a:t>
            </a:r>
          </a:p>
          <a:p>
            <a:pPr algn="just">
              <a:buNone/>
            </a:pPr>
            <a:endParaRPr lang="sl-SI" b="1" spc="50" dirty="0" smtClean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buNone/>
            </a:pPr>
            <a:endParaRPr lang="sl-SI" b="1" spc="50" dirty="0" smtClean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sl-SI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Več jih je tam, kjer je toplo in vlažno.</a:t>
            </a:r>
          </a:p>
          <a:p>
            <a:pPr algn="just"/>
            <a:r>
              <a:rPr lang="sl-SI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Razlikujejo se po velikosti.</a:t>
            </a:r>
          </a:p>
          <a:p>
            <a:pPr algn="just"/>
            <a:endParaRPr lang="sl-SI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endParaRPr lang="sl-SI" b="1" spc="50" dirty="0" smtClean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endParaRPr lang="sl-SI" b="1" spc="50" dirty="0" smtClean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sl-SI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Vse rastline izdelujejo snovi, ki jih potrebujejo za rast. Te snovi so njihova hrana.</a:t>
            </a:r>
          </a:p>
          <a:p>
            <a:pPr algn="just"/>
            <a:endParaRPr lang="sl-SI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://www.rtvslo.si/_up/photos/2009/06/09/u60068-94110_srednja_lokvanj_01_sh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052736"/>
            <a:ext cx="1656184" cy="1242138"/>
          </a:xfrm>
          <a:prstGeom prst="rect">
            <a:avLst/>
          </a:prstGeom>
          <a:noFill/>
        </p:spPr>
      </p:pic>
      <p:pic>
        <p:nvPicPr>
          <p:cNvPr id="3076" name="Picture 4" descr="http://www4.slikomat.com/09/0209/uyq-100-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412776"/>
            <a:ext cx="1584176" cy="1188133"/>
          </a:xfrm>
          <a:prstGeom prst="rect">
            <a:avLst/>
          </a:prstGeom>
          <a:noFill/>
        </p:spPr>
      </p:pic>
      <p:pic>
        <p:nvPicPr>
          <p:cNvPr id="3078" name="Picture 6" descr="http://www.rtvslo.si/_up/photos/2008/01/29/u40116/28109_slika6_sh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861048"/>
            <a:ext cx="1920212" cy="1440160"/>
          </a:xfrm>
          <a:prstGeom prst="rect">
            <a:avLst/>
          </a:prstGeom>
          <a:noFill/>
        </p:spPr>
      </p:pic>
      <p:pic>
        <p:nvPicPr>
          <p:cNvPr id="3080" name="Picture 8" descr="http://www.eyemead.com/MAJOR128.jpg"/>
          <p:cNvPicPr>
            <a:picLocks noChangeAspect="1" noChangeArrowheads="1"/>
          </p:cNvPicPr>
          <p:nvPr/>
        </p:nvPicPr>
        <p:blipFill>
          <a:blip r:embed="rId6" cstate="print"/>
          <a:srcRect b="4167"/>
          <a:stretch>
            <a:fillRect/>
          </a:stretch>
        </p:blipFill>
        <p:spPr bwMode="auto">
          <a:xfrm>
            <a:off x="4067944" y="3789040"/>
            <a:ext cx="230425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puščični konektor 6"/>
          <p:cNvCxnSpPr>
            <a:endCxn id="8" idx="1"/>
          </p:cNvCxnSpPr>
          <p:nvPr/>
        </p:nvCxnSpPr>
        <p:spPr>
          <a:xfrm flipV="1">
            <a:off x="5508104" y="1015862"/>
            <a:ext cx="1728192" cy="1477034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7236296" y="692696"/>
            <a:ext cx="172819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b="1" i="1" dirty="0" smtClean="0"/>
              <a:t>STEBLO</a:t>
            </a:r>
            <a:endParaRPr lang="sl-SI" sz="3600" b="1" i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804248" y="1700808"/>
            <a:ext cx="20162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Steblo drži rastlino pokonci.</a:t>
            </a:r>
            <a:endParaRPr lang="sl-SI" dirty="0"/>
          </a:p>
        </p:txBody>
      </p:sp>
      <p:cxnSp>
        <p:nvCxnSpPr>
          <p:cNvPr id="10" name="Raven puščični konektor 9"/>
          <p:cNvCxnSpPr/>
          <p:nvPr/>
        </p:nvCxnSpPr>
        <p:spPr>
          <a:xfrm>
            <a:off x="6444208" y="3212976"/>
            <a:ext cx="1368152" cy="288032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7524328" y="3356992"/>
            <a:ext cx="129614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3600" b="1" i="1" dirty="0" smtClean="0"/>
              <a:t>LISTI</a:t>
            </a:r>
            <a:endParaRPr lang="sl-SI" sz="3600" b="1" i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6516216" y="4293096"/>
            <a:ext cx="244827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dk1"/>
                </a:solidFill>
              </a:rPr>
              <a:t>Po listih se pretaka voda z raztopljenimi snovmi. V </a:t>
            </a:r>
            <a:r>
              <a:rPr lang="sl-SI" dirty="0">
                <a:solidFill>
                  <a:schemeClr val="dk1"/>
                </a:solidFill>
              </a:rPr>
              <a:t>listih rastlina izdeluje hrano. Ta iz njih potuje po rastlini.</a:t>
            </a:r>
          </a:p>
        </p:txBody>
      </p:sp>
      <p:cxnSp>
        <p:nvCxnSpPr>
          <p:cNvPr id="15" name="Raven puščični konektor 14"/>
          <p:cNvCxnSpPr>
            <a:endCxn id="19" idx="3"/>
          </p:cNvCxnSpPr>
          <p:nvPr/>
        </p:nvCxnSpPr>
        <p:spPr>
          <a:xfrm rot="5400000">
            <a:off x="1638109" y="1898395"/>
            <a:ext cx="2051358" cy="1512168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539552" y="3356992"/>
            <a:ext cx="136815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b="1" i="1" dirty="0" smtClean="0"/>
              <a:t>PLOD</a:t>
            </a:r>
            <a:endParaRPr lang="sl-SI" sz="3600" b="1" i="1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179512" y="4149080"/>
            <a:ext cx="201622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Iz cveta nastane plod. V plodu so semena. Iz semen se razvije nova rastlina.</a:t>
            </a:r>
            <a:endParaRPr lang="sl-SI" dirty="0"/>
          </a:p>
        </p:txBody>
      </p:sp>
      <p:pic>
        <p:nvPicPr>
          <p:cNvPr id="16" name="Slika 15" descr="adventitious-roo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124744"/>
            <a:ext cx="4942178" cy="4464496"/>
          </a:xfrm>
          <a:prstGeom prst="rect">
            <a:avLst/>
          </a:prstGeom>
        </p:spPr>
      </p:pic>
      <p:sp>
        <p:nvSpPr>
          <p:cNvPr id="20" name="PoljeZBesedilom 19"/>
          <p:cNvSpPr txBox="1"/>
          <p:nvPr/>
        </p:nvSpPr>
        <p:spPr>
          <a:xfrm>
            <a:off x="611560" y="404664"/>
            <a:ext cx="136815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b="1" i="1" dirty="0" smtClean="0"/>
              <a:t>CVET</a:t>
            </a:r>
            <a:endParaRPr lang="sl-SI" sz="3600" b="1" i="1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323528" y="1196752"/>
            <a:ext cx="20162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Na vrhu stebla je cvet.</a:t>
            </a:r>
            <a:endParaRPr lang="sl-SI" dirty="0"/>
          </a:p>
        </p:txBody>
      </p:sp>
      <p:cxnSp>
        <p:nvCxnSpPr>
          <p:cNvPr id="27" name="Raven puščični konektor 26"/>
          <p:cNvCxnSpPr>
            <a:endCxn id="20" idx="3"/>
          </p:cNvCxnSpPr>
          <p:nvPr/>
        </p:nvCxnSpPr>
        <p:spPr>
          <a:xfrm rot="10800000">
            <a:off x="1979712" y="727830"/>
            <a:ext cx="1584176" cy="684946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jeZBesedilom 30"/>
          <p:cNvSpPr txBox="1"/>
          <p:nvPr/>
        </p:nvSpPr>
        <p:spPr>
          <a:xfrm>
            <a:off x="3203848" y="4725144"/>
            <a:ext cx="244827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b="1" i="1" dirty="0" smtClean="0"/>
              <a:t>KORENINA</a:t>
            </a:r>
            <a:endParaRPr lang="sl-SI" sz="3600" b="1" i="1" dirty="0"/>
          </a:p>
        </p:txBody>
      </p:sp>
      <p:sp>
        <p:nvSpPr>
          <p:cNvPr id="33" name="PoljeZBesedilom 32"/>
          <p:cNvSpPr txBox="1"/>
          <p:nvPr/>
        </p:nvSpPr>
        <p:spPr>
          <a:xfrm>
            <a:off x="2411760" y="5517232"/>
            <a:ext cx="396044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Rastlina je s koreninami pritrjena v zemlji. Iz nje črpa vodo in v njej raztopljene snovi. Voda gre iz korenin po steblu v liste.</a:t>
            </a:r>
            <a:endParaRPr lang="sl-SI" dirty="0"/>
          </a:p>
        </p:txBody>
      </p:sp>
      <p:sp>
        <p:nvSpPr>
          <p:cNvPr id="34" name="Pravokotnik 33"/>
          <p:cNvSpPr/>
          <p:nvPr/>
        </p:nvSpPr>
        <p:spPr>
          <a:xfrm>
            <a:off x="2798287" y="116632"/>
            <a:ext cx="4339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DELI RASTLINE</a:t>
            </a:r>
            <a:endParaRPr lang="sl-SI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5" name="Raven puščični konektor 34"/>
          <p:cNvCxnSpPr/>
          <p:nvPr/>
        </p:nvCxnSpPr>
        <p:spPr>
          <a:xfrm rot="10800000" flipV="1">
            <a:off x="4211960" y="4005064"/>
            <a:ext cx="936104" cy="72008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9" grpId="0" animBg="1"/>
      <p:bldP spid="21" grpId="0" animBg="1"/>
      <p:bldP spid="20" grpId="0" animBg="1"/>
      <p:bldP spid="22" grpId="0" animBg="1"/>
      <p:bldP spid="31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sz="36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Deli rastlin so pri različnih vrstah različni.</a:t>
            </a:r>
          </a:p>
        </p:txBody>
      </p:sp>
      <p:pic>
        <p:nvPicPr>
          <p:cNvPr id="4" name="Slika 3" descr="koren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2448272" cy="3215641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79512" y="5661248"/>
            <a:ext cx="208823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l-S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ODEBELJENA </a:t>
            </a:r>
          </a:p>
          <a:p>
            <a:r>
              <a:rPr lang="sl-S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KORENINA</a:t>
            </a:r>
            <a:endParaRPr lang="sl-SI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Raven puščični konektor 7"/>
          <p:cNvCxnSpPr/>
          <p:nvPr/>
        </p:nvCxnSpPr>
        <p:spPr>
          <a:xfrm rot="5400000">
            <a:off x="647564" y="4473116"/>
            <a:ext cx="1656184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 descr="Snowdrop_Galanthus_elwes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700808"/>
            <a:ext cx="1911910" cy="3096344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2339752" y="5517232"/>
            <a:ext cx="29523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ODEBELJENO PODZEMNO STEBLO - ČEBULICA</a:t>
            </a:r>
            <a:endParaRPr lang="sl-SI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3" name="Raven puščični konektor 12"/>
          <p:cNvCxnSpPr/>
          <p:nvPr/>
        </p:nvCxnSpPr>
        <p:spPr>
          <a:xfrm rot="5400000">
            <a:off x="3635896" y="4653136"/>
            <a:ext cx="108012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4427984" y="50131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KORENINA</a:t>
            </a:r>
            <a:endParaRPr lang="sl-SI" dirty="0"/>
          </a:p>
        </p:txBody>
      </p:sp>
      <p:cxnSp>
        <p:nvCxnSpPr>
          <p:cNvPr id="16" name="Raven puščični konektor 15"/>
          <p:cNvCxnSpPr/>
          <p:nvPr/>
        </p:nvCxnSpPr>
        <p:spPr>
          <a:xfrm rot="16200000" flipH="1">
            <a:off x="4644008" y="4797152"/>
            <a:ext cx="360040" cy="21602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Slika 18" descr="stages.png"/>
          <p:cNvPicPr>
            <a:picLocks noChangeAspect="1"/>
          </p:cNvPicPr>
          <p:nvPr/>
        </p:nvPicPr>
        <p:blipFill>
          <a:blip r:embed="rId4" cstate="print"/>
          <a:srcRect l="65748"/>
          <a:stretch>
            <a:fillRect/>
          </a:stretch>
        </p:blipFill>
        <p:spPr>
          <a:xfrm>
            <a:off x="4860032" y="1628800"/>
            <a:ext cx="2065725" cy="2736304"/>
          </a:xfrm>
          <a:prstGeom prst="rect">
            <a:avLst/>
          </a:prstGeom>
        </p:spPr>
      </p:pic>
      <p:sp>
        <p:nvSpPr>
          <p:cNvPr id="20" name="PoljeZBesedilom 19"/>
          <p:cNvSpPr txBox="1"/>
          <p:nvPr/>
        </p:nvSpPr>
        <p:spPr>
          <a:xfrm>
            <a:off x="7164288" y="1988840"/>
            <a:ext cx="183671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ODEBELJENO PODZEMNO STEBLO - GOMOLJ</a:t>
            </a:r>
            <a:endParaRPr lang="sl-SI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Raven puščični konektor 20"/>
          <p:cNvCxnSpPr/>
          <p:nvPr/>
        </p:nvCxnSpPr>
        <p:spPr>
          <a:xfrm rot="5400000">
            <a:off x="5004048" y="4365104"/>
            <a:ext cx="936104" cy="50405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Slika 26" descr="Iris_rastlina2.png"/>
          <p:cNvPicPr>
            <a:picLocks noChangeAspect="1"/>
          </p:cNvPicPr>
          <p:nvPr/>
        </p:nvPicPr>
        <p:blipFill>
          <a:blip r:embed="rId5" cstate="print"/>
          <a:srcRect l="4182" t="6951" r="58591" b="6310"/>
          <a:stretch>
            <a:fillRect/>
          </a:stretch>
        </p:blipFill>
        <p:spPr>
          <a:xfrm flipH="1">
            <a:off x="6300192" y="4265035"/>
            <a:ext cx="1224136" cy="2592965"/>
          </a:xfrm>
          <a:prstGeom prst="rect">
            <a:avLst/>
          </a:prstGeom>
        </p:spPr>
      </p:pic>
      <p:cxnSp>
        <p:nvCxnSpPr>
          <p:cNvPr id="28" name="Raven puščični konektor 27"/>
          <p:cNvCxnSpPr/>
          <p:nvPr/>
        </p:nvCxnSpPr>
        <p:spPr>
          <a:xfrm rot="10800000" flipV="1">
            <a:off x="6516216" y="3356992"/>
            <a:ext cx="1224136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jeZBesedilom 32"/>
          <p:cNvSpPr txBox="1"/>
          <p:nvPr/>
        </p:nvSpPr>
        <p:spPr>
          <a:xfrm>
            <a:off x="7092280" y="4221088"/>
            <a:ext cx="183671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ODEBELJENO PODZEMNO STEBLO - KORENIKA</a:t>
            </a:r>
            <a:endParaRPr lang="sl-SI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34" name="Raven puščični konektor 33"/>
          <p:cNvCxnSpPr/>
          <p:nvPr/>
        </p:nvCxnSpPr>
        <p:spPr>
          <a:xfrm rot="10800000">
            <a:off x="5228456" y="5309592"/>
            <a:ext cx="1359768" cy="128776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puščični konektor 38"/>
          <p:cNvCxnSpPr>
            <a:stCxn id="33" idx="2"/>
          </p:cNvCxnSpPr>
          <p:nvPr/>
        </p:nvCxnSpPr>
        <p:spPr>
          <a:xfrm rot="5400000">
            <a:off x="6989042" y="5647765"/>
            <a:ext cx="1124833" cy="9183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  <p:bldP spid="15" grpId="0"/>
      <p:bldP spid="2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259758" y="116632"/>
            <a:ext cx="3416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l-SI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DELI CVETA</a:t>
            </a:r>
            <a:endParaRPr lang="sl-SI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Slika 4" descr="fl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556792"/>
            <a:ext cx="3902615" cy="3528392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67544" y="4005064"/>
            <a:ext cx="257775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ČAŠNI LISTI</a:t>
            </a:r>
            <a:endParaRPr lang="sl-SI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6228184" y="908720"/>
            <a:ext cx="159973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PESTIČ</a:t>
            </a:r>
            <a:endParaRPr lang="sl-SI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6804248" y="3284984"/>
            <a:ext cx="219002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PRAŠNIKI</a:t>
            </a:r>
            <a:endParaRPr lang="sl-SI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442444" y="980728"/>
            <a:ext cx="291599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VENČNI LISTI</a:t>
            </a:r>
            <a:endParaRPr lang="sl-SI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251520" y="191683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lahko različnih barv.</a:t>
            </a:r>
            <a:endParaRPr lang="sl-SI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251520" y="508518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Ščitijo cvet, ko je ta še v obliki popka.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012160" y="177281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 njem je jajčece.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5759624" y="436510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 prašnikih je pelod.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3995936" y="5229200"/>
            <a:ext cx="4896544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Pelod prenesejo s prašnikov na pestič žuželke ali veter. To imenujemo </a:t>
            </a:r>
            <a:r>
              <a:rPr lang="sl-SI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OPRAŠITEV</a:t>
            </a:r>
            <a:r>
              <a:rPr lang="sl-SI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Po oprašitvi se razvije plod v katerem je seme.</a:t>
            </a:r>
            <a:endParaRPr lang="sl-SI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6" name="Raven puščični konektor 15"/>
          <p:cNvCxnSpPr/>
          <p:nvPr/>
        </p:nvCxnSpPr>
        <p:spPr>
          <a:xfrm>
            <a:off x="3347864" y="1196752"/>
            <a:ext cx="720080" cy="432048"/>
          </a:xfrm>
          <a:prstGeom prst="straightConnector1">
            <a:avLst/>
          </a:prstGeom>
          <a:ln w="5715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konektor 17"/>
          <p:cNvCxnSpPr/>
          <p:nvPr/>
        </p:nvCxnSpPr>
        <p:spPr>
          <a:xfrm flipV="1">
            <a:off x="3059832" y="4149080"/>
            <a:ext cx="864096" cy="72008"/>
          </a:xfrm>
          <a:prstGeom prst="straightConnector1">
            <a:avLst/>
          </a:prstGeom>
          <a:ln w="5715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konektor 19"/>
          <p:cNvCxnSpPr/>
          <p:nvPr/>
        </p:nvCxnSpPr>
        <p:spPr>
          <a:xfrm>
            <a:off x="5076056" y="3429000"/>
            <a:ext cx="1728192" cy="432048"/>
          </a:xfrm>
          <a:prstGeom prst="straightConnector1">
            <a:avLst/>
          </a:prstGeom>
          <a:ln w="5715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konektor 21"/>
          <p:cNvCxnSpPr>
            <a:endCxn id="7" idx="1"/>
          </p:cNvCxnSpPr>
          <p:nvPr/>
        </p:nvCxnSpPr>
        <p:spPr>
          <a:xfrm flipV="1">
            <a:off x="4499992" y="1262663"/>
            <a:ext cx="1728192" cy="1086217"/>
          </a:xfrm>
          <a:prstGeom prst="straightConnector1">
            <a:avLst/>
          </a:prstGeom>
          <a:ln w="5715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tvslo.si/_up/photos/2009/03/14/u63014-82612_21.leska_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844824"/>
            <a:ext cx="3376950" cy="4515248"/>
          </a:xfrm>
          <a:prstGeom prst="rect">
            <a:avLst/>
          </a:prstGeom>
          <a:noFill/>
        </p:spPr>
      </p:pic>
      <p:sp>
        <p:nvSpPr>
          <p:cNvPr id="5" name="Pravokotnik 4"/>
          <p:cNvSpPr/>
          <p:nvPr/>
        </p:nvSpPr>
        <p:spPr>
          <a:xfrm>
            <a:off x="179512" y="836712"/>
            <a:ext cx="461523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Leska je vetrocvetka.</a:t>
            </a:r>
            <a:endParaRPr lang="sl-SI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8" name="Picture 4" descr="http://www.mavrica.net/uploaded/image_jablana-v-cvetju_16089603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429000" cy="2419351"/>
          </a:xfrm>
          <a:prstGeom prst="rect">
            <a:avLst/>
          </a:prstGeom>
          <a:noFill/>
        </p:spPr>
      </p:pic>
      <p:sp>
        <p:nvSpPr>
          <p:cNvPr id="7" name="Pravokotnik 6"/>
          <p:cNvSpPr/>
          <p:nvPr/>
        </p:nvSpPr>
        <p:spPr>
          <a:xfrm>
            <a:off x="3851920" y="4509120"/>
            <a:ext cx="51065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Jablana je žužkocvetka.</a:t>
            </a:r>
            <a:endParaRPr lang="sl-SI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251520" y="332656"/>
            <a:ext cx="835292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sl-SI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Semena se raznašajo na različne načine</a:t>
            </a:r>
            <a:r>
              <a:rPr lang="sl-SI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sl-SI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Slika 4" descr="b-001_0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973234" cy="1800200"/>
          </a:xfrm>
          <a:prstGeom prst="rect">
            <a:avLst/>
          </a:prstGeom>
        </p:spPr>
      </p:pic>
      <p:pic>
        <p:nvPicPr>
          <p:cNvPr id="21506" name="Picture 2" descr="http://image.24ur.com/media/images/520xX/Mar2009/60268181.jpg"/>
          <p:cNvPicPr>
            <a:picLocks noChangeAspect="1" noChangeArrowheads="1"/>
          </p:cNvPicPr>
          <p:nvPr/>
        </p:nvPicPr>
        <p:blipFill>
          <a:blip r:embed="rId3" cstate="print"/>
          <a:srcRect l="19182" t="18486" r="15052"/>
          <a:stretch>
            <a:fillRect/>
          </a:stretch>
        </p:blipFill>
        <p:spPr bwMode="auto">
          <a:xfrm>
            <a:off x="827584" y="3573016"/>
            <a:ext cx="1728192" cy="2857605"/>
          </a:xfrm>
          <a:prstGeom prst="rect">
            <a:avLst/>
          </a:prstGeom>
          <a:noFill/>
        </p:spPr>
      </p:pic>
      <p:pic>
        <p:nvPicPr>
          <p:cNvPr id="21508" name="Picture 4" descr="http://2.bp.blogspot.com/_lfXEPIQ3jIw/SSLHqjxXxWI/AAAAAAAABFU/v7U9rIzjuI8/s200/repin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276872"/>
            <a:ext cx="1428750" cy="952500"/>
          </a:xfrm>
          <a:prstGeom prst="rect">
            <a:avLst/>
          </a:prstGeom>
          <a:noFill/>
        </p:spPr>
      </p:pic>
      <p:pic>
        <p:nvPicPr>
          <p:cNvPr id="21510" name="Picture 6" descr="http://www2.arnes.si/~opoljanelj/projekti/gozdna_pot/izkaznicedreves_rdechrast_datoteke/image008.jpg"/>
          <p:cNvPicPr>
            <a:picLocks noChangeAspect="1" noChangeArrowheads="1"/>
          </p:cNvPicPr>
          <p:nvPr/>
        </p:nvPicPr>
        <p:blipFill>
          <a:blip r:embed="rId5" cstate="print"/>
          <a:srcRect l="22756" t="16875" r="16563" b="12251"/>
          <a:stretch>
            <a:fillRect/>
          </a:stretch>
        </p:blipFill>
        <p:spPr bwMode="auto">
          <a:xfrm>
            <a:off x="3779912" y="3645024"/>
            <a:ext cx="1728192" cy="1512168"/>
          </a:xfrm>
          <a:prstGeom prst="rect">
            <a:avLst/>
          </a:prstGeom>
          <a:noFill/>
        </p:spPr>
      </p:pic>
      <p:pic>
        <p:nvPicPr>
          <p:cNvPr id="21512" name="Picture 8" descr="http://t0.gstatic.com/images?q=tbn:ANd9GcTHwGAKM29G_5ex1kAa4urOsxVc03gBkmfNwuVjV6xpTgZMAmjM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445224"/>
            <a:ext cx="1944216" cy="1078685"/>
          </a:xfrm>
          <a:prstGeom prst="rect">
            <a:avLst/>
          </a:prstGeom>
          <a:noFill/>
        </p:spPr>
      </p:pic>
      <p:pic>
        <p:nvPicPr>
          <p:cNvPr id="10" name="Slika 9" descr="koko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3501008"/>
            <a:ext cx="2156647" cy="2583404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466776" y="1268760"/>
            <a:ext cx="277351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Raznaša jih veter.</a:t>
            </a:r>
            <a:endParaRPr lang="sl-SI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3528365" y="1556792"/>
            <a:ext cx="306321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Raznašajo jih živali.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6092277" y="2708920"/>
            <a:ext cx="275896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Raznaša jih voda.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245</Words>
  <Application>Microsoft Office PowerPoint</Application>
  <PresentationFormat>Diaprojekcija na zaslonu (4:3)</PresentationFormat>
  <Paragraphs>47</Paragraphs>
  <Slides>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Deli rastlin so pri različnih vrstah različni.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Nina</dc:creator>
  <cp:lastModifiedBy>Tatjana</cp:lastModifiedBy>
  <cp:revision>19</cp:revision>
  <dcterms:created xsi:type="dcterms:W3CDTF">2011-04-28T20:02:31Z</dcterms:created>
  <dcterms:modified xsi:type="dcterms:W3CDTF">2020-05-11T13:18:44Z</dcterms:modified>
</cp:coreProperties>
</file>