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8" r:id="rId7"/>
    <p:sldId id="262" r:id="rId8"/>
    <p:sldId id="263" r:id="rId9"/>
    <p:sldId id="271" r:id="rId10"/>
    <p:sldId id="264" r:id="rId11"/>
    <p:sldId id="266" r:id="rId12"/>
    <p:sldId id="267" r:id="rId13"/>
    <p:sldId id="270" r:id="rId14"/>
  </p:sldIdLst>
  <p:sldSz cx="9144000" cy="5143500" type="screen16x9"/>
  <p:notesSz cx="6858000" cy="9144000"/>
  <p:custDataLst>
    <p:tags r:id="rId16"/>
  </p:custData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7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97" d="100"/>
          <a:sy n="97" d="100"/>
        </p:scale>
        <p:origin x="1056" y="7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55C20-31F2-4BE6-BAF4-BEDADBBB773A}" type="datetimeFigureOut">
              <a:rPr lang="sl-SI" smtClean="0"/>
              <a:pPr/>
              <a:t>4. 05. 2020</a:t>
            </a:fld>
            <a:endParaRPr lang="sl-SI"/>
          </a:p>
        </p:txBody>
      </p:sp>
      <p:sp>
        <p:nvSpPr>
          <p:cNvPr id="4" name="Ograda stranske slik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ABF0B-825C-429D-B7E2-8F81A7BA39A8}" type="slidenum">
              <a:rPr lang="sl-SI" smtClean="0"/>
              <a:pPr/>
              <a:t>‹#›</a:t>
            </a:fld>
            <a:endParaRPr lang="sl-SI"/>
          </a:p>
        </p:txBody>
      </p:sp>
    </p:spTree>
    <p:extLst>
      <p:ext uri="{BB962C8B-B14F-4D97-AF65-F5344CB8AC3E}">
        <p14:creationId xmlns:p14="http://schemas.microsoft.com/office/powerpoint/2010/main" val="260211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C17ABF0B-825C-429D-B7E2-8F81A7BA39A8}" type="slidenum">
              <a:rPr lang="sl-SI" smtClean="0"/>
              <a:pPr/>
              <a:t>1</a:t>
            </a:fld>
            <a:endParaRPr lang="sl-SI"/>
          </a:p>
        </p:txBody>
      </p:sp>
    </p:spTree>
    <p:extLst>
      <p:ext uri="{BB962C8B-B14F-4D97-AF65-F5344CB8AC3E}">
        <p14:creationId xmlns:p14="http://schemas.microsoft.com/office/powerpoint/2010/main" val="110629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1597819"/>
            <a:ext cx="7772400" cy="1102519"/>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154781"/>
            <a:ext cx="2057400" cy="3290888"/>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154781"/>
            <a:ext cx="6019800" cy="3290888"/>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3305176"/>
            <a:ext cx="7772400" cy="1021556"/>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05979"/>
            <a:ext cx="8229600" cy="85725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1" y="204787"/>
            <a:ext cx="3008313" cy="871538"/>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3600450"/>
            <a:ext cx="5486400" cy="425054"/>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84A2221E-D2B3-4C0D-B936-CB2FBBF14C62}" type="datetimeFigureOut">
              <a:rPr lang="sl-SI" smtClean="0"/>
              <a:pPr/>
              <a:t>4. 05. 2020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DDDCA19-2F3A-4EEF-9877-31F624C5CD10}" type="slidenum">
              <a:rPr lang="sl-SI" smtClean="0"/>
              <a:pPr/>
              <a:t>‹#›</a:t>
            </a:fld>
            <a:endParaRPr lang="sl-SI"/>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75000"/>
                <a:lumOff val="2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A2221E-D2B3-4C0D-B936-CB2FBBF14C62}" type="datetimeFigureOut">
              <a:rPr lang="sl-SI" smtClean="0"/>
              <a:pPr/>
              <a:t>4. 05. 2020</a:t>
            </a:fld>
            <a:endParaRPr lang="sl-SI"/>
          </a:p>
        </p:txBody>
      </p:sp>
      <p:sp>
        <p:nvSpPr>
          <p:cNvPr id="5" name="Ograda no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DDCA19-2F3A-4EEF-9877-31F624C5CD10}"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bRLJlVliZ0&amp;feature=related" TargetMode="External"/><Relationship Id="rId2" Type="http://schemas.openxmlformats.org/officeDocument/2006/relationships/hyperlink" Target="http://youtu.be/oKpoy4lBIjE" TargetMode="External"/><Relationship Id="rId1" Type="http://schemas.openxmlformats.org/officeDocument/2006/relationships/slideLayout" Target="../slideLayouts/slideLayout2.xml"/><Relationship Id="rId4" Type="http://schemas.openxmlformats.org/officeDocument/2006/relationships/hyperlink" Target="http://youtu.be/_naIv_31Me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youtu.be/5wfp8EB179g" TargetMode="External"/><Relationship Id="rId2" Type="http://schemas.openxmlformats.org/officeDocument/2006/relationships/hyperlink" Target="http://www.youtube.com/watch?v=uEEL-G9dcJU" TargetMode="External"/><Relationship Id="rId1" Type="http://schemas.openxmlformats.org/officeDocument/2006/relationships/slideLayout" Target="../slideLayouts/slideLayout2.xml"/><Relationship Id="rId5" Type="http://schemas.openxmlformats.org/officeDocument/2006/relationships/hyperlink" Target="http://www.youtube.com/watch?v=Iw1O7ZP5KJ8&amp;feature=related" TargetMode="External"/><Relationship Id="rId4" Type="http://schemas.openxmlformats.org/officeDocument/2006/relationships/hyperlink" Target="https://youtu.be/iFGVJ8QCNK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Q6A3ikr74IE" TargetMode="External"/><Relationship Id="rId2" Type="http://schemas.openxmlformats.org/officeDocument/2006/relationships/hyperlink" Target="http://www.youtube.com/watch?v=biKUoZiX82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wm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wn.com/Mozart_Dances_Mark_Morris_Dance_Group"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kropola.org/clanki/clanek.aspx?lit=549"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1.bp.blogspot.com/_2wxFRKAilHM/ST6PRvVybFI/AAAAAAAACZ0/sw2F2o7jTFA/s400/cover_mozart.jpg"/>
          <p:cNvPicPr>
            <a:picLocks noChangeAspect="1" noChangeArrowheads="1"/>
          </p:cNvPicPr>
          <p:nvPr/>
        </p:nvPicPr>
        <p:blipFill>
          <a:blip r:embed="rId3" cstate="print"/>
          <a:srcRect/>
          <a:stretch>
            <a:fillRect/>
          </a:stretch>
        </p:blipFill>
        <p:spPr bwMode="auto">
          <a:xfrm>
            <a:off x="539554" y="1491630"/>
            <a:ext cx="2354662" cy="3448700"/>
          </a:xfrm>
          <a:prstGeom prst="rect">
            <a:avLst/>
          </a:prstGeom>
          <a:ln>
            <a:noFill/>
          </a:ln>
          <a:effectLst>
            <a:outerShdw blurRad="292100" dist="139700" dir="2700000" algn="tl" rotWithShape="0">
              <a:srgbClr val="333333">
                <a:alpha val="65000"/>
              </a:srgbClr>
            </a:outerShdw>
          </a:effectLst>
        </p:spPr>
      </p:pic>
      <p:sp>
        <p:nvSpPr>
          <p:cNvPr id="2" name="Naslov 1"/>
          <p:cNvSpPr>
            <a:spLocks noGrp="1"/>
          </p:cNvSpPr>
          <p:nvPr>
            <p:ph type="ctrTitle"/>
          </p:nvPr>
        </p:nvSpPr>
        <p:spPr>
          <a:xfrm>
            <a:off x="3563888" y="267494"/>
            <a:ext cx="5472608" cy="1102519"/>
          </a:xfrm>
        </p:spPr>
        <p:txBody>
          <a:bodyPr>
            <a:normAutofit fontScale="90000"/>
          </a:bodyPr>
          <a:lstStyle/>
          <a:p>
            <a:r>
              <a:rPr lang="sl-SI" sz="4800" b="1" dirty="0" smtClean="0">
                <a:solidFill>
                  <a:srgbClr val="FF0000"/>
                </a:solidFill>
                <a:effectLst>
                  <a:outerShdw blurRad="38100" dist="38100" dir="2700000" algn="tl">
                    <a:srgbClr val="000000">
                      <a:alpha val="43137"/>
                    </a:srgbClr>
                  </a:outerShdw>
                </a:effectLst>
                <a:latin typeface="Candara" panose="020E0502030303020204" pitchFamily="34" charset="0"/>
              </a:rPr>
              <a:t>MOZARTOVA </a:t>
            </a:r>
            <a:br>
              <a:rPr lang="sl-SI" sz="4800" b="1" dirty="0" smtClean="0">
                <a:solidFill>
                  <a:srgbClr val="FF0000"/>
                </a:solidFill>
                <a:effectLst>
                  <a:outerShdw blurRad="38100" dist="38100" dir="2700000" algn="tl">
                    <a:srgbClr val="000000">
                      <a:alpha val="43137"/>
                    </a:srgbClr>
                  </a:outerShdw>
                </a:effectLst>
                <a:latin typeface="Candara" panose="020E0502030303020204" pitchFamily="34" charset="0"/>
              </a:rPr>
            </a:br>
            <a:r>
              <a:rPr lang="sl-SI" sz="4800" b="1" dirty="0" smtClean="0">
                <a:solidFill>
                  <a:srgbClr val="FF0000"/>
                </a:solidFill>
                <a:effectLst>
                  <a:outerShdw blurRad="38100" dist="38100" dir="2700000" algn="tl">
                    <a:srgbClr val="000000">
                      <a:alpha val="43137"/>
                    </a:srgbClr>
                  </a:outerShdw>
                </a:effectLst>
                <a:latin typeface="Candara" panose="020E0502030303020204" pitchFamily="34" charset="0"/>
              </a:rPr>
              <a:t>ČAROBNA PIŠČAL</a:t>
            </a:r>
            <a:endParaRPr lang="sl-SI" sz="4800" b="1" dirty="0">
              <a:solidFill>
                <a:srgbClr val="FF0000"/>
              </a:solidFill>
              <a:effectLst>
                <a:outerShdw blurRad="38100" dist="38100" dir="2700000" algn="tl">
                  <a:srgbClr val="000000">
                    <a:alpha val="43137"/>
                  </a:srgbClr>
                </a:outerShdw>
              </a:effectLst>
              <a:latin typeface="Candara" panose="020E0502030303020204" pitchFamily="34" charset="0"/>
            </a:endParaRPr>
          </a:p>
        </p:txBody>
      </p:sp>
      <p:pic>
        <p:nvPicPr>
          <p:cNvPr id="10242" name="Picture 2" descr="http://www.rtvslo.si/simfoniki/articles/mozart-01.jpg"/>
          <p:cNvPicPr>
            <a:picLocks noChangeAspect="1" noChangeArrowheads="1"/>
          </p:cNvPicPr>
          <p:nvPr/>
        </p:nvPicPr>
        <p:blipFill>
          <a:blip r:embed="rId4" cstate="print"/>
          <a:srcRect/>
          <a:stretch>
            <a:fillRect/>
          </a:stretch>
        </p:blipFill>
        <p:spPr bwMode="auto">
          <a:xfrm>
            <a:off x="6300192" y="1872954"/>
            <a:ext cx="2457450" cy="26860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338" name="Picture 2" descr="http://cache2.allpostersimages.com/p/LRG/16/1641/A7HGD00Z/posters/poster-advertising-the-premiere-of-the-magic-flute-by-mozart-at-the-freihaustheater-1791.jpg"/>
          <p:cNvPicPr>
            <a:picLocks noChangeAspect="1" noChangeArrowheads="1"/>
          </p:cNvPicPr>
          <p:nvPr/>
        </p:nvPicPr>
        <p:blipFill>
          <a:blip r:embed="rId5" cstate="print"/>
          <a:srcRect/>
          <a:stretch>
            <a:fillRect/>
          </a:stretch>
        </p:blipFill>
        <p:spPr bwMode="auto">
          <a:xfrm>
            <a:off x="3203848" y="1491630"/>
            <a:ext cx="2592288" cy="345127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fade">
                                      <p:cBhvr>
                                        <p:cTn id="15" dur="100"/>
                                        <p:tgtEl>
                                          <p:spTgt spid="14338"/>
                                        </p:tgtEl>
                                      </p:cBhvr>
                                    </p:animEffect>
                                    <p:anim calcmode="lin" valueType="num">
                                      <p:cBhvr>
                                        <p:cTn id="16" dur="400" fill="hold"/>
                                        <p:tgtEl>
                                          <p:spTgt spid="14338"/>
                                        </p:tgtEl>
                                        <p:attrNameLst>
                                          <p:attrName>ppt_x</p:attrName>
                                        </p:attrNameLst>
                                      </p:cBhvr>
                                      <p:tavLst>
                                        <p:tav tm="0">
                                          <p:val>
                                            <p:strVal val="#ppt_x"/>
                                          </p:val>
                                        </p:tav>
                                        <p:tav tm="100000">
                                          <p:val>
                                            <p:strVal val="#ppt_x"/>
                                          </p:val>
                                        </p:tav>
                                      </p:tavLst>
                                    </p:anim>
                                    <p:anim calcmode="lin" valueType="num">
                                      <p:cBhvr>
                                        <p:cTn id="17" dur="400" fill="hold"/>
                                        <p:tgtEl>
                                          <p:spTgt spid="14338"/>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43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43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fontScale="92500" lnSpcReduction="20000"/>
          </a:bodyPr>
          <a:lstStyle/>
          <a:p>
            <a:r>
              <a:rPr lang="sl-SI" dirty="0" smtClean="0">
                <a:latin typeface="Candara" pitchFamily="34" charset="0"/>
              </a:rPr>
              <a:t>Ena od glavnih oseb v operi Čarobna piščal je princ Tamino. Izvaja ga pevec, ki ima obseg glasu, ki ustreza </a:t>
            </a:r>
            <a:r>
              <a:rPr lang="sl-SI" dirty="0" smtClean="0">
                <a:solidFill>
                  <a:srgbClr val="FF0000"/>
                </a:solidFill>
                <a:latin typeface="Candara" pitchFamily="34" charset="0"/>
                <a:hlinkClick r:id="rId2"/>
              </a:rPr>
              <a:t>tenorju</a:t>
            </a:r>
            <a:r>
              <a:rPr lang="sl-SI" dirty="0" smtClean="0">
                <a:latin typeface="Candara" pitchFamily="34" charset="0"/>
              </a:rPr>
              <a:t>.</a:t>
            </a:r>
          </a:p>
          <a:p>
            <a:r>
              <a:rPr lang="sl-SI" dirty="0" smtClean="0">
                <a:latin typeface="Candara" pitchFamily="34" charset="0"/>
              </a:rPr>
              <a:t>Papageno je pevec, ki ima glasovni obseg </a:t>
            </a:r>
            <a:r>
              <a:rPr lang="sl-SI" dirty="0" smtClean="0">
                <a:solidFill>
                  <a:srgbClr val="FF0000"/>
                </a:solidFill>
                <a:latin typeface="Candara" pitchFamily="34" charset="0"/>
              </a:rPr>
              <a:t>baritona</a:t>
            </a:r>
            <a:r>
              <a:rPr lang="sl-SI" dirty="0" smtClean="0">
                <a:latin typeface="Candara" pitchFamily="34" charset="0"/>
              </a:rPr>
              <a:t>. Ogledali si bomo </a:t>
            </a:r>
            <a:r>
              <a:rPr lang="sl-SI" dirty="0" smtClean="0">
                <a:latin typeface="Candara" pitchFamily="34" charset="0"/>
                <a:hlinkClick r:id="rId3"/>
              </a:rPr>
              <a:t>odlomek</a:t>
            </a:r>
            <a:r>
              <a:rPr lang="sl-SI" dirty="0" smtClean="0">
                <a:latin typeface="Candara" pitchFamily="34" charset="0"/>
              </a:rPr>
              <a:t>, kjer s  čarobno piščalko vabi ptičke ter poslušali še </a:t>
            </a:r>
          </a:p>
          <a:p>
            <a:pPr>
              <a:buNone/>
            </a:pPr>
            <a:r>
              <a:rPr lang="sl-SI" dirty="0" smtClean="0">
                <a:latin typeface="Candara" pitchFamily="34" charset="0"/>
              </a:rPr>
              <a:t>    odlomek, kjer na zvončke igra že znano </a:t>
            </a:r>
            <a:r>
              <a:rPr lang="sl-SI" dirty="0" smtClean="0">
                <a:latin typeface="Candara" pitchFamily="34" charset="0"/>
                <a:hlinkClick r:id="rId4"/>
              </a:rPr>
              <a:t>melodijo</a:t>
            </a:r>
            <a:r>
              <a:rPr lang="sl-SI" dirty="0" smtClean="0">
                <a:latin typeface="Candara" pitchFamily="34" charset="0"/>
              </a:rPr>
              <a:t>. </a:t>
            </a:r>
            <a:endParaRPr lang="sl-SI" dirty="0">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latin typeface="Candara" panose="020E0502030303020204" pitchFamily="34" charset="0"/>
            </a:endParaRPr>
          </a:p>
        </p:txBody>
      </p:sp>
      <p:sp>
        <p:nvSpPr>
          <p:cNvPr id="3" name="Ograda vsebine 2"/>
          <p:cNvSpPr>
            <a:spLocks noGrp="1"/>
          </p:cNvSpPr>
          <p:nvPr>
            <p:ph idx="1"/>
          </p:nvPr>
        </p:nvSpPr>
        <p:spPr/>
        <p:txBody>
          <a:bodyPr>
            <a:normAutofit fontScale="85000" lnSpcReduction="10000"/>
          </a:bodyPr>
          <a:lstStyle/>
          <a:p>
            <a:r>
              <a:rPr lang="sl-SI" dirty="0" smtClean="0">
                <a:latin typeface="Candara" panose="020E0502030303020204" pitchFamily="34" charset="0"/>
              </a:rPr>
              <a:t>Operno predstavo začne orkester s posebno uvodno skladbo, ki se imenuje </a:t>
            </a:r>
            <a:r>
              <a:rPr lang="sl-SI" dirty="0" smtClean="0">
                <a:solidFill>
                  <a:srgbClr val="FF0000"/>
                </a:solidFill>
                <a:latin typeface="Candara" panose="020E0502030303020204" pitchFamily="34" charset="0"/>
                <a:hlinkClick r:id="rId2"/>
              </a:rPr>
              <a:t>uvertura</a:t>
            </a:r>
            <a:r>
              <a:rPr lang="sl-SI" dirty="0" smtClean="0">
                <a:latin typeface="Candara" panose="020E0502030303020204" pitchFamily="34" charset="0"/>
              </a:rPr>
              <a:t> ali predigra. </a:t>
            </a:r>
          </a:p>
          <a:p>
            <a:r>
              <a:rPr lang="sl-SI" dirty="0" smtClean="0">
                <a:latin typeface="Candara" panose="020E0502030303020204" pitchFamily="34" charset="0"/>
              </a:rPr>
              <a:t>Med najbolj znane odlomke iz opere štejemo </a:t>
            </a:r>
            <a:r>
              <a:rPr lang="sl-SI" dirty="0" smtClean="0">
                <a:latin typeface="Candara" panose="020E0502030303020204" pitchFamily="34" charset="0"/>
                <a:hlinkClick r:id="rId3"/>
              </a:rPr>
              <a:t>arijo</a:t>
            </a:r>
            <a:r>
              <a:rPr lang="sl-SI" dirty="0" smtClean="0">
                <a:latin typeface="Candara" panose="020E0502030303020204" pitchFamily="34" charset="0"/>
              </a:rPr>
              <a:t> Kraljice noči, ki jo je skladatelj Mozart namenil </a:t>
            </a:r>
            <a:r>
              <a:rPr lang="sl-SI" dirty="0" smtClean="0">
                <a:solidFill>
                  <a:srgbClr val="FF0000"/>
                </a:solidFill>
                <a:latin typeface="Candara" panose="020E0502030303020204" pitchFamily="34" charset="0"/>
              </a:rPr>
              <a:t>sopranu</a:t>
            </a:r>
            <a:r>
              <a:rPr lang="sl-SI" dirty="0" smtClean="0">
                <a:latin typeface="Candara" panose="020E0502030303020204" pitchFamily="34" charset="0"/>
              </a:rPr>
              <a:t>.  </a:t>
            </a:r>
          </a:p>
          <a:p>
            <a:r>
              <a:rPr lang="sl-SI" dirty="0" smtClean="0">
                <a:latin typeface="Candara" panose="020E0502030303020204" pitchFamily="34" charset="0"/>
              </a:rPr>
              <a:t>Odrske prizore večkrat predstavljajo tudi dvojice ali skupine igralcev, ki se pevsko družijo v </a:t>
            </a:r>
            <a:r>
              <a:rPr lang="sl-SI" dirty="0" smtClean="0">
                <a:solidFill>
                  <a:srgbClr val="FF0000"/>
                </a:solidFill>
                <a:latin typeface="Candara" panose="020E0502030303020204" pitchFamily="34" charset="0"/>
                <a:hlinkClick r:id="rId4"/>
              </a:rPr>
              <a:t>duete</a:t>
            </a:r>
            <a:r>
              <a:rPr lang="sl-SI" dirty="0" smtClean="0">
                <a:latin typeface="Candara" panose="020E0502030303020204" pitchFamily="34" charset="0"/>
              </a:rPr>
              <a:t>,</a:t>
            </a:r>
            <a:r>
              <a:rPr lang="sl-SI" dirty="0" smtClean="0">
                <a:solidFill>
                  <a:srgbClr val="FF0000"/>
                </a:solidFill>
                <a:latin typeface="Candara" panose="020E0502030303020204" pitchFamily="34" charset="0"/>
              </a:rPr>
              <a:t> </a:t>
            </a:r>
            <a:r>
              <a:rPr lang="sl-SI" dirty="0" smtClean="0">
                <a:solidFill>
                  <a:srgbClr val="FF0000"/>
                </a:solidFill>
                <a:latin typeface="Candara" panose="020E0502030303020204" pitchFamily="34" charset="0"/>
                <a:hlinkClick r:id="rId5"/>
              </a:rPr>
              <a:t>tercete, </a:t>
            </a:r>
            <a:r>
              <a:rPr lang="sl-SI" dirty="0" smtClean="0">
                <a:solidFill>
                  <a:srgbClr val="FF0000"/>
                </a:solidFill>
                <a:latin typeface="Candara" panose="020E0502030303020204" pitchFamily="34" charset="0"/>
              </a:rPr>
              <a:t>kvartete </a:t>
            </a:r>
            <a:r>
              <a:rPr lang="sl-SI" dirty="0" smtClean="0">
                <a:latin typeface="Candara" panose="020E0502030303020204" pitchFamily="34" charset="0"/>
              </a:rPr>
              <a:t>in v skupine s še več pevci.</a:t>
            </a:r>
            <a:endParaRPr lang="sl-SI" dirty="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lnSpcReduction="10000"/>
          </a:bodyPr>
          <a:lstStyle/>
          <a:p>
            <a:r>
              <a:rPr lang="sl-SI" dirty="0" smtClean="0">
                <a:latin typeface="Candara" panose="020E0502030303020204" pitchFamily="34" charset="0"/>
              </a:rPr>
              <a:t>Množico v glasbenem gledališču predstavlja  </a:t>
            </a:r>
            <a:r>
              <a:rPr lang="sl-SI" dirty="0" smtClean="0">
                <a:solidFill>
                  <a:srgbClr val="FF0000"/>
                </a:solidFill>
                <a:latin typeface="Candara" panose="020E0502030303020204" pitchFamily="34" charset="0"/>
              </a:rPr>
              <a:t>pevski zbor</a:t>
            </a:r>
            <a:r>
              <a:rPr lang="sl-SI" dirty="0" smtClean="0">
                <a:latin typeface="Candara" panose="020E0502030303020204" pitchFamily="34" charset="0"/>
              </a:rPr>
              <a:t>, ki se v odlomku »pogovarja« z duhovnikom </a:t>
            </a:r>
            <a:r>
              <a:rPr lang="sl-SI" dirty="0" err="1" smtClean="0">
                <a:latin typeface="Candara" panose="020E0502030303020204" pitchFamily="34" charset="0"/>
              </a:rPr>
              <a:t>Sarastrom</a:t>
            </a:r>
            <a:r>
              <a:rPr lang="sl-SI" dirty="0" smtClean="0">
                <a:latin typeface="Candara" panose="020E0502030303020204" pitchFamily="34" charset="0"/>
              </a:rPr>
              <a:t>, ki ima obseg </a:t>
            </a:r>
            <a:r>
              <a:rPr lang="sl-SI" dirty="0" smtClean="0">
                <a:solidFill>
                  <a:srgbClr val="FF0000"/>
                </a:solidFill>
                <a:latin typeface="Candara" panose="020E0502030303020204" pitchFamily="34" charset="0"/>
                <a:hlinkClick r:id="rId2"/>
              </a:rPr>
              <a:t>basa</a:t>
            </a:r>
            <a:r>
              <a:rPr lang="sl-SI" dirty="0" smtClean="0">
                <a:latin typeface="Candara" panose="020E0502030303020204" pitchFamily="34" charset="0"/>
              </a:rPr>
              <a:t>. </a:t>
            </a:r>
          </a:p>
          <a:p>
            <a:r>
              <a:rPr lang="sl-SI" dirty="0" smtClean="0">
                <a:latin typeface="Candara" panose="020E0502030303020204" pitchFamily="34" charset="0"/>
              </a:rPr>
              <a:t>Opera se zaključi z zaključkom ali </a:t>
            </a:r>
            <a:r>
              <a:rPr lang="sl-SI" dirty="0" smtClean="0">
                <a:solidFill>
                  <a:srgbClr val="FF0000"/>
                </a:solidFill>
                <a:latin typeface="Candara" panose="020E0502030303020204" pitchFamily="34" charset="0"/>
                <a:hlinkClick r:id="rId3"/>
              </a:rPr>
              <a:t>finalom</a:t>
            </a:r>
            <a:r>
              <a:rPr lang="sl-SI" dirty="0" smtClean="0">
                <a:latin typeface="Candara" panose="020E0502030303020204" pitchFamily="34" charset="0"/>
              </a:rPr>
              <a:t>. Zadnji triumf ali višek je v operi Čarobna piščal skladatelj Mozart namenil zboru in orkestru.</a:t>
            </a:r>
            <a:endParaRPr lang="sl-SI" dirty="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smtClean="0">
                <a:solidFill>
                  <a:schemeClr val="bg1"/>
                </a:solidFill>
                <a:latin typeface="Candara" panose="020E0502030303020204" pitchFamily="34" charset="0"/>
              </a:rPr>
              <a:t>Čarobna piščal Ingmarja Bergama</a:t>
            </a:r>
            <a:endParaRPr lang="sl-SI" sz="3200" dirty="0">
              <a:solidFill>
                <a:schemeClr val="bg1"/>
              </a:solidFill>
              <a:latin typeface="Candara" panose="020E0502030303020204" pitchFamily="34" charset="0"/>
            </a:endParaRPr>
          </a:p>
        </p:txBody>
      </p:sp>
      <p:sp>
        <p:nvSpPr>
          <p:cNvPr id="4" name="PoljeZBesedilom 3"/>
          <p:cNvSpPr txBox="1"/>
          <p:nvPr/>
        </p:nvSpPr>
        <p:spPr>
          <a:xfrm>
            <a:off x="323528" y="987575"/>
            <a:ext cx="8352928" cy="1200329"/>
          </a:xfrm>
          <a:prstGeom prst="rect">
            <a:avLst/>
          </a:prstGeom>
          <a:noFill/>
        </p:spPr>
        <p:txBody>
          <a:bodyPr wrap="square" rtlCol="0">
            <a:spAutoFit/>
          </a:bodyPr>
          <a:lstStyle/>
          <a:p>
            <a:r>
              <a:rPr lang="sl-SI" dirty="0" smtClean="0">
                <a:latin typeface="Candara" panose="020E0502030303020204" pitchFamily="34" charset="0"/>
              </a:rPr>
              <a:t>Leta 1974 je švedski režiser Ingmar Bergman posnel film - znamenito opero Wolfganga Amadeusa Mozarta Čarobna piščal. Mineva štirideset let od premiere, film pa ostaja enako zanimiv, zabaven in sijoče lep. Samo želimo si lahko, da bi nastal še kak operni film, ki bi bil tako privlačen in navdihujoč!</a:t>
            </a:r>
            <a:endParaRPr lang="sl-SI" dirty="0">
              <a:latin typeface="Candara" panose="020E0502030303020204" pitchFamily="34" charset="0"/>
            </a:endParaRPr>
          </a:p>
        </p:txBody>
      </p:sp>
      <p:pic>
        <p:nvPicPr>
          <p:cNvPr id="1026" name="Picture 2" descr="C:\Users\Klavdija\Pictures\657520-gf.jpg"/>
          <p:cNvPicPr>
            <a:picLocks noChangeAspect="1" noChangeArrowheads="1"/>
          </p:cNvPicPr>
          <p:nvPr/>
        </p:nvPicPr>
        <p:blipFill>
          <a:blip r:embed="rId2" cstate="print"/>
          <a:srcRect/>
          <a:stretch>
            <a:fillRect/>
          </a:stretch>
        </p:blipFill>
        <p:spPr bwMode="auto">
          <a:xfrm>
            <a:off x="3347864" y="2334109"/>
            <a:ext cx="1976407" cy="278777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yenglishpages.com/images/grammar/Mozart.jpg"/>
          <p:cNvPicPr>
            <a:picLocks noChangeAspect="1" noChangeArrowheads="1"/>
          </p:cNvPicPr>
          <p:nvPr/>
        </p:nvPicPr>
        <p:blipFill>
          <a:blip r:embed="rId2" cstate="print"/>
          <a:srcRect/>
          <a:stretch>
            <a:fillRect/>
          </a:stretch>
        </p:blipFill>
        <p:spPr bwMode="auto">
          <a:xfrm>
            <a:off x="6156176" y="1907435"/>
            <a:ext cx="2520280" cy="3030191"/>
          </a:xfrm>
          <a:prstGeom prst="rect">
            <a:avLst/>
          </a:prstGeom>
          <a:ln>
            <a:noFill/>
          </a:ln>
          <a:effectLst>
            <a:softEdge rad="112500"/>
          </a:effectLst>
        </p:spPr>
      </p:pic>
      <p:sp>
        <p:nvSpPr>
          <p:cNvPr id="3" name="Ograda vsebine 2"/>
          <p:cNvSpPr>
            <a:spLocks noGrp="1"/>
          </p:cNvSpPr>
          <p:nvPr>
            <p:ph idx="1"/>
          </p:nvPr>
        </p:nvSpPr>
        <p:spPr>
          <a:xfrm>
            <a:off x="467544" y="555526"/>
            <a:ext cx="8229600" cy="3898528"/>
          </a:xfrm>
        </p:spPr>
        <p:txBody>
          <a:bodyPr>
            <a:normAutofit fontScale="92500" lnSpcReduction="20000"/>
          </a:bodyPr>
          <a:lstStyle/>
          <a:p>
            <a:r>
              <a:rPr lang="sl-SI" dirty="0" smtClean="0">
                <a:latin typeface="Candara" panose="020E0502030303020204" pitchFamily="34" charset="0"/>
              </a:rPr>
              <a:t>Mozart je bil avstrijski glasbenik in skladatelj.</a:t>
            </a:r>
          </a:p>
          <a:p>
            <a:r>
              <a:rPr lang="sl-SI" dirty="0" smtClean="0">
                <a:latin typeface="Candara" panose="020E0502030303020204" pitchFamily="34" charset="0"/>
              </a:rPr>
              <a:t>Rodil se je 27. januarja 1756 v mestu Salzburg.  </a:t>
            </a:r>
          </a:p>
          <a:p>
            <a:r>
              <a:rPr lang="sl-SI" dirty="0" smtClean="0">
                <a:latin typeface="Candara" panose="020E0502030303020204" pitchFamily="34" charset="0"/>
              </a:rPr>
              <a:t>Že kot otrok je imel neverjeten </a:t>
            </a:r>
          </a:p>
          <a:p>
            <a:pPr>
              <a:buNone/>
            </a:pPr>
            <a:r>
              <a:rPr lang="sl-SI" dirty="0" smtClean="0">
                <a:latin typeface="Candara" panose="020E0502030303020204" pitchFamily="34" charset="0"/>
              </a:rPr>
              <a:t>    spomin in popoln posluh – </a:t>
            </a:r>
          </a:p>
          <a:p>
            <a:pPr>
              <a:buNone/>
            </a:pPr>
            <a:r>
              <a:rPr lang="sl-SI" dirty="0" smtClean="0">
                <a:latin typeface="Candara" panose="020E0502030303020204" pitchFamily="34" charset="0"/>
              </a:rPr>
              <a:t>    takoj si je zapomnil vsako</a:t>
            </a:r>
          </a:p>
          <a:p>
            <a:pPr>
              <a:buNone/>
            </a:pPr>
            <a:r>
              <a:rPr lang="sl-SI" dirty="0" smtClean="0">
                <a:latin typeface="Candara" panose="020E0502030303020204" pitchFamily="34" charset="0"/>
              </a:rPr>
              <a:t>    melodijo,ki jo je slišal.</a:t>
            </a:r>
          </a:p>
          <a:p>
            <a:r>
              <a:rPr lang="sl-SI" dirty="0" smtClean="0">
                <a:latin typeface="Candara" panose="020E0502030303020204" pitchFamily="34" charset="0"/>
              </a:rPr>
              <a:t>Že pri 3 letih je na klavir igral </a:t>
            </a:r>
          </a:p>
          <a:p>
            <a:pPr>
              <a:buNone/>
            </a:pPr>
            <a:r>
              <a:rPr lang="sl-SI" dirty="0">
                <a:latin typeface="Candara" panose="020E0502030303020204" pitchFamily="34" charset="0"/>
              </a:rPr>
              <a:t> </a:t>
            </a:r>
            <a:r>
              <a:rPr lang="sl-SI" dirty="0" smtClean="0">
                <a:latin typeface="Candara" panose="020E0502030303020204" pitchFamily="34" charset="0"/>
              </a:rPr>
              <a:t>   preproste pesmice. </a:t>
            </a:r>
          </a:p>
        </p:txBody>
      </p:sp>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771800" y="843558"/>
            <a:ext cx="6048672" cy="3394472"/>
          </a:xfrm>
        </p:spPr>
        <p:txBody>
          <a:bodyPr>
            <a:normAutofit fontScale="92500"/>
          </a:bodyPr>
          <a:lstStyle/>
          <a:p>
            <a:pPr>
              <a:buNone/>
            </a:pPr>
            <a:r>
              <a:rPr lang="sl-SI" dirty="0" smtClean="0">
                <a:latin typeface="Candara" panose="020E0502030303020204" pitchFamily="34" charset="0"/>
              </a:rPr>
              <a:t>Pri 5 letih si je sam izmišljal</a:t>
            </a:r>
          </a:p>
          <a:p>
            <a:pPr>
              <a:buNone/>
            </a:pPr>
            <a:r>
              <a:rPr lang="sl-SI" dirty="0" smtClean="0">
                <a:latin typeface="Candara" panose="020E0502030303020204" pitchFamily="34" charset="0"/>
              </a:rPr>
              <a:t>prve skladbe. Znal je igrati celo z</a:t>
            </a:r>
          </a:p>
          <a:p>
            <a:pPr>
              <a:buNone/>
            </a:pPr>
            <a:r>
              <a:rPr lang="sl-SI" dirty="0" smtClean="0">
                <a:latin typeface="Candara" panose="020E0502030303020204" pitchFamily="34" charset="0"/>
              </a:rPr>
              <a:t>zavezanimi očmi. </a:t>
            </a:r>
          </a:p>
          <a:p>
            <a:pPr>
              <a:buNone/>
            </a:pPr>
            <a:r>
              <a:rPr lang="sl-SI" dirty="0" smtClean="0">
                <a:latin typeface="Candara" panose="020E0502030303020204" pitchFamily="34" charset="0"/>
              </a:rPr>
              <a:t>Obvladal je tudi igranje violine, orgel</a:t>
            </a:r>
          </a:p>
          <a:p>
            <a:pPr>
              <a:buNone/>
            </a:pPr>
            <a:r>
              <a:rPr lang="sl-SI" dirty="0" smtClean="0">
                <a:latin typeface="Candara" panose="020E0502030303020204" pitchFamily="34" charset="0"/>
              </a:rPr>
              <a:t>in sploh </a:t>
            </a:r>
            <a:r>
              <a:rPr lang="sl-SI" dirty="0">
                <a:latin typeface="Candara" panose="020E0502030303020204" pitchFamily="34" charset="0"/>
              </a:rPr>
              <a:t> </a:t>
            </a:r>
            <a:r>
              <a:rPr lang="sl-SI" dirty="0" smtClean="0">
                <a:latin typeface="Candara" panose="020E0502030303020204" pitchFamily="34" charset="0"/>
              </a:rPr>
              <a:t>vsakega instrumenta, ki ga</a:t>
            </a:r>
          </a:p>
          <a:p>
            <a:pPr>
              <a:buNone/>
            </a:pPr>
            <a:r>
              <a:rPr lang="sl-SI" dirty="0" smtClean="0">
                <a:latin typeface="Candara" panose="020E0502030303020204" pitchFamily="34" charset="0"/>
              </a:rPr>
              <a:t>je vzel v roke.</a:t>
            </a:r>
            <a:endParaRPr lang="sl-SI" dirty="0">
              <a:latin typeface="Candara" panose="020E0502030303020204" pitchFamily="34" charset="0"/>
            </a:endParaRPr>
          </a:p>
        </p:txBody>
      </p:sp>
      <p:pic>
        <p:nvPicPr>
          <p:cNvPr id="17418" name="Picture 10" descr="http://s4.hubimg.com/u/296987_f260.jpg"/>
          <p:cNvPicPr>
            <a:picLocks noChangeAspect="1" noChangeArrowheads="1"/>
          </p:cNvPicPr>
          <p:nvPr/>
        </p:nvPicPr>
        <p:blipFill>
          <a:blip r:embed="rId2" cstate="print"/>
          <a:srcRect/>
          <a:stretch>
            <a:fillRect/>
          </a:stretch>
        </p:blipFill>
        <p:spPr bwMode="auto">
          <a:xfrm>
            <a:off x="323528" y="195486"/>
            <a:ext cx="2160240" cy="2848432"/>
          </a:xfrm>
          <a:prstGeom prst="rect">
            <a:avLst/>
          </a:prstGeom>
          <a:ln>
            <a:noFill/>
          </a:ln>
          <a:effectLst>
            <a:softEdge rad="112500"/>
          </a:effectLst>
        </p:spPr>
      </p:pic>
      <p:pic>
        <p:nvPicPr>
          <p:cNvPr id="17420" name="Picture 12" descr="http://t0.gstatic.com/images?q=tbn:ANd9GcQbhOkDfRVhrevjHL0eW_ow9lBBV8N4KRpxKSJDgBIqvcFC0p0pPA"/>
          <p:cNvPicPr>
            <a:picLocks noChangeAspect="1" noChangeArrowheads="1"/>
          </p:cNvPicPr>
          <p:nvPr/>
        </p:nvPicPr>
        <p:blipFill>
          <a:blip r:embed="rId3" cstate="print"/>
          <a:srcRect/>
          <a:stretch>
            <a:fillRect/>
          </a:stretch>
        </p:blipFill>
        <p:spPr bwMode="auto">
          <a:xfrm>
            <a:off x="323528" y="3147814"/>
            <a:ext cx="2187575" cy="168275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555526"/>
            <a:ext cx="8229600" cy="3394472"/>
          </a:xfrm>
        </p:spPr>
        <p:txBody>
          <a:bodyPr>
            <a:normAutofit lnSpcReduction="10000"/>
          </a:bodyPr>
          <a:lstStyle/>
          <a:p>
            <a:pPr>
              <a:buNone/>
            </a:pPr>
            <a:r>
              <a:rPr lang="sl-SI" dirty="0" smtClean="0">
                <a:latin typeface="Candara" panose="020E0502030303020204" pitchFamily="34" charset="0"/>
              </a:rPr>
              <a:t>Ker je bil njegov oče skladatelj, </a:t>
            </a:r>
          </a:p>
          <a:p>
            <a:pPr>
              <a:buNone/>
            </a:pPr>
            <a:r>
              <a:rPr lang="sl-SI" dirty="0" smtClean="0">
                <a:latin typeface="Candara" panose="020E0502030303020204" pitchFamily="34" charset="0"/>
              </a:rPr>
              <a:t>je hitro odkril</a:t>
            </a:r>
          </a:p>
          <a:p>
            <a:pPr>
              <a:buNone/>
            </a:pPr>
            <a:r>
              <a:rPr lang="sl-SI" dirty="0" smtClean="0">
                <a:latin typeface="Candara" panose="020E0502030303020204" pitchFamily="34" charset="0"/>
              </a:rPr>
              <a:t>sinovo nadarjenost. </a:t>
            </a:r>
          </a:p>
          <a:p>
            <a:pPr>
              <a:buNone/>
            </a:pPr>
            <a:r>
              <a:rPr lang="sl-SI" dirty="0" smtClean="0">
                <a:latin typeface="Candara" panose="020E0502030303020204" pitchFamily="34" charset="0"/>
              </a:rPr>
              <a:t>Dečka in njegovo sestro </a:t>
            </a:r>
          </a:p>
          <a:p>
            <a:pPr>
              <a:buNone/>
            </a:pPr>
            <a:r>
              <a:rPr lang="sl-SI" dirty="0" smtClean="0">
                <a:latin typeface="Candara" panose="020E0502030303020204" pitchFamily="34" charset="0"/>
              </a:rPr>
              <a:t>je ponosno razkazoval </a:t>
            </a:r>
          </a:p>
          <a:p>
            <a:pPr>
              <a:buNone/>
            </a:pPr>
            <a:r>
              <a:rPr lang="sl-SI" dirty="0" smtClean="0">
                <a:latin typeface="Candara" panose="020E0502030303020204" pitchFamily="34" charset="0"/>
              </a:rPr>
              <a:t>po evropskih dvorih.</a:t>
            </a:r>
          </a:p>
        </p:txBody>
      </p:sp>
      <p:pic>
        <p:nvPicPr>
          <p:cNvPr id="16386" name="Picture 2" descr="http://imagecache6.allposters.com/LRG/37/3762/SHMZF00Z.jpg"/>
          <p:cNvPicPr>
            <a:picLocks noChangeAspect="1" noChangeArrowheads="1"/>
          </p:cNvPicPr>
          <p:nvPr/>
        </p:nvPicPr>
        <p:blipFill>
          <a:blip r:embed="rId2" cstate="print"/>
          <a:srcRect/>
          <a:stretch>
            <a:fillRect/>
          </a:stretch>
        </p:blipFill>
        <p:spPr bwMode="auto">
          <a:xfrm>
            <a:off x="4932040" y="1059582"/>
            <a:ext cx="4026986" cy="302070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11560" y="555526"/>
            <a:ext cx="8028384" cy="1077218"/>
          </a:xfrm>
          <a:prstGeom prst="rect">
            <a:avLst/>
          </a:prstGeom>
        </p:spPr>
        <p:txBody>
          <a:bodyPr wrap="square">
            <a:spAutoFit/>
          </a:bodyPr>
          <a:lstStyle/>
          <a:p>
            <a:r>
              <a:rPr lang="sl-SI" sz="3200" dirty="0" smtClean="0">
                <a:latin typeface="Candara" panose="020E0502030303020204" pitchFamily="34" charset="0"/>
              </a:rPr>
              <a:t>Družina se je preživljala z glasbenimi nastopi po evropskih državah, mestih  in dvorih.</a:t>
            </a:r>
          </a:p>
        </p:txBody>
      </p:sp>
      <p:pic>
        <p:nvPicPr>
          <p:cNvPr id="15364" name="Picture 4" descr="http://www.myartprints.com/kunst/michel_barthelemy_ollivier_or/crl29770_young_mozart_clavich_hi.jpg"/>
          <p:cNvPicPr>
            <a:picLocks noChangeAspect="1" noChangeArrowheads="1"/>
          </p:cNvPicPr>
          <p:nvPr/>
        </p:nvPicPr>
        <p:blipFill>
          <a:blip r:embed="rId2" cstate="print"/>
          <a:srcRect/>
          <a:stretch>
            <a:fillRect/>
          </a:stretch>
        </p:blipFill>
        <p:spPr bwMode="auto">
          <a:xfrm>
            <a:off x="2267744" y="1707654"/>
            <a:ext cx="4486507" cy="302126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23528" y="1131590"/>
            <a:ext cx="5122912" cy="3394472"/>
          </a:xfrm>
        </p:spPr>
        <p:txBody>
          <a:bodyPr>
            <a:normAutofit fontScale="92500" lnSpcReduction="10000"/>
          </a:bodyPr>
          <a:lstStyle/>
          <a:p>
            <a:r>
              <a:rPr lang="sl-SI" sz="2800" dirty="0" smtClean="0">
                <a:latin typeface="Candara" panose="020E0502030303020204" pitchFamily="34" charset="0"/>
              </a:rPr>
              <a:t>Svojo prvo opero je napisal pri 12 letih.</a:t>
            </a:r>
          </a:p>
          <a:p>
            <a:r>
              <a:rPr lang="sl-SI" sz="2800" dirty="0" smtClean="0">
                <a:latin typeface="Candara" panose="020E0502030303020204" pitchFamily="34" charset="0"/>
              </a:rPr>
              <a:t>V svojem kratkem življenju jih je napisal kar 19, zadnja je bila Čarobna piščal.</a:t>
            </a:r>
          </a:p>
          <a:p>
            <a:r>
              <a:rPr lang="sl-SI" sz="2800" dirty="0" smtClean="0">
                <a:latin typeface="Candara" panose="020E0502030303020204" pitchFamily="34" charset="0"/>
              </a:rPr>
              <a:t>Krstna uprizoritev – </a:t>
            </a:r>
            <a:r>
              <a:rPr lang="sl-SI" sz="2800" dirty="0" smtClean="0">
                <a:solidFill>
                  <a:srgbClr val="FF0000"/>
                </a:solidFill>
                <a:latin typeface="Candara" panose="020E0502030303020204" pitchFamily="34" charset="0"/>
              </a:rPr>
              <a:t>premiera </a:t>
            </a:r>
            <a:r>
              <a:rPr lang="sl-SI" sz="2800" dirty="0" smtClean="0">
                <a:latin typeface="Candara" panose="020E0502030303020204" pitchFamily="34" charset="0"/>
              </a:rPr>
              <a:t>je bila na Dunaju leta 1791, v letu skladateljeve smrti, na Dunaju.</a:t>
            </a:r>
          </a:p>
        </p:txBody>
      </p:sp>
      <p:pic>
        <p:nvPicPr>
          <p:cNvPr id="5" name="Picture 2" descr="http://3.bp.blogspot.com/_46pkMwOaLp4/TJiPgXkr2SI/AAAAAAAAAW4/JvOdTYHS5Po/s1600/Wolfgang%2BAmadeus%2BMozart%2Bmozart_ico05%5B1%5D.jpg"/>
          <p:cNvPicPr>
            <a:picLocks noChangeAspect="1" noChangeArrowheads="1"/>
          </p:cNvPicPr>
          <p:nvPr/>
        </p:nvPicPr>
        <p:blipFill>
          <a:blip r:embed="rId2" cstate="print"/>
          <a:srcRect/>
          <a:stretch>
            <a:fillRect/>
          </a:stretch>
        </p:blipFill>
        <p:spPr bwMode="auto">
          <a:xfrm>
            <a:off x="5434410" y="411510"/>
            <a:ext cx="3403906" cy="421273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imagecache5.art.com/p/LRG/29/2946/UZVRD00Z/peter-jackson-when-they-were-young-mozart-and-his-music.jpg"/>
          <p:cNvPicPr>
            <a:picLocks noChangeAspect="1" noChangeArrowheads="1"/>
          </p:cNvPicPr>
          <p:nvPr/>
        </p:nvPicPr>
        <p:blipFill>
          <a:blip r:embed="rId2" cstate="print"/>
          <a:srcRect/>
          <a:stretch>
            <a:fillRect/>
          </a:stretch>
        </p:blipFill>
        <p:spPr bwMode="auto">
          <a:xfrm>
            <a:off x="2987824" y="2571750"/>
            <a:ext cx="2880320" cy="2160574"/>
          </a:xfrm>
          <a:prstGeom prst="rect">
            <a:avLst/>
          </a:prstGeom>
          <a:noFill/>
        </p:spPr>
      </p:pic>
      <p:pic>
        <p:nvPicPr>
          <p:cNvPr id="4" name="Picture 2" descr="http://pecuniarities.com/wp-content/uploads/2008/02/mozart-at-pianoforte-200.jpg"/>
          <p:cNvPicPr>
            <a:picLocks noChangeAspect="1" noChangeArrowheads="1"/>
          </p:cNvPicPr>
          <p:nvPr/>
        </p:nvPicPr>
        <p:blipFill>
          <a:blip r:embed="rId3" cstate="print"/>
          <a:srcRect/>
          <a:stretch>
            <a:fillRect/>
          </a:stretch>
        </p:blipFill>
        <p:spPr bwMode="auto">
          <a:xfrm>
            <a:off x="683568" y="2571750"/>
            <a:ext cx="2160240" cy="2160240"/>
          </a:xfrm>
          <a:prstGeom prst="rect">
            <a:avLst/>
          </a:prstGeom>
          <a:noFill/>
        </p:spPr>
      </p:pic>
      <p:pic>
        <p:nvPicPr>
          <p:cNvPr id="19462" name="Picture 6" descr="http://t3.gstatic.com/images?q=tbn:ANd9GcSkwf06aA6B4HcJg68Q7Xu9_SZPD2XHRKSFBT7GweE9_X7elKfCcg"/>
          <p:cNvPicPr>
            <a:picLocks noChangeAspect="1" noChangeArrowheads="1"/>
          </p:cNvPicPr>
          <p:nvPr/>
        </p:nvPicPr>
        <p:blipFill>
          <a:blip r:embed="rId4" cstate="print"/>
          <a:srcRect/>
          <a:stretch>
            <a:fillRect/>
          </a:stretch>
        </p:blipFill>
        <p:spPr bwMode="auto">
          <a:xfrm>
            <a:off x="6012159" y="2571750"/>
            <a:ext cx="2831859" cy="2160240"/>
          </a:xfrm>
          <a:prstGeom prst="rect">
            <a:avLst/>
          </a:prstGeom>
          <a:noFill/>
        </p:spPr>
      </p:pic>
      <p:pic>
        <p:nvPicPr>
          <p:cNvPr id="19464" name="Picture 8" descr="http://img.slate.com/media/1/123125/2078387/2112897/2119872/050601_SB_Mozart_TN.jpg"/>
          <p:cNvPicPr>
            <a:picLocks noChangeAspect="1" noChangeArrowheads="1"/>
          </p:cNvPicPr>
          <p:nvPr/>
        </p:nvPicPr>
        <p:blipFill>
          <a:blip r:embed="rId5" cstate="print"/>
          <a:srcRect/>
          <a:stretch>
            <a:fillRect/>
          </a:stretch>
        </p:blipFill>
        <p:spPr bwMode="auto">
          <a:xfrm>
            <a:off x="6588224" y="699542"/>
            <a:ext cx="1752600" cy="1477963"/>
          </a:xfrm>
          <a:prstGeom prst="rect">
            <a:avLst/>
          </a:prstGeom>
          <a:noFill/>
        </p:spPr>
      </p:pic>
      <p:sp>
        <p:nvSpPr>
          <p:cNvPr id="8" name="Pravokotnik 7"/>
          <p:cNvSpPr/>
          <p:nvPr/>
        </p:nvSpPr>
        <p:spPr>
          <a:xfrm>
            <a:off x="827584" y="339502"/>
            <a:ext cx="5760640" cy="2308324"/>
          </a:xfrm>
          <a:prstGeom prst="rect">
            <a:avLst/>
          </a:prstGeom>
        </p:spPr>
        <p:txBody>
          <a:bodyPr wrap="square">
            <a:spAutoFit/>
          </a:bodyPr>
          <a:lstStyle/>
          <a:p>
            <a:r>
              <a:rPr lang="sl-SI" sz="2400" dirty="0" smtClean="0">
                <a:latin typeface="Candara" panose="020E0502030303020204" pitchFamily="34" charset="0"/>
              </a:rPr>
              <a:t>Mozart je napisal več kot 620 del, med najpomembnejšimi so ob Rekviemu tudi Mala nočna glasba, Mala prostozidarska kantata, Čarobna piščal, </a:t>
            </a:r>
            <a:r>
              <a:rPr lang="sl-SI" sz="2400" dirty="0" err="1" smtClean="0">
                <a:latin typeface="Candara" panose="020E0502030303020204" pitchFamily="34" charset="0"/>
              </a:rPr>
              <a:t>Figarova</a:t>
            </a:r>
            <a:r>
              <a:rPr lang="sl-SI" sz="2400" dirty="0" smtClean="0">
                <a:latin typeface="Candara" panose="020E0502030303020204" pitchFamily="34" charset="0"/>
              </a:rPr>
              <a:t> svatba, Pariška simfonija, Don Juan, </a:t>
            </a:r>
            <a:r>
              <a:rPr lang="sl-SI" sz="2400" dirty="0" err="1" smtClean="0">
                <a:latin typeface="Candara" panose="020E0502030303020204" pitchFamily="34" charset="0"/>
              </a:rPr>
              <a:t>Haffnerjeva</a:t>
            </a:r>
            <a:r>
              <a:rPr lang="sl-SI" sz="2400" dirty="0" smtClean="0">
                <a:latin typeface="Candara" panose="020E0502030303020204" pitchFamily="34" charset="0"/>
              </a:rPr>
              <a:t>, Linška in Praška simfonija.</a:t>
            </a:r>
            <a:endParaRPr lang="sl-SI" sz="2400" dirty="0">
              <a:latin typeface="Candara" panose="020E0502030303020204" pitchFamily="34" charset="0"/>
            </a:endParaRPr>
          </a:p>
        </p:txBody>
      </p:sp>
      <p:pic>
        <p:nvPicPr>
          <p:cNvPr id="9" name="Picture 30" descr="MCj04039950000[1]">
            <a:hlinkClick r:id="rId6"/>
          </p:cNvPr>
          <p:cNvPicPr>
            <a:picLocks noChangeAspect="1" noChangeArrowheads="1"/>
          </p:cNvPicPr>
          <p:nvPr/>
        </p:nvPicPr>
        <p:blipFill>
          <a:blip r:embed="rId7" cstate="print"/>
          <a:srcRect/>
          <a:stretch>
            <a:fillRect/>
          </a:stretch>
        </p:blipFill>
        <p:spPr bwMode="auto">
          <a:xfrm>
            <a:off x="8070850" y="0"/>
            <a:ext cx="1073150" cy="10699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latin typeface="Candara" pitchFamily="34" charset="0"/>
              </a:rPr>
              <a:t>Čarobna piščal</a:t>
            </a:r>
            <a:endParaRPr lang="sl-SI" dirty="0">
              <a:latin typeface="Candara" pitchFamily="34" charset="0"/>
            </a:endParaRPr>
          </a:p>
        </p:txBody>
      </p:sp>
      <p:sp>
        <p:nvSpPr>
          <p:cNvPr id="3" name="Ograda vsebine 2"/>
          <p:cNvSpPr>
            <a:spLocks noGrp="1"/>
          </p:cNvSpPr>
          <p:nvPr>
            <p:ph idx="1"/>
          </p:nvPr>
        </p:nvSpPr>
        <p:spPr>
          <a:xfrm>
            <a:off x="457200" y="1200150"/>
            <a:ext cx="5266928" cy="3819871"/>
          </a:xfrm>
        </p:spPr>
        <p:txBody>
          <a:bodyPr>
            <a:normAutofit fontScale="62500" lnSpcReduction="20000"/>
          </a:bodyPr>
          <a:lstStyle/>
          <a:p>
            <a:r>
              <a:rPr lang="sl-SI" dirty="0" smtClean="0">
                <a:latin typeface="Candara" pitchFamily="34" charset="0"/>
              </a:rPr>
              <a:t>Opera je sestavljena iz </a:t>
            </a:r>
            <a:r>
              <a:rPr lang="sl-SI" dirty="0" smtClean="0">
                <a:solidFill>
                  <a:srgbClr val="FF0000"/>
                </a:solidFill>
                <a:latin typeface="Candara" pitchFamily="34" charset="0"/>
              </a:rPr>
              <a:t>dveh dejanj</a:t>
            </a:r>
            <a:r>
              <a:rPr lang="sl-SI" dirty="0" smtClean="0">
                <a:latin typeface="Candara" pitchFamily="34" charset="0"/>
              </a:rPr>
              <a:t>.</a:t>
            </a:r>
          </a:p>
          <a:p>
            <a:pPr>
              <a:lnSpc>
                <a:spcPct val="120000"/>
              </a:lnSpc>
            </a:pPr>
            <a:r>
              <a:rPr lang="sl-SI" sz="2900" dirty="0" smtClean="0">
                <a:latin typeface="Candara" pitchFamily="34" charset="0"/>
              </a:rPr>
              <a:t>Princ Tamino in njegov šaljivi prijatelj Papageno želita rešiti ugrabljeno deklico Pamino. Na tej poti ju čaka mnogo nevarnosti in težkih preizkušenj, ki jima jih pripravljata Kraljica noči in Monostatos. Ne bi jih mogla prestati, če ne bi imela čarobne piščalke in prav tako  čudežnih zvončkov. Zvoki teh glasbil jima vselej pomagajo iz težav in tako se zgodba srečno konča z ljubeznijo princa Tamina s princeso Pamino in Papagena s Papageno. Svet svetlobe zmaga nad svetom zla in teme.</a:t>
            </a:r>
          </a:p>
          <a:p>
            <a:endParaRPr lang="sl-SI" dirty="0">
              <a:latin typeface="Candara" pitchFamily="34" charset="0"/>
            </a:endParaRPr>
          </a:p>
        </p:txBody>
      </p:sp>
      <p:pic>
        <p:nvPicPr>
          <p:cNvPr id="5122" name="Picture 2" descr="http://cache2.allpostersimages.com/p/LRG/15/1506/6E1BD00Z/posters/papageno-the-bird-catcher-from-the-magic-flute-by-wolfgang-amadeus-mozart.jpg"/>
          <p:cNvPicPr>
            <a:picLocks noChangeAspect="1" noChangeArrowheads="1"/>
          </p:cNvPicPr>
          <p:nvPr/>
        </p:nvPicPr>
        <p:blipFill>
          <a:blip r:embed="rId2" cstate="print"/>
          <a:srcRect/>
          <a:stretch>
            <a:fillRect/>
          </a:stretch>
        </p:blipFill>
        <p:spPr bwMode="auto">
          <a:xfrm>
            <a:off x="5724128" y="857250"/>
            <a:ext cx="3219450" cy="42862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691680" y="483518"/>
            <a:ext cx="5600700" cy="3838575"/>
          </a:xfrm>
          <a:prstGeom prst="rect">
            <a:avLst/>
          </a:prstGeom>
          <a:ln>
            <a:noFill/>
          </a:ln>
          <a:effectLst>
            <a:softEdge rad="112500"/>
          </a:effectLst>
        </p:spPr>
      </p:pic>
      <p:sp>
        <p:nvSpPr>
          <p:cNvPr id="3" name="PoljeZBesedilom 2"/>
          <p:cNvSpPr txBox="1"/>
          <p:nvPr/>
        </p:nvSpPr>
        <p:spPr>
          <a:xfrm>
            <a:off x="1619672" y="4322093"/>
            <a:ext cx="5672708" cy="646331"/>
          </a:xfrm>
          <a:prstGeom prst="rect">
            <a:avLst/>
          </a:prstGeom>
          <a:noFill/>
        </p:spPr>
        <p:txBody>
          <a:bodyPr wrap="square" rtlCol="0">
            <a:spAutoFit/>
          </a:bodyPr>
          <a:lstStyle/>
          <a:p>
            <a:pPr algn="ctr"/>
            <a:r>
              <a:rPr lang="sl-SI" sz="3600" b="1" dirty="0" smtClean="0">
                <a:solidFill>
                  <a:srgbClr val="CF7D5E"/>
                </a:solidFill>
                <a:hlinkClick r:id="rId3"/>
              </a:rPr>
              <a:t>PRAVLJICA</a:t>
            </a:r>
            <a:r>
              <a:rPr lang="sl-SI" sz="3600" b="1" dirty="0" smtClean="0">
                <a:solidFill>
                  <a:srgbClr val="CF7D5E"/>
                </a:solidFill>
              </a:rPr>
              <a:t> ČAROBNA PIŠČAL</a:t>
            </a:r>
            <a:endParaRPr lang="sl-SI" sz="3600" b="1" dirty="0">
              <a:solidFill>
                <a:srgbClr val="CF7D5E"/>
              </a:solidFill>
            </a:endParaRPr>
          </a:p>
        </p:txBody>
      </p:sp>
    </p:spTree>
    <p:extLst>
      <p:ext uri="{BB962C8B-B14F-4D97-AF65-F5344CB8AC3E}">
        <p14:creationId xmlns:p14="http://schemas.microsoft.com/office/powerpoint/2010/main" val="542904072"/>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Lst>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509</Words>
  <Application>Microsoft Office PowerPoint</Application>
  <PresentationFormat>Diaprojekcija na zaslonu (16:9)</PresentationFormat>
  <Paragraphs>41</Paragraphs>
  <Slides>13</Slides>
  <Notes>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13</vt:i4>
      </vt:variant>
    </vt:vector>
  </HeadingPairs>
  <TitlesOfParts>
    <vt:vector size="17" baseType="lpstr">
      <vt:lpstr>Arial</vt:lpstr>
      <vt:lpstr>Calibri</vt:lpstr>
      <vt:lpstr>Candara</vt:lpstr>
      <vt:lpstr>Officeova tema</vt:lpstr>
      <vt:lpstr>MOZARTOVA  ČAROBNA PIŠČAL</vt:lpstr>
      <vt:lpstr>PowerPointova predstavitev</vt:lpstr>
      <vt:lpstr>PowerPointova predstavitev</vt:lpstr>
      <vt:lpstr>PowerPointova predstavitev</vt:lpstr>
      <vt:lpstr>PowerPointova predstavitev</vt:lpstr>
      <vt:lpstr>PowerPointova predstavitev</vt:lpstr>
      <vt:lpstr>PowerPointova predstavitev</vt:lpstr>
      <vt:lpstr>Čarobna piščal</vt:lpstr>
      <vt:lpstr>PowerPointova predstavitev</vt:lpstr>
      <vt:lpstr>PowerPointova predstavitev</vt:lpstr>
      <vt:lpstr>PowerPointova predstavitev</vt:lpstr>
      <vt:lpstr>PowerPointova predstavitev</vt:lpstr>
      <vt:lpstr>Čarobna piščal Ingmarja Bergama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POZNAŠ MOZARTA?</dc:title>
  <dc:creator>Klavdija</dc:creator>
  <cp:lastModifiedBy>Tatjana</cp:lastModifiedBy>
  <cp:revision>29</cp:revision>
  <dcterms:created xsi:type="dcterms:W3CDTF">2010-12-23T18:26:25Z</dcterms:created>
  <dcterms:modified xsi:type="dcterms:W3CDTF">2020-05-04T12:25:36Z</dcterms:modified>
</cp:coreProperties>
</file>