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C7D1-AF59-435A-B5AF-9B30091CF5E8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5FAF9-CDD7-4D92-9A62-4E262CDDD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34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C7D1-AF59-435A-B5AF-9B30091CF5E8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5FAF9-CDD7-4D92-9A62-4E262CDDD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51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C7D1-AF59-435A-B5AF-9B30091CF5E8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5FAF9-CDD7-4D92-9A62-4E262CDDD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1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C7D1-AF59-435A-B5AF-9B30091CF5E8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5FAF9-CDD7-4D92-9A62-4E262CDDD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24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C7D1-AF59-435A-B5AF-9B30091CF5E8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5FAF9-CDD7-4D92-9A62-4E262CDDD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69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C7D1-AF59-435A-B5AF-9B30091CF5E8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5FAF9-CDD7-4D92-9A62-4E262CDDD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23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C7D1-AF59-435A-B5AF-9B30091CF5E8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5FAF9-CDD7-4D92-9A62-4E262CDDD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86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C7D1-AF59-435A-B5AF-9B30091CF5E8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5FAF9-CDD7-4D92-9A62-4E262CDDD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12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C7D1-AF59-435A-B5AF-9B30091CF5E8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5FAF9-CDD7-4D92-9A62-4E262CDDD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49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C7D1-AF59-435A-B5AF-9B30091CF5E8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5FAF9-CDD7-4D92-9A62-4E262CDDD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83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C7D1-AF59-435A-B5AF-9B30091CF5E8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5FAF9-CDD7-4D92-9A62-4E262CDDD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27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5C7D1-AF59-435A-B5AF-9B30091CF5E8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5FAF9-CDD7-4D92-9A62-4E262CDDD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0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gospodinjstvonadaljavo@gmail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483926"/>
          </a:xfrm>
        </p:spPr>
        <p:txBody>
          <a:bodyPr/>
          <a:lstStyle/>
          <a:p>
            <a:r>
              <a:rPr lang="sl-SI" dirty="0" smtClean="0"/>
              <a:t>SIROMAŠNA POGAČA</a:t>
            </a:r>
            <a:endParaRPr lang="en-US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2606289"/>
            <a:ext cx="9144000" cy="1655762"/>
          </a:xfrm>
        </p:spPr>
        <p:txBody>
          <a:bodyPr>
            <a:normAutofit/>
          </a:bodyPr>
          <a:lstStyle/>
          <a:p>
            <a:r>
              <a:rPr lang="sl-SI" sz="3200" b="1" dirty="0"/>
              <a:t>s</a:t>
            </a:r>
            <a:r>
              <a:rPr lang="sl-SI" sz="3200" b="1" dirty="0" smtClean="0"/>
              <a:t>ladek kakavov kruh</a:t>
            </a:r>
            <a:endParaRPr lang="en-US" sz="3200" b="1" dirty="0"/>
          </a:p>
        </p:txBody>
      </p:sp>
      <p:pic>
        <p:nvPicPr>
          <p:cNvPr id="2050" name="Picture 2" descr="Seofrik: Optimizacija strani za iskalnike, pozicioniranje in drugi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" b="29365"/>
          <a:stretch/>
        </p:blipFill>
        <p:spPr bwMode="auto">
          <a:xfrm>
            <a:off x="5170337" y="3434170"/>
            <a:ext cx="1851326" cy="199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73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815546"/>
            <a:ext cx="10515600" cy="5361417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>
                <a:solidFill>
                  <a:srgbClr val="FFC000"/>
                </a:solidFill>
              </a:rPr>
              <a:t>10. </a:t>
            </a:r>
            <a:r>
              <a:rPr lang="sl-SI" dirty="0" smtClean="0">
                <a:solidFill>
                  <a:schemeClr val="bg1"/>
                </a:solidFill>
              </a:rPr>
              <a:t>Pečeno pogači pustimo v pekaču in jo še enkrat premažemo z mlekom, da ostane skorjica mehka, pogača pa puhasta.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41141" y="1796364"/>
            <a:ext cx="6081584" cy="456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0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914400"/>
            <a:ext cx="5068330" cy="5262563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>
                <a:solidFill>
                  <a:schemeClr val="bg1"/>
                </a:solidFill>
              </a:rPr>
              <a:t>Dober tek! </a:t>
            </a:r>
            <a:r>
              <a:rPr lang="sl-SI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</a:p>
          <a:p>
            <a:pPr marL="0" indent="0">
              <a:buNone/>
            </a:pPr>
            <a:endParaRPr lang="sl-SI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sl-SI" dirty="0" smtClean="0">
                <a:solidFill>
                  <a:schemeClr val="bg1"/>
                </a:solidFill>
                <a:sym typeface="Wingdings" panose="05000000000000000000" pitchFamily="2" charset="2"/>
              </a:rPr>
              <a:t>P.S.: ne pozabi fotografirati prereza pogače.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782" y="394000"/>
            <a:ext cx="4714618" cy="62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8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627017"/>
            <a:ext cx="10515600" cy="554994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dirty="0" smtClean="0">
                <a:solidFill>
                  <a:schemeClr val="bg1"/>
                </a:solidFill>
              </a:rPr>
              <a:t>Pozdravljeni,</a:t>
            </a:r>
          </a:p>
          <a:p>
            <a:pPr marL="0" indent="0">
              <a:buNone/>
            </a:pPr>
            <a:r>
              <a:rPr lang="sl-SI" dirty="0" smtClean="0">
                <a:solidFill>
                  <a:schemeClr val="bg1"/>
                </a:solidFill>
              </a:rPr>
              <a:t>Danes vas ponovno čaka kuharska naloga. Izbiram sestavine, ki so zelo osnovne in menim, da vsakemu pri roki.</a:t>
            </a:r>
          </a:p>
          <a:p>
            <a:pPr marL="0" indent="0">
              <a:buNone/>
            </a:pPr>
            <a:r>
              <a:rPr lang="sl-SI" dirty="0" smtClean="0">
                <a:solidFill>
                  <a:schemeClr val="bg1"/>
                </a:solidFill>
              </a:rPr>
              <a:t>Naredili boste siromaško pogačo: na pogled izgleda kot potica ampak sestavine niso tako luksuzne kot v potici (npr.: orehi).</a:t>
            </a:r>
          </a:p>
          <a:p>
            <a:pPr marL="0" indent="0">
              <a:buNone/>
            </a:pPr>
            <a:r>
              <a:rPr lang="sl-SI" dirty="0" smtClean="0">
                <a:solidFill>
                  <a:schemeClr val="bg1"/>
                </a:solidFill>
              </a:rPr>
              <a:t>Po okusu pa je kot rahlo sladek kruh s kakavom in je primeren, da se ga poje samega ali pa s sladkimi namazi (npr.: marmelada).</a:t>
            </a:r>
          </a:p>
          <a:p>
            <a:pPr marL="0" indent="0">
              <a:buNone/>
            </a:pPr>
            <a:endParaRPr lang="sl-SI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l-SI" dirty="0" smtClean="0">
                <a:solidFill>
                  <a:schemeClr val="bg1"/>
                </a:solidFill>
              </a:rPr>
              <a:t>Če so težave pri izdelavi, pridobitvi sestavin se obrnite name na: </a:t>
            </a:r>
            <a:r>
              <a:rPr lang="sl-SI" dirty="0" smtClean="0">
                <a:hlinkClick r:id="rId2"/>
              </a:rPr>
              <a:t>gospodinjstvonadaljavo@gmail.com</a:t>
            </a: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Od tu naprej preklopi na predstavitev.</a:t>
            </a:r>
            <a:endParaRPr lang="sl-SI" dirty="0"/>
          </a:p>
          <a:p>
            <a:pPr marL="0" indent="0">
              <a:buNone/>
            </a:pPr>
            <a:r>
              <a:rPr lang="sl-SI" dirty="0" smtClean="0">
                <a:solidFill>
                  <a:srgbClr val="FF0000"/>
                </a:solidFill>
              </a:rPr>
              <a:t>ROK ODDAJE: 21. 5. 2020</a:t>
            </a:r>
          </a:p>
          <a:p>
            <a:pPr marL="0" indent="0">
              <a:buNone/>
            </a:pPr>
            <a:r>
              <a:rPr lang="sl-SI" dirty="0" smtClean="0">
                <a:solidFill>
                  <a:schemeClr val="accent4"/>
                </a:solidFill>
              </a:rPr>
              <a:t>Pošljete mi: 2-3 fotografije med kuhanjem, 1 fotografijo, kjer ste fotografirani z izdelkom in še 1 fotografijo prereza pogače!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1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bg1"/>
                </a:solidFill>
              </a:rPr>
              <a:t>Recept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449977"/>
            <a:ext cx="6516189" cy="48463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l-SI" sz="3000" b="1" i="1" dirty="0" smtClean="0">
                <a:solidFill>
                  <a:schemeClr val="bg1"/>
                </a:solidFill>
              </a:rPr>
              <a:t>Sestavine:</a:t>
            </a:r>
          </a:p>
          <a:p>
            <a:r>
              <a:rPr lang="sl-SI" dirty="0" smtClean="0">
                <a:solidFill>
                  <a:schemeClr val="bg1"/>
                </a:solidFill>
              </a:rPr>
              <a:t>500 g moke (bele – da je kontrast s kakavovim delom še večji),</a:t>
            </a:r>
          </a:p>
          <a:p>
            <a:r>
              <a:rPr lang="sl-SI" dirty="0" smtClean="0">
                <a:solidFill>
                  <a:schemeClr val="bg1"/>
                </a:solidFill>
              </a:rPr>
              <a:t>3 dcl mlačnega mleka,</a:t>
            </a:r>
          </a:p>
          <a:p>
            <a:r>
              <a:rPr lang="sl-SI" dirty="0" smtClean="0">
                <a:solidFill>
                  <a:schemeClr val="bg1"/>
                </a:solidFill>
              </a:rPr>
              <a:t>½ svežega kvasa ali 1 zavojček </a:t>
            </a:r>
          </a:p>
          <a:p>
            <a:pPr marL="0" indent="0">
              <a:buNone/>
            </a:pPr>
            <a:r>
              <a:rPr lang="sl-SI" dirty="0" smtClean="0">
                <a:solidFill>
                  <a:schemeClr val="bg1"/>
                </a:solidFill>
              </a:rPr>
              <a:t>   suhega kvasa,</a:t>
            </a:r>
          </a:p>
          <a:p>
            <a:r>
              <a:rPr lang="sl-SI" dirty="0" smtClean="0">
                <a:solidFill>
                  <a:schemeClr val="bg1"/>
                </a:solidFill>
              </a:rPr>
              <a:t>1 jajce,</a:t>
            </a:r>
          </a:p>
          <a:p>
            <a:r>
              <a:rPr lang="sl-SI" dirty="0" smtClean="0">
                <a:solidFill>
                  <a:schemeClr val="bg1"/>
                </a:solidFill>
              </a:rPr>
              <a:t>1 rumenjak,</a:t>
            </a:r>
          </a:p>
          <a:p>
            <a:r>
              <a:rPr lang="sl-SI" dirty="0" smtClean="0">
                <a:solidFill>
                  <a:schemeClr val="bg1"/>
                </a:solidFill>
              </a:rPr>
              <a:t>50 g stopljenega masla,</a:t>
            </a:r>
          </a:p>
          <a:p>
            <a:r>
              <a:rPr lang="sl-SI" dirty="0">
                <a:solidFill>
                  <a:schemeClr val="bg1"/>
                </a:solidFill>
              </a:rPr>
              <a:t>š</a:t>
            </a:r>
            <a:r>
              <a:rPr lang="sl-SI" dirty="0" smtClean="0">
                <a:solidFill>
                  <a:schemeClr val="bg1"/>
                </a:solidFill>
              </a:rPr>
              <a:t>čep soli,</a:t>
            </a:r>
          </a:p>
          <a:p>
            <a:r>
              <a:rPr lang="sl-SI" dirty="0" smtClean="0">
                <a:solidFill>
                  <a:schemeClr val="bg1"/>
                </a:solidFill>
              </a:rPr>
              <a:t>100 g sladkorja,</a:t>
            </a:r>
          </a:p>
          <a:p>
            <a:r>
              <a:rPr lang="sl-SI" dirty="0" smtClean="0">
                <a:solidFill>
                  <a:schemeClr val="bg1"/>
                </a:solidFill>
              </a:rPr>
              <a:t>2-3 jedilne žlice kakava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1825625"/>
            <a:ext cx="5582195" cy="418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0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679269"/>
            <a:ext cx="10515600" cy="5497694"/>
          </a:xfrm>
        </p:spPr>
        <p:txBody>
          <a:bodyPr/>
          <a:lstStyle/>
          <a:p>
            <a:pPr marL="0" indent="0">
              <a:buNone/>
            </a:pPr>
            <a:r>
              <a:rPr lang="sl-SI" sz="3200" b="1" i="1" dirty="0" smtClean="0">
                <a:solidFill>
                  <a:schemeClr val="bg1"/>
                </a:solidFill>
              </a:rPr>
              <a:t>Postopek:</a:t>
            </a:r>
          </a:p>
          <a:p>
            <a:pPr marL="0" indent="0">
              <a:buNone/>
            </a:pPr>
            <a:r>
              <a:rPr lang="sl-SI" dirty="0" smtClean="0">
                <a:solidFill>
                  <a:srgbClr val="FFC000"/>
                </a:solidFill>
              </a:rPr>
              <a:t>1.</a:t>
            </a:r>
            <a:r>
              <a:rPr lang="sl-SI" dirty="0" smtClean="0">
                <a:solidFill>
                  <a:schemeClr val="bg1"/>
                </a:solidFill>
              </a:rPr>
              <a:t> Najprej naredimo </a:t>
            </a:r>
            <a:r>
              <a:rPr lang="sl-SI" dirty="0" err="1" smtClean="0">
                <a:solidFill>
                  <a:schemeClr val="bg1"/>
                </a:solidFill>
              </a:rPr>
              <a:t>kvasec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v mlačno mleko nadrobimo sveži kvas ali stresemo suhi kvas, dodamo ščep sladkorja, premešamo in pustimo 10-15 minut, da kvasovke začnejo delovati.</a:t>
            </a:r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595359" y="4010297"/>
            <a:ext cx="3313611" cy="248520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96000" y="2448685"/>
            <a:ext cx="3140527" cy="235539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07" y="2837103"/>
            <a:ext cx="4532324" cy="3399243"/>
          </a:xfrm>
          <a:prstGeom prst="rect">
            <a:avLst/>
          </a:prstGeom>
        </p:spPr>
      </p:pic>
      <p:cxnSp>
        <p:nvCxnSpPr>
          <p:cNvPr id="8" name="Raven puščični povezovalnik 7"/>
          <p:cNvCxnSpPr/>
          <p:nvPr/>
        </p:nvCxnSpPr>
        <p:spPr>
          <a:xfrm>
            <a:off x="8595359" y="4258491"/>
            <a:ext cx="822961" cy="66620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566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666206"/>
            <a:ext cx="10515600" cy="5510757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>
                <a:solidFill>
                  <a:srgbClr val="FFC000"/>
                </a:solidFill>
              </a:rPr>
              <a:t>2.</a:t>
            </a:r>
            <a:r>
              <a:rPr lang="sl-SI" dirty="0" smtClean="0">
                <a:solidFill>
                  <a:schemeClr val="bg1"/>
                </a:solidFill>
              </a:rPr>
              <a:t> Odtehtamo moko, jo presejemo skozi drobno cedilo (s tem naredimo, da je pogača bolj rahla) in naredimo luknjico v sredini, kamor dodamo eno celo jajce in rumenjak.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8928" y="2610241"/>
            <a:ext cx="3936684" cy="295251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7821" y="2726787"/>
            <a:ext cx="3198631" cy="239897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9432" y="2901287"/>
            <a:ext cx="2825931" cy="211944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02874" y="2715877"/>
            <a:ext cx="3320362" cy="2490272"/>
          </a:xfrm>
          <a:prstGeom prst="rect">
            <a:avLst/>
          </a:prstGeom>
        </p:spPr>
      </p:pic>
      <p:cxnSp>
        <p:nvCxnSpPr>
          <p:cNvPr id="11" name="Raven puščični povezovalnik 10"/>
          <p:cNvCxnSpPr>
            <a:stCxn id="6" idx="2"/>
          </p:cNvCxnSpPr>
          <p:nvPr/>
        </p:nvCxnSpPr>
        <p:spPr>
          <a:xfrm>
            <a:off x="2403258" y="3961011"/>
            <a:ext cx="55439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puščični povezovalnik 11"/>
          <p:cNvCxnSpPr/>
          <p:nvPr/>
        </p:nvCxnSpPr>
        <p:spPr>
          <a:xfrm flipV="1">
            <a:off x="5356623" y="3961011"/>
            <a:ext cx="554390" cy="2473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en puščični povezovalnik 14"/>
          <p:cNvCxnSpPr/>
          <p:nvPr/>
        </p:nvCxnSpPr>
        <p:spPr>
          <a:xfrm>
            <a:off x="8863527" y="4086497"/>
            <a:ext cx="55439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01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790832"/>
            <a:ext cx="10515600" cy="5386131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>
                <a:solidFill>
                  <a:srgbClr val="FFC000"/>
                </a:solidFill>
              </a:rPr>
              <a:t>3.</a:t>
            </a:r>
            <a:r>
              <a:rPr lang="sl-SI" dirty="0" smtClean="0">
                <a:solidFill>
                  <a:schemeClr val="bg1"/>
                </a:solidFill>
              </a:rPr>
              <a:t> Maso začnemo mešati z kuhinjskim robotom ali z vilicami. Dodamo še </a:t>
            </a:r>
            <a:r>
              <a:rPr lang="sl-SI" u="sng" dirty="0" smtClean="0">
                <a:solidFill>
                  <a:schemeClr val="bg1"/>
                </a:solidFill>
              </a:rPr>
              <a:t>kvas z mlačnim mlekom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u="sng" dirty="0" smtClean="0">
                <a:solidFill>
                  <a:schemeClr val="bg1"/>
                </a:solidFill>
              </a:rPr>
              <a:t>sol</a:t>
            </a:r>
            <a:r>
              <a:rPr lang="sl-SI" dirty="0" smtClean="0">
                <a:solidFill>
                  <a:schemeClr val="bg1"/>
                </a:solidFill>
              </a:rPr>
              <a:t> in </a:t>
            </a:r>
            <a:r>
              <a:rPr lang="sl-SI" u="sng" dirty="0" smtClean="0">
                <a:solidFill>
                  <a:schemeClr val="bg1"/>
                </a:solidFill>
              </a:rPr>
              <a:t>sladkor</a:t>
            </a:r>
            <a:r>
              <a:rPr lang="sl-SI" dirty="0" smtClean="0">
                <a:solidFill>
                  <a:schemeClr val="bg1"/>
                </a:solidFill>
              </a:rPr>
              <a:t>.  Dobro vmešamo sestavine!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60692" y="2410429"/>
            <a:ext cx="4850739" cy="363805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0631" y="2410429"/>
            <a:ext cx="4850738" cy="363805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4531" y="2410429"/>
            <a:ext cx="4850738" cy="363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741405"/>
            <a:ext cx="5241324" cy="54355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dirty="0" smtClean="0">
                <a:solidFill>
                  <a:srgbClr val="FFC000"/>
                </a:solidFill>
              </a:rPr>
              <a:t>4.</a:t>
            </a:r>
            <a:r>
              <a:rPr lang="sl-SI" dirty="0" smtClean="0">
                <a:solidFill>
                  <a:schemeClr val="bg1"/>
                </a:solidFill>
              </a:rPr>
              <a:t> Testo začnemo gnesti in gnetemo nekje 10 minut, da se začne svetiti (</a:t>
            </a:r>
            <a:r>
              <a:rPr lang="sl-SI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razvije se </a:t>
            </a:r>
            <a:r>
              <a:rPr lang="sl-SI" dirty="0" smtClean="0">
                <a:solidFill>
                  <a:srgbClr val="FFC000"/>
                </a:solidFill>
                <a:sym typeface="Wingdings" panose="05000000000000000000" pitchFamily="2" charset="2"/>
              </a:rPr>
              <a:t>gluten</a:t>
            </a:r>
            <a:r>
              <a:rPr lang="sl-SI" dirty="0" smtClean="0">
                <a:solidFill>
                  <a:schemeClr val="bg1"/>
                </a:solidFill>
                <a:sym typeface="Wingdings" panose="05000000000000000000" pitchFamily="2" charset="2"/>
              </a:rPr>
              <a:t>, da je kruh bolj mehak).</a:t>
            </a:r>
          </a:p>
          <a:p>
            <a:pPr marL="0" indent="0">
              <a:buNone/>
            </a:pPr>
            <a:endParaRPr lang="sl-SI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sl-SI" dirty="0" smtClean="0">
                <a:solidFill>
                  <a:srgbClr val="FFC000"/>
                </a:solidFill>
                <a:sym typeface="Wingdings" panose="05000000000000000000" pitchFamily="2" charset="2"/>
              </a:rPr>
              <a:t>5.</a:t>
            </a:r>
            <a:r>
              <a:rPr lang="sl-SI" dirty="0" smtClean="0">
                <a:solidFill>
                  <a:schemeClr val="bg1"/>
                </a:solidFill>
                <a:sym typeface="Wingdings" panose="05000000000000000000" pitchFamily="2" charset="2"/>
              </a:rPr>
              <a:t> Testo razdelimo na dva enaka dela. Enega damo vzhajat, v drugega pa primešamo kakav in dobro pregnetemo.</a:t>
            </a:r>
          </a:p>
          <a:p>
            <a:pPr marL="0" indent="0">
              <a:buNone/>
            </a:pPr>
            <a:endParaRPr lang="sl-SI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sl-SI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KAKAV</a:t>
            </a:r>
            <a:r>
              <a:rPr lang="sl-SI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uporabite nesladkan, pravi kakav in ne instant, ki ima dodan še sladkor, ker se slabo vmeša in nima prave barve.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52540" y="3242615"/>
            <a:ext cx="3797638" cy="284822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7604" y="512806"/>
            <a:ext cx="4102445" cy="307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0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889686"/>
            <a:ext cx="10515600" cy="5287277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>
                <a:solidFill>
                  <a:srgbClr val="FFC000"/>
                </a:solidFill>
              </a:rPr>
              <a:t>6.</a:t>
            </a:r>
            <a:r>
              <a:rPr lang="sl-SI" dirty="0" smtClean="0">
                <a:solidFill>
                  <a:schemeClr val="bg1"/>
                </a:solidFill>
              </a:rPr>
              <a:t> Testo je precej mehko. Po vrhu ga malo posipamo z moko, da se ne naredi skorjica in ga pustimo vzhajati približno eno uro.</a:t>
            </a:r>
          </a:p>
          <a:p>
            <a:pPr marL="0" indent="0">
              <a:buNone/>
            </a:pPr>
            <a:r>
              <a:rPr lang="sl-SI" dirty="0" smtClean="0">
                <a:solidFill>
                  <a:srgbClr val="FFC000"/>
                </a:solidFill>
              </a:rPr>
              <a:t>7.</a:t>
            </a:r>
            <a:r>
              <a:rPr lang="sl-SI" dirty="0" smtClean="0">
                <a:solidFill>
                  <a:schemeClr val="bg1"/>
                </a:solidFill>
              </a:rPr>
              <a:t> Ko je testo vzhajano, na dobro pomokanem pultu razvaljamo oba testa v širini pekača, na debelino 1 cm. Belo testo lahko pokapamo z par kapljicami ruma in razmažemo z dlanjo. Kakavov del testa zalepimo na belega in vse skupaj zvijemo v rulado.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010" y="3167940"/>
            <a:ext cx="4446790" cy="333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05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864973"/>
            <a:ext cx="10515600" cy="5311990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>
                <a:solidFill>
                  <a:srgbClr val="FFC000"/>
                </a:solidFill>
              </a:rPr>
              <a:t>8.</a:t>
            </a:r>
            <a:r>
              <a:rPr lang="sl-SI" dirty="0" smtClean="0">
                <a:solidFill>
                  <a:schemeClr val="bg1"/>
                </a:solidFill>
              </a:rPr>
              <a:t> Pekač dobro premažemo z maslom in rolado položimo vanj. Zgoraj naredimo še nekaj zarez v testo, da skorjica ne razpoka. In v pekaču, pokritem s kuhinjsko krpo pustimo vzhajati še slabo uro.</a:t>
            </a:r>
          </a:p>
          <a:p>
            <a:pPr marL="0" indent="0">
              <a:buNone/>
            </a:pPr>
            <a:endParaRPr lang="sl-SI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l-SI" dirty="0" smtClean="0">
                <a:solidFill>
                  <a:srgbClr val="FFC000"/>
                </a:solidFill>
              </a:rPr>
              <a:t>9. </a:t>
            </a:r>
            <a:r>
              <a:rPr lang="sl-SI" dirty="0" smtClean="0">
                <a:solidFill>
                  <a:schemeClr val="bg1"/>
                </a:solidFill>
              </a:rPr>
              <a:t>Pečico prižgemo, da se ogreje. Na </a:t>
            </a:r>
            <a:r>
              <a:rPr lang="sl-SI" dirty="0" smtClean="0">
                <a:solidFill>
                  <a:srgbClr val="00B0F0"/>
                </a:solidFill>
              </a:rPr>
              <a:t>180 stopinj</a:t>
            </a:r>
            <a:r>
              <a:rPr lang="sl-SI" dirty="0" smtClean="0">
                <a:solidFill>
                  <a:schemeClr val="bg1"/>
                </a:solidFill>
              </a:rPr>
              <a:t>, gretje spodaj in zgoraj.</a:t>
            </a:r>
          </a:p>
          <a:p>
            <a:pPr marL="0" indent="0">
              <a:buNone/>
            </a:pPr>
            <a:r>
              <a:rPr lang="sl-SI" dirty="0" smtClean="0">
                <a:solidFill>
                  <a:schemeClr val="bg1"/>
                </a:solidFill>
              </a:rPr>
              <a:t>Predenj pekač s pogačo položimo v pečico, zgornjo plast testa namažemo z </a:t>
            </a:r>
            <a:r>
              <a:rPr lang="sl-SI" dirty="0" smtClean="0">
                <a:solidFill>
                  <a:srgbClr val="00B0F0"/>
                </a:solidFill>
              </a:rPr>
              <a:t>mlekom</a:t>
            </a:r>
            <a:r>
              <a:rPr lang="sl-SI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sl-SI" dirty="0" smtClean="0">
                <a:solidFill>
                  <a:schemeClr val="bg1"/>
                </a:solidFill>
              </a:rPr>
              <a:t>Pečemo približno </a:t>
            </a:r>
            <a:r>
              <a:rPr lang="sl-SI" dirty="0" smtClean="0">
                <a:solidFill>
                  <a:srgbClr val="92D050"/>
                </a:solidFill>
              </a:rPr>
              <a:t>45 minut</a:t>
            </a:r>
            <a:r>
              <a:rPr lang="sl-SI" dirty="0" smtClean="0">
                <a:solidFill>
                  <a:schemeClr val="bg1"/>
                </a:solidFill>
              </a:rPr>
              <a:t>. Prvih 15 minut se pečice ne odpira, ker bi drugače testo „padlo“ in bi bilo po koncu pečenja zbito. Če je res pečeno preverimo tako, da konico noža vbodemo v pogačo. Če je na nožu še kaj testa, pomeni, da </a:t>
            </a:r>
            <a:r>
              <a:rPr lang="sl-SI" dirty="0" smtClean="0">
                <a:solidFill>
                  <a:srgbClr val="00B0F0"/>
                </a:solidFill>
              </a:rPr>
              <a:t>še ni pečeno</a:t>
            </a:r>
            <a:r>
              <a:rPr lang="sl-SI" dirty="0" smtClean="0">
                <a:solidFill>
                  <a:schemeClr val="bg1"/>
                </a:solidFill>
              </a:rPr>
              <a:t>. Če pride nož iz pogače čist </a:t>
            </a:r>
            <a:r>
              <a:rPr lang="sl-SI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sl-SI" dirty="0" smtClean="0">
                <a:solidFill>
                  <a:srgbClr val="00B0F0"/>
                </a:solidFill>
                <a:sym typeface="Wingdings" panose="05000000000000000000" pitchFamily="2" charset="2"/>
              </a:rPr>
              <a:t>pečeno</a:t>
            </a:r>
            <a:r>
              <a:rPr lang="sl-SI" dirty="0" smtClean="0">
                <a:solidFill>
                  <a:schemeClr val="bg1"/>
                </a:solidFill>
                <a:sym typeface="Wingdings" panose="05000000000000000000" pitchFamily="2" charset="2"/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75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610</Words>
  <Application>Microsoft Office PowerPoint</Application>
  <PresentationFormat>Širokozaslonsko</PresentationFormat>
  <Paragraphs>43</Paragraphs>
  <Slides>11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Officeova tema</vt:lpstr>
      <vt:lpstr>SIROMAŠNA POGAČA</vt:lpstr>
      <vt:lpstr>PowerPointova predstavitev</vt:lpstr>
      <vt:lpstr>Recept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SIROMAŠNA POGAČA</dc:title>
  <dc:creator>Tanja Marinac</dc:creator>
  <cp:lastModifiedBy>Tanja Marinac</cp:lastModifiedBy>
  <cp:revision>13</cp:revision>
  <dcterms:created xsi:type="dcterms:W3CDTF">2020-05-12T07:06:42Z</dcterms:created>
  <dcterms:modified xsi:type="dcterms:W3CDTF">2020-05-12T14:32:38Z</dcterms:modified>
</cp:coreProperties>
</file>