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7" r:id="rId4"/>
    <p:sldId id="259" r:id="rId5"/>
    <p:sldId id="268" r:id="rId6"/>
    <p:sldId id="261" r:id="rId7"/>
    <p:sldId id="269" r:id="rId8"/>
    <p:sldId id="264" r:id="rId9"/>
    <p:sldId id="266" r:id="rId1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2347"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0307B-F70A-42F9-9C69-DCF57DA8C757}" type="datetimeFigureOut">
              <a:rPr lang="sl-SI" smtClean="0"/>
              <a:pPr/>
              <a:t>21. 05. 2020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91AA9-49DE-48D8-9510-881183F45419}"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27391AA9-49DE-48D8-9510-881183F45419}" type="slidenum">
              <a:rPr lang="sl-SI" smtClean="0"/>
              <a:pPr/>
              <a:t>1</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27391AA9-49DE-48D8-9510-881183F45419}" type="slidenum">
              <a:rPr lang="sl-SI" smtClean="0"/>
              <a:pPr/>
              <a:t>2</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27391AA9-49DE-48D8-9510-881183F45419}" type="slidenum">
              <a:rPr lang="sl-SI" smtClean="0"/>
              <a:pPr/>
              <a:t>3</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27391AA9-49DE-48D8-9510-881183F45419}" type="slidenum">
              <a:rPr lang="sl-SI" smtClean="0"/>
              <a:pPr/>
              <a:t>4</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27391AA9-49DE-48D8-9510-881183F45419}" type="slidenum">
              <a:rPr lang="sl-SI" smtClean="0"/>
              <a:pPr/>
              <a:t>8</a:t>
            </a:fld>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Pozidno kuščarico nekateri napačno imenujejo “martinček”. Slepec pa je breznoga vrsta </a:t>
            </a:r>
            <a:r>
              <a:rPr lang="sl-SI" baseline="0" dirty="0" smtClean="0"/>
              <a:t>kuščarja in zelo koristen, ker uničuje polže in gosenice. Belouška spada med gože in je najbolj poznana in razširjena kača pri nas. Gad in modras sta miroljubni kači, ki ugrizneta le, če sta ogroženi.</a:t>
            </a:r>
            <a:endParaRPr lang="sl-SI" dirty="0"/>
          </a:p>
        </p:txBody>
      </p:sp>
      <p:sp>
        <p:nvSpPr>
          <p:cNvPr id="4" name="Ograda številke diapozitiva 3"/>
          <p:cNvSpPr>
            <a:spLocks noGrp="1"/>
          </p:cNvSpPr>
          <p:nvPr>
            <p:ph type="sldNum" sz="quarter" idx="10"/>
          </p:nvPr>
        </p:nvSpPr>
        <p:spPr/>
        <p:txBody>
          <a:bodyPr/>
          <a:lstStyle/>
          <a:p>
            <a:fld id="{27391AA9-49DE-48D8-9510-881183F45419}" type="slidenum">
              <a:rPr lang="sl-SI" smtClean="0"/>
              <a:pPr/>
              <a:t>9</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AF073DEC-36A7-4EA2-BEF3-A247D917B27C}" type="datetime1">
              <a:rPr lang="sl-SI" smtClean="0"/>
              <a:t>21. 05. 2020</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08005AE7-AD18-4FE5-A470-CC8B809CCEE5}"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8D14AE06-549A-4819-8E77-365B239EAB29}" type="datetime1">
              <a:rPr lang="sl-SI" smtClean="0"/>
              <a:t>21. 05. 2020</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08005AE7-AD18-4FE5-A470-CC8B809CCEE5}"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B27E9B36-96D3-4592-9C8C-7E5302811320}" type="datetime1">
              <a:rPr lang="sl-SI" smtClean="0"/>
              <a:t>21. 05. 2020</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08005AE7-AD18-4FE5-A470-CC8B809CCEE5}"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A1FA164-6167-467D-A086-1F18C8353747}" type="datetime1">
              <a:rPr lang="sl-SI" smtClean="0"/>
              <a:t>21. 05. 2020</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08005AE7-AD18-4FE5-A470-CC8B809CCEE5}"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AA811FFD-0767-4860-8659-43DC6B0C097B}" type="datetime1">
              <a:rPr lang="sl-SI" smtClean="0"/>
              <a:t>21. 05. 2020</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08005AE7-AD18-4FE5-A470-CC8B809CCEE5}"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AD912043-ED5C-4F65-99C9-41659AB9B480}" type="datetime1">
              <a:rPr lang="sl-SI" smtClean="0"/>
              <a:t>21. 05. 2020</a:t>
            </a:fld>
            <a:endParaRPr lang="sl-SI"/>
          </a:p>
        </p:txBody>
      </p:sp>
      <p:sp>
        <p:nvSpPr>
          <p:cNvPr id="6" name="Ograda noge 5"/>
          <p:cNvSpPr>
            <a:spLocks noGrp="1"/>
          </p:cNvSpPr>
          <p:nvPr>
            <p:ph type="ftr" sz="quarter" idx="11"/>
          </p:nvPr>
        </p:nvSpPr>
        <p:spPr/>
        <p:txBody>
          <a:bodyPr/>
          <a:lstStyle/>
          <a:p>
            <a:r>
              <a:rPr lang="sl-SI" smtClean="0"/>
              <a:t>Klavdija Štrancar</a:t>
            </a:r>
            <a:endParaRPr lang="sl-SI"/>
          </a:p>
        </p:txBody>
      </p:sp>
      <p:sp>
        <p:nvSpPr>
          <p:cNvPr id="7" name="Ograda številke diapozitiva 6"/>
          <p:cNvSpPr>
            <a:spLocks noGrp="1"/>
          </p:cNvSpPr>
          <p:nvPr>
            <p:ph type="sldNum" sz="quarter" idx="12"/>
          </p:nvPr>
        </p:nvSpPr>
        <p:spPr/>
        <p:txBody>
          <a:bodyPr/>
          <a:lstStyle/>
          <a:p>
            <a:fld id="{08005AE7-AD18-4FE5-A470-CC8B809CCEE5}"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4CB47B4F-5838-478D-897E-18221AA2999B}" type="datetime1">
              <a:rPr lang="sl-SI" smtClean="0"/>
              <a:t>21. 05. 2020</a:t>
            </a:fld>
            <a:endParaRPr lang="sl-SI"/>
          </a:p>
        </p:txBody>
      </p:sp>
      <p:sp>
        <p:nvSpPr>
          <p:cNvPr id="8" name="Ograda noge 7"/>
          <p:cNvSpPr>
            <a:spLocks noGrp="1"/>
          </p:cNvSpPr>
          <p:nvPr>
            <p:ph type="ftr" sz="quarter" idx="11"/>
          </p:nvPr>
        </p:nvSpPr>
        <p:spPr/>
        <p:txBody>
          <a:bodyPr/>
          <a:lstStyle/>
          <a:p>
            <a:r>
              <a:rPr lang="sl-SI" smtClean="0"/>
              <a:t>Klavdija Štrancar</a:t>
            </a:r>
            <a:endParaRPr lang="sl-SI"/>
          </a:p>
        </p:txBody>
      </p:sp>
      <p:sp>
        <p:nvSpPr>
          <p:cNvPr id="9" name="Ograda številke diapozitiva 8"/>
          <p:cNvSpPr>
            <a:spLocks noGrp="1"/>
          </p:cNvSpPr>
          <p:nvPr>
            <p:ph type="sldNum" sz="quarter" idx="12"/>
          </p:nvPr>
        </p:nvSpPr>
        <p:spPr/>
        <p:txBody>
          <a:bodyPr/>
          <a:lstStyle/>
          <a:p>
            <a:fld id="{08005AE7-AD18-4FE5-A470-CC8B809CCEE5}"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52AAA73B-C39B-4B84-BEF4-36341EC4910C}" type="datetime1">
              <a:rPr lang="sl-SI" smtClean="0"/>
              <a:t>21. 05. 2020</a:t>
            </a:fld>
            <a:endParaRPr lang="sl-SI"/>
          </a:p>
        </p:txBody>
      </p:sp>
      <p:sp>
        <p:nvSpPr>
          <p:cNvPr id="4" name="Ograda noge 3"/>
          <p:cNvSpPr>
            <a:spLocks noGrp="1"/>
          </p:cNvSpPr>
          <p:nvPr>
            <p:ph type="ftr" sz="quarter" idx="11"/>
          </p:nvPr>
        </p:nvSpPr>
        <p:spPr/>
        <p:txBody>
          <a:bodyPr/>
          <a:lstStyle/>
          <a:p>
            <a:r>
              <a:rPr lang="sl-SI" smtClean="0"/>
              <a:t>Klavdija Štrancar</a:t>
            </a:r>
            <a:endParaRPr lang="sl-SI"/>
          </a:p>
        </p:txBody>
      </p:sp>
      <p:sp>
        <p:nvSpPr>
          <p:cNvPr id="5" name="Ograda številke diapozitiva 4"/>
          <p:cNvSpPr>
            <a:spLocks noGrp="1"/>
          </p:cNvSpPr>
          <p:nvPr>
            <p:ph type="sldNum" sz="quarter" idx="12"/>
          </p:nvPr>
        </p:nvSpPr>
        <p:spPr/>
        <p:txBody>
          <a:bodyPr/>
          <a:lstStyle/>
          <a:p>
            <a:fld id="{08005AE7-AD18-4FE5-A470-CC8B809CCEE5}"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37657D8-9248-436F-98A1-991E64A06BB0}" type="datetime1">
              <a:rPr lang="sl-SI" smtClean="0"/>
              <a:t>21. 05. 2020</a:t>
            </a:fld>
            <a:endParaRPr lang="sl-SI"/>
          </a:p>
        </p:txBody>
      </p:sp>
      <p:sp>
        <p:nvSpPr>
          <p:cNvPr id="3" name="Ograda noge 2"/>
          <p:cNvSpPr>
            <a:spLocks noGrp="1"/>
          </p:cNvSpPr>
          <p:nvPr>
            <p:ph type="ftr" sz="quarter" idx="11"/>
          </p:nvPr>
        </p:nvSpPr>
        <p:spPr/>
        <p:txBody>
          <a:bodyPr/>
          <a:lstStyle/>
          <a:p>
            <a:r>
              <a:rPr lang="sl-SI" smtClean="0"/>
              <a:t>Klavdija Štrancar</a:t>
            </a:r>
            <a:endParaRPr lang="sl-SI"/>
          </a:p>
        </p:txBody>
      </p:sp>
      <p:sp>
        <p:nvSpPr>
          <p:cNvPr id="4" name="Ograda številke diapozitiva 3"/>
          <p:cNvSpPr>
            <a:spLocks noGrp="1"/>
          </p:cNvSpPr>
          <p:nvPr>
            <p:ph type="sldNum" sz="quarter" idx="12"/>
          </p:nvPr>
        </p:nvSpPr>
        <p:spPr/>
        <p:txBody>
          <a:bodyPr/>
          <a:lstStyle/>
          <a:p>
            <a:fld id="{08005AE7-AD18-4FE5-A470-CC8B809CCEE5}"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76A5ED8C-9D0E-4CCC-8D7A-64881A7E0BEA}" type="datetime1">
              <a:rPr lang="sl-SI" smtClean="0"/>
              <a:t>21. 05. 2020</a:t>
            </a:fld>
            <a:endParaRPr lang="sl-SI"/>
          </a:p>
        </p:txBody>
      </p:sp>
      <p:sp>
        <p:nvSpPr>
          <p:cNvPr id="6" name="Ograda noge 5"/>
          <p:cNvSpPr>
            <a:spLocks noGrp="1"/>
          </p:cNvSpPr>
          <p:nvPr>
            <p:ph type="ftr" sz="quarter" idx="11"/>
          </p:nvPr>
        </p:nvSpPr>
        <p:spPr/>
        <p:txBody>
          <a:bodyPr/>
          <a:lstStyle/>
          <a:p>
            <a:r>
              <a:rPr lang="sl-SI" smtClean="0"/>
              <a:t>Klavdija Štrancar</a:t>
            </a:r>
            <a:endParaRPr lang="sl-SI"/>
          </a:p>
        </p:txBody>
      </p:sp>
      <p:sp>
        <p:nvSpPr>
          <p:cNvPr id="7" name="Ograda številke diapozitiva 6"/>
          <p:cNvSpPr>
            <a:spLocks noGrp="1"/>
          </p:cNvSpPr>
          <p:nvPr>
            <p:ph type="sldNum" sz="quarter" idx="12"/>
          </p:nvPr>
        </p:nvSpPr>
        <p:spPr/>
        <p:txBody>
          <a:bodyPr/>
          <a:lstStyle/>
          <a:p>
            <a:fld id="{08005AE7-AD18-4FE5-A470-CC8B809CCEE5}"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5CE5BD2-50E9-44B5-9F99-C31114BF12EC}" type="datetime1">
              <a:rPr lang="sl-SI" smtClean="0"/>
              <a:t>21. 05. 2020</a:t>
            </a:fld>
            <a:endParaRPr lang="sl-SI"/>
          </a:p>
        </p:txBody>
      </p:sp>
      <p:sp>
        <p:nvSpPr>
          <p:cNvPr id="6" name="Ograda noge 5"/>
          <p:cNvSpPr>
            <a:spLocks noGrp="1"/>
          </p:cNvSpPr>
          <p:nvPr>
            <p:ph type="ftr" sz="quarter" idx="11"/>
          </p:nvPr>
        </p:nvSpPr>
        <p:spPr/>
        <p:txBody>
          <a:bodyPr/>
          <a:lstStyle/>
          <a:p>
            <a:r>
              <a:rPr lang="sl-SI" smtClean="0"/>
              <a:t>Klavdija Štrancar</a:t>
            </a:r>
            <a:endParaRPr lang="sl-SI"/>
          </a:p>
        </p:txBody>
      </p:sp>
      <p:sp>
        <p:nvSpPr>
          <p:cNvPr id="7" name="Ograda številke diapozitiva 6"/>
          <p:cNvSpPr>
            <a:spLocks noGrp="1"/>
          </p:cNvSpPr>
          <p:nvPr>
            <p:ph type="sldNum" sz="quarter" idx="12"/>
          </p:nvPr>
        </p:nvSpPr>
        <p:spPr/>
        <p:txBody>
          <a:bodyPr/>
          <a:lstStyle/>
          <a:p>
            <a:fld id="{08005AE7-AD18-4FE5-A470-CC8B809CCEE5}"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B09B7-F027-4F9F-AA9E-1060F65FF36B}" type="datetime1">
              <a:rPr lang="sl-SI" smtClean="0"/>
              <a:t>21. 05. 2020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t>Klavdija Štrancar</a:t>
            </a: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05AE7-AD18-4FE5-A470-CC8B809CCEE5}"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4.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0" r="-30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857224" y="2214554"/>
            <a:ext cx="7572428" cy="2428892"/>
          </a:xfrm>
        </p:spPr>
        <p:style>
          <a:lnRef idx="0">
            <a:schemeClr val="accent3"/>
          </a:lnRef>
          <a:fillRef idx="3">
            <a:schemeClr val="accent3"/>
          </a:fillRef>
          <a:effectRef idx="3">
            <a:schemeClr val="accent3"/>
          </a:effectRef>
          <a:fontRef idx="minor">
            <a:schemeClr val="lt1"/>
          </a:fontRef>
        </p:style>
        <p:txBody>
          <a:bodyPr>
            <a:noAutofit/>
          </a:bodyPr>
          <a:lstStyle/>
          <a:p>
            <a:r>
              <a:rPr lang="sl-SI" sz="6000" dirty="0" smtClean="0">
                <a:solidFill>
                  <a:schemeClr val="bg1"/>
                </a:solidFill>
                <a:latin typeface="Jokerman" pitchFamily="82" charset="0"/>
              </a:rPr>
              <a:t>RIBE, DVOŽIVKE, PLAZILCI</a:t>
            </a:r>
            <a:endParaRPr lang="sl-SI" sz="6000" dirty="0">
              <a:solidFill>
                <a:schemeClr val="bg1"/>
              </a:solidFill>
              <a:latin typeface="Jokerm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7000"/>
            <a:lum/>
          </a:blip>
          <a:srcRect/>
          <a:stretch>
            <a:fillRect t="-25000" b="-25000"/>
          </a:stretch>
        </a:blipFill>
        <a:effectLst/>
      </p:bgPr>
    </p:bg>
    <p:spTree>
      <p:nvGrpSpPr>
        <p:cNvPr id="1" name=""/>
        <p:cNvGrpSpPr/>
        <p:nvPr/>
      </p:nvGrpSpPr>
      <p:grpSpPr>
        <a:xfrm>
          <a:off x="0" y="0"/>
          <a:ext cx="0" cy="0"/>
          <a:chOff x="0" y="0"/>
          <a:chExt cx="0" cy="0"/>
        </a:xfrm>
      </p:grpSpPr>
      <p:sp>
        <p:nvSpPr>
          <p:cNvPr id="3" name="Pravokotnik 2"/>
          <p:cNvSpPr/>
          <p:nvPr/>
        </p:nvSpPr>
        <p:spPr>
          <a:xfrm>
            <a:off x="928662" y="3286124"/>
            <a:ext cx="7072362"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sl-SI" sz="3200" b="1" dirty="0" smtClean="0"/>
              <a:t>Vretenčarji </a:t>
            </a:r>
            <a:r>
              <a:rPr lang="sl-SI" sz="3200" b="1" dirty="0"/>
              <a:t>imajo hrbtenico iz vretenc, </a:t>
            </a:r>
            <a:r>
              <a:rPr lang="sl-SI" sz="3200" b="1" dirty="0" smtClean="0"/>
              <a:t>možgane, </a:t>
            </a:r>
            <a:r>
              <a:rPr lang="sl-SI" sz="3200" b="1" dirty="0"/>
              <a:t>srce in </a:t>
            </a:r>
            <a:r>
              <a:rPr lang="sl-SI" sz="3200" b="1" dirty="0" smtClean="0"/>
              <a:t>večina </a:t>
            </a:r>
            <a:r>
              <a:rPr lang="sl-SI" sz="3200" b="1" dirty="0"/>
              <a:t>dva para </a:t>
            </a:r>
            <a:r>
              <a:rPr lang="sl-SI" sz="3200" b="1" dirty="0" smtClean="0"/>
              <a:t>okončin. </a:t>
            </a:r>
            <a:endParaRPr lang="sl-SI" sz="3200" dirty="0"/>
          </a:p>
        </p:txBody>
      </p:sp>
      <p:sp>
        <p:nvSpPr>
          <p:cNvPr id="4" name="PoljeZBesedilom 3"/>
          <p:cNvSpPr txBox="1"/>
          <p:nvPr/>
        </p:nvSpPr>
        <p:spPr>
          <a:xfrm>
            <a:off x="928662" y="2214554"/>
            <a:ext cx="7072362" cy="107721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sl-SI" sz="3200" b="1" dirty="0" smtClean="0"/>
              <a:t>Med vretenčarje uvrščamo dvoživke, plazilce, ribe, ptiče in sesalce. </a:t>
            </a:r>
            <a:endParaRPr lang="sl-SI" sz="3200" dirty="0"/>
          </a:p>
        </p:txBody>
      </p:sp>
      <p:sp>
        <p:nvSpPr>
          <p:cNvPr id="5" name="PoljeZBesedilom 4"/>
          <p:cNvSpPr txBox="1"/>
          <p:nvPr/>
        </p:nvSpPr>
        <p:spPr>
          <a:xfrm>
            <a:off x="928662" y="4786322"/>
            <a:ext cx="7000924" cy="156966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sl-SI" sz="3200" b="1" dirty="0" smtClean="0"/>
              <a:t>Njihova povrhnjica je večplastna. So ločenih spolov. Nekateri dihajo s škrgami, nekateri pa s pljuči. </a:t>
            </a:r>
            <a:endParaRPr lang="sl-SI" sz="3200" dirty="0"/>
          </a:p>
        </p:txBody>
      </p:sp>
      <p:sp>
        <p:nvSpPr>
          <p:cNvPr id="2" name="Naslov 1"/>
          <p:cNvSpPr>
            <a:spLocks noGrp="1"/>
          </p:cNvSpPr>
          <p:nvPr>
            <p:ph type="title"/>
          </p:nvPr>
        </p:nvSpPr>
        <p:spPr>
          <a:xfrm>
            <a:off x="857224" y="357166"/>
            <a:ext cx="7215238" cy="1857388"/>
          </a:xfrm>
        </p:spPr>
        <p:style>
          <a:lnRef idx="0">
            <a:schemeClr val="accent1"/>
          </a:lnRef>
          <a:fillRef idx="3">
            <a:schemeClr val="accent1"/>
          </a:fillRef>
          <a:effectRef idx="3">
            <a:schemeClr val="accent1"/>
          </a:effectRef>
          <a:fontRef idx="minor">
            <a:schemeClr val="lt1"/>
          </a:fontRef>
        </p:style>
        <p:txBody>
          <a:bodyPr>
            <a:noAutofit/>
          </a:bodyPr>
          <a:lstStyle/>
          <a:p>
            <a:r>
              <a:rPr lang="sl-SI" sz="4000" b="1" dirty="0" smtClean="0">
                <a:solidFill>
                  <a:schemeClr val="accent2"/>
                </a:solidFill>
                <a:latin typeface="Comic Sans MS" pitchFamily="66" charset="0"/>
              </a:rPr>
              <a:t/>
            </a:r>
            <a:br>
              <a:rPr lang="sl-SI" sz="4000" b="1" dirty="0" smtClean="0">
                <a:solidFill>
                  <a:schemeClr val="accent2"/>
                </a:solidFill>
                <a:latin typeface="Comic Sans MS" pitchFamily="66" charset="0"/>
              </a:rPr>
            </a:br>
            <a:r>
              <a:rPr lang="sl-SI" sz="4000" b="1" dirty="0" smtClean="0">
                <a:solidFill>
                  <a:schemeClr val="accent2"/>
                </a:solidFill>
                <a:latin typeface="Comic Sans MS" pitchFamily="66" charset="0"/>
              </a:rPr>
              <a:t>Mini enciklopedija: </a:t>
            </a:r>
            <a:r>
              <a:rPr lang="sl-SI" sz="6600" dirty="0" smtClean="0">
                <a:effectLst>
                  <a:outerShdw blurRad="38100" dist="38100" dir="2700000" algn="tl">
                    <a:srgbClr val="000000">
                      <a:alpha val="43137"/>
                    </a:srgbClr>
                  </a:outerShdw>
                </a:effectLst>
                <a:latin typeface="Jokerman" pitchFamily="82" charset="0"/>
              </a:rPr>
              <a:t>VRETENČARJI</a:t>
            </a:r>
            <a:r>
              <a:rPr lang="sl-SI" sz="6600" dirty="0" smtClean="0">
                <a:effectLst>
                  <a:outerShdw blurRad="38100" dist="38100" dir="2700000" algn="tl">
                    <a:srgbClr val="000000">
                      <a:alpha val="43137"/>
                    </a:srgbClr>
                  </a:outerShdw>
                </a:effectLst>
              </a:rPr>
              <a:t/>
            </a:r>
            <a:br>
              <a:rPr lang="sl-SI" sz="6600" dirty="0" smtClean="0">
                <a:effectLst>
                  <a:outerShdw blurRad="38100" dist="38100" dir="2700000" algn="tl">
                    <a:srgbClr val="000000">
                      <a:alpha val="43137"/>
                    </a:srgbClr>
                  </a:outerShdw>
                </a:effectLst>
              </a:rPr>
            </a:br>
            <a:endParaRPr lang="sl-SI" sz="6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sl-SI" b="1" dirty="0" smtClean="0">
                <a:solidFill>
                  <a:schemeClr val="bg1"/>
                </a:solidFill>
                <a:latin typeface="Comic Sans MS" pitchFamily="66" charset="0"/>
              </a:rPr>
              <a:t>Mini enciklopedija: </a:t>
            </a:r>
            <a:r>
              <a:rPr lang="sl-SI" b="1" dirty="0" smtClean="0">
                <a:latin typeface="Jokerman" pitchFamily="82" charset="0"/>
              </a:rPr>
              <a:t>RIBE</a:t>
            </a:r>
            <a:endParaRPr lang="sl-SI" b="1" dirty="0">
              <a:latin typeface="Jokerman" pitchFamily="82" charset="0"/>
            </a:endParaRPr>
          </a:p>
        </p:txBody>
      </p:sp>
      <p:sp>
        <p:nvSpPr>
          <p:cNvPr id="3" name="Ograda vsebine 2"/>
          <p:cNvSpPr>
            <a:spLocks noGrp="1"/>
          </p:cNvSpPr>
          <p:nvPr>
            <p:ph idx="1"/>
          </p:nvPr>
        </p:nvSpPr>
        <p:spPr/>
        <p:txBody>
          <a:bodyPr>
            <a:normAutofit lnSpcReduction="10000"/>
          </a:bodyPr>
          <a:lstStyle/>
          <a:p>
            <a:r>
              <a:rPr lang="sl-SI" sz="3600" b="1" dirty="0" smtClean="0">
                <a:solidFill>
                  <a:schemeClr val="tx2">
                    <a:lumMod val="50000"/>
                  </a:schemeClr>
                </a:solidFill>
              </a:rPr>
              <a:t>Ribe so živali, ki živijo v sladkih vodah ali morju.</a:t>
            </a:r>
          </a:p>
          <a:p>
            <a:r>
              <a:rPr lang="sl-SI" sz="3600" b="1" dirty="0" smtClean="0">
                <a:solidFill>
                  <a:schemeClr val="tx2">
                    <a:lumMod val="75000"/>
                  </a:schemeClr>
                </a:solidFill>
              </a:rPr>
              <a:t>Sluzasto kožo imajo prekrito z luskami.</a:t>
            </a:r>
          </a:p>
          <a:p>
            <a:r>
              <a:rPr lang="sl-SI" sz="3600" b="1" dirty="0" smtClean="0">
                <a:solidFill>
                  <a:schemeClr val="bg1"/>
                </a:solidFill>
              </a:rPr>
              <a:t>Dihajo s škrgami. Kisik prejemajo iz vode.</a:t>
            </a:r>
          </a:p>
          <a:p>
            <a:r>
              <a:rPr lang="sl-SI" sz="3600" b="1" dirty="0" smtClean="0">
                <a:solidFill>
                  <a:schemeClr val="bg1"/>
                </a:solidFill>
              </a:rPr>
              <a:t>Pri plavanju si pomagajo s plavutmi.</a:t>
            </a:r>
          </a:p>
          <a:p>
            <a:r>
              <a:rPr lang="sl-SI" sz="3600" b="1" dirty="0" smtClean="0">
                <a:solidFill>
                  <a:schemeClr val="bg1"/>
                </a:solidFill>
              </a:rPr>
              <a:t>Samice odlagajo v vodo jajčeca – ikre. Iz oplojenih iker se izležejo ribje mladice.</a:t>
            </a:r>
          </a:p>
          <a:p>
            <a:pPr marL="0" indent="0">
              <a:buNone/>
            </a:pPr>
            <a:endParaRPr lang="sl-S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2000"/>
                                        <p:tgtEl>
                                          <p:spTgt spid="3">
                                            <p:txEl>
                                              <p:pRg st="0" end="0"/>
                                            </p:txEl>
                                          </p:spTgt>
                                        </p:tgtEl>
                                      </p:cBhvr>
                                    </p:animEffect>
                                  </p:childTnLst>
                                </p:cTn>
                              </p:par>
                            </p:childTnLst>
                          </p:cTn>
                        </p:par>
                        <p:par>
                          <p:cTn id="8" fill="hold">
                            <p:stCondLst>
                              <p:cond delay="2000"/>
                            </p:stCondLst>
                            <p:childTnLst>
                              <p:par>
                                <p:cTn id="9" presetID="1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Top)">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Top)">
                                      <p:cBhvr>
                                        <p:cTn id="16" dur="2000"/>
                                        <p:tgtEl>
                                          <p:spTgt spid="3">
                                            <p:txEl>
                                              <p:pRg st="2" end="2"/>
                                            </p:txEl>
                                          </p:spTgt>
                                        </p:tgtEl>
                                      </p:cBhvr>
                                    </p:animEffect>
                                  </p:childTnLst>
                                </p:cTn>
                              </p:par>
                            </p:childTnLst>
                          </p:cTn>
                        </p:par>
                        <p:par>
                          <p:cTn id="17" fill="hold">
                            <p:stCondLst>
                              <p:cond delay="2000"/>
                            </p:stCondLst>
                            <p:childTnLst>
                              <p:par>
                                <p:cTn id="18" presetID="1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Top)">
                                      <p:cBhvr>
                                        <p:cTn id="20" dur="2000"/>
                                        <p:tgtEl>
                                          <p:spTgt spid="3">
                                            <p:txEl>
                                              <p:pRg st="3" end="3"/>
                                            </p:txEl>
                                          </p:spTgt>
                                        </p:tgtEl>
                                      </p:cBhvr>
                                    </p:animEffect>
                                  </p:childTnLst>
                                </p:cTn>
                              </p:par>
                            </p:childTnLst>
                          </p:cTn>
                        </p:par>
                        <p:par>
                          <p:cTn id="21" fill="hold">
                            <p:stCondLst>
                              <p:cond delay="4000"/>
                            </p:stCondLst>
                            <p:childTnLst>
                              <p:par>
                                <p:cTn id="22" presetID="12" presetClass="entr" presetSubtype="1"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Top)">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2000"/>
            <a:lum/>
          </a:blip>
          <a:srcRect/>
          <a:stretch>
            <a:fillRect l="-11000" r="-11000"/>
          </a:stretch>
        </a:blipFill>
        <a:effectLst/>
      </p:bgPr>
    </p:bg>
    <p:spTree>
      <p:nvGrpSpPr>
        <p:cNvPr id="1" name=""/>
        <p:cNvGrpSpPr/>
        <p:nvPr/>
      </p:nvGrpSpPr>
      <p:grpSpPr>
        <a:xfrm>
          <a:off x="0" y="0"/>
          <a:ext cx="0" cy="0"/>
          <a:chOff x="0" y="0"/>
          <a:chExt cx="0" cy="0"/>
        </a:xfrm>
      </p:grpSpPr>
      <p:pic>
        <p:nvPicPr>
          <p:cNvPr id="7" name="Picture 2" descr="ribe_soska_postrv_1_v"/>
          <p:cNvPicPr>
            <a:picLocks noChangeAspect="1" noChangeArrowheads="1"/>
          </p:cNvPicPr>
          <p:nvPr/>
        </p:nvPicPr>
        <p:blipFill>
          <a:blip r:embed="rId4" cstate="print"/>
          <a:srcRect/>
          <a:stretch>
            <a:fillRect/>
          </a:stretch>
        </p:blipFill>
        <p:spPr bwMode="auto">
          <a:xfrm>
            <a:off x="428596" y="285728"/>
            <a:ext cx="3250353" cy="2166902"/>
          </a:xfrm>
          <a:prstGeom prst="rect">
            <a:avLst/>
          </a:prstGeom>
        </p:spPr>
        <p:style>
          <a:lnRef idx="0">
            <a:schemeClr val="accent1"/>
          </a:lnRef>
          <a:fillRef idx="3">
            <a:schemeClr val="accent1"/>
          </a:fillRef>
          <a:effectRef idx="3">
            <a:schemeClr val="accent1"/>
          </a:effectRef>
          <a:fontRef idx="minor">
            <a:schemeClr val="lt1"/>
          </a:fontRef>
        </p:style>
      </p:pic>
      <p:pic>
        <p:nvPicPr>
          <p:cNvPr id="9220" name="Picture 4" descr="http://www.os-volicina.si/ip/rom_sesalci_ribe_jzorko_ebruncic/slike/krap.jpg"/>
          <p:cNvPicPr>
            <a:picLocks noChangeAspect="1" noChangeArrowheads="1"/>
          </p:cNvPicPr>
          <p:nvPr/>
        </p:nvPicPr>
        <p:blipFill>
          <a:blip r:embed="rId5" cstate="print"/>
          <a:srcRect/>
          <a:stretch>
            <a:fillRect/>
          </a:stretch>
        </p:blipFill>
        <p:spPr bwMode="auto">
          <a:xfrm>
            <a:off x="5072066" y="428604"/>
            <a:ext cx="3643338" cy="2010118"/>
          </a:xfrm>
          <a:prstGeom prst="rect">
            <a:avLst/>
          </a:prstGeom>
        </p:spPr>
        <p:style>
          <a:lnRef idx="0">
            <a:schemeClr val="accent1"/>
          </a:lnRef>
          <a:fillRef idx="3">
            <a:schemeClr val="accent1"/>
          </a:fillRef>
          <a:effectRef idx="3">
            <a:schemeClr val="accent1"/>
          </a:effectRef>
          <a:fontRef idx="minor">
            <a:schemeClr val="lt1"/>
          </a:fontRef>
        </p:style>
      </p:pic>
      <p:pic>
        <p:nvPicPr>
          <p:cNvPr id="9222" name="Picture 6" descr="Slika:Pagellus erythrinus RO.jpg"/>
          <p:cNvPicPr>
            <a:picLocks noChangeAspect="1" noChangeArrowheads="1"/>
          </p:cNvPicPr>
          <p:nvPr/>
        </p:nvPicPr>
        <p:blipFill>
          <a:blip r:embed="rId6" cstate="print"/>
          <a:srcRect/>
          <a:stretch>
            <a:fillRect/>
          </a:stretch>
        </p:blipFill>
        <p:spPr bwMode="auto">
          <a:xfrm>
            <a:off x="500034" y="4429132"/>
            <a:ext cx="3331122" cy="2009777"/>
          </a:xfrm>
          <a:prstGeom prst="rect">
            <a:avLst/>
          </a:prstGeom>
        </p:spPr>
        <p:style>
          <a:lnRef idx="0">
            <a:schemeClr val="accent1"/>
          </a:lnRef>
          <a:fillRef idx="3">
            <a:schemeClr val="accent1"/>
          </a:fillRef>
          <a:effectRef idx="3">
            <a:schemeClr val="accent1"/>
          </a:effectRef>
          <a:fontRef idx="minor">
            <a:schemeClr val="lt1"/>
          </a:fontRef>
        </p:style>
      </p:pic>
      <p:sp>
        <p:nvSpPr>
          <p:cNvPr id="5" name="PoljeZBesedilom 4"/>
          <p:cNvSpPr txBox="1"/>
          <p:nvPr/>
        </p:nvSpPr>
        <p:spPr>
          <a:xfrm>
            <a:off x="428596" y="2571744"/>
            <a:ext cx="3500462"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l-SI" sz="2400" b="1" dirty="0" smtClean="0"/>
              <a:t>Soška postrv živi v reki Soči in njenih pritokih. Odrasle postrvi se hranijo z ribami in lovijo v mraku.</a:t>
            </a:r>
            <a:endParaRPr lang="sl-SI" sz="2400" b="1" dirty="0"/>
          </a:p>
        </p:txBody>
      </p:sp>
      <p:sp>
        <p:nvSpPr>
          <p:cNvPr id="6" name="PoljeZBesedilom 5"/>
          <p:cNvSpPr txBox="1"/>
          <p:nvPr/>
        </p:nvSpPr>
        <p:spPr>
          <a:xfrm>
            <a:off x="5072066" y="2571744"/>
            <a:ext cx="3571900"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l-SI" sz="2400" b="1" dirty="0" smtClean="0"/>
              <a:t>Krap  živi v počasi tekočih in stoječih vodah. Hrani se z rastlinami in drobnimi živalmi na dnu.</a:t>
            </a:r>
            <a:endParaRPr lang="sl-SI" sz="2400" b="1" dirty="0"/>
          </a:p>
        </p:txBody>
      </p:sp>
      <p:sp>
        <p:nvSpPr>
          <p:cNvPr id="8" name="PoljeZBesedilom 7"/>
          <p:cNvSpPr txBox="1"/>
          <p:nvPr/>
        </p:nvSpPr>
        <p:spPr>
          <a:xfrm>
            <a:off x="4143372" y="4857760"/>
            <a:ext cx="335758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l-SI" sz="2400" b="1" dirty="0" smtClean="0"/>
              <a:t>Ribon živi na peščenem morskem dnu. Rad ima morske rake in </a:t>
            </a:r>
            <a:r>
              <a:rPr lang="sl-SI" sz="2400" b="1" dirty="0" err="1" smtClean="0"/>
              <a:t>in</a:t>
            </a:r>
            <a:r>
              <a:rPr lang="sl-SI" sz="2400" b="1" dirty="0" smtClean="0"/>
              <a:t> polže.</a:t>
            </a:r>
            <a:endParaRPr lang="sl-SI"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sl-SI" b="1" dirty="0" smtClean="0">
                <a:solidFill>
                  <a:schemeClr val="accent2"/>
                </a:solidFill>
                <a:latin typeface="Comic Sans MS" pitchFamily="66" charset="0"/>
              </a:rPr>
              <a:t>Mini enciklopedija:</a:t>
            </a:r>
            <a:r>
              <a:rPr lang="sl-SI" b="1" dirty="0" smtClean="0">
                <a:solidFill>
                  <a:schemeClr val="accent2"/>
                </a:solidFill>
                <a:latin typeface="Jokerman" pitchFamily="82" charset="0"/>
              </a:rPr>
              <a:t>DVOŽIVKE</a:t>
            </a:r>
            <a:endParaRPr lang="sl-SI" dirty="0">
              <a:latin typeface="Jokerman" pitchFamily="82" charset="0"/>
            </a:endParaRPr>
          </a:p>
        </p:txBody>
      </p:sp>
      <p:sp>
        <p:nvSpPr>
          <p:cNvPr id="3" name="Ograda vsebine 2"/>
          <p:cNvSpPr>
            <a:spLocks noGrp="1"/>
          </p:cNvSpPr>
          <p:nvPr>
            <p:ph idx="1"/>
          </p:nvPr>
        </p:nvSpPr>
        <p:spPr/>
        <p:txBody>
          <a:bodyPr>
            <a:normAutofit fontScale="92500" lnSpcReduction="20000"/>
          </a:bodyPr>
          <a:lstStyle/>
          <a:p>
            <a:r>
              <a:rPr lang="sl-SI" sz="3900" b="1" dirty="0" smtClean="0">
                <a:solidFill>
                  <a:schemeClr val="accent3">
                    <a:lumMod val="20000"/>
                    <a:lumOff val="80000"/>
                  </a:schemeClr>
                </a:solidFill>
              </a:rPr>
              <a:t>Dvoživke so živali, ki kot ličinke živijo v vodi.</a:t>
            </a:r>
          </a:p>
          <a:p>
            <a:r>
              <a:rPr lang="sl-SI" sz="3900" b="1" dirty="0" smtClean="0">
                <a:solidFill>
                  <a:schemeClr val="accent3">
                    <a:lumMod val="40000"/>
                    <a:lumOff val="60000"/>
                  </a:schemeClr>
                </a:solidFill>
              </a:rPr>
              <a:t>Ličinke dihajo s škrgami in imajo rep.</a:t>
            </a:r>
          </a:p>
          <a:p>
            <a:r>
              <a:rPr lang="sl-SI" sz="3900" b="1" dirty="0" smtClean="0">
                <a:solidFill>
                  <a:srgbClr val="FFFF00"/>
                </a:solidFill>
              </a:rPr>
              <a:t>Odrasle živali živijo večinoma na kopnem.</a:t>
            </a:r>
          </a:p>
          <a:p>
            <a:r>
              <a:rPr lang="sl-SI" sz="3900" b="1" dirty="0" smtClean="0">
                <a:solidFill>
                  <a:srgbClr val="00FF00"/>
                </a:solidFill>
              </a:rPr>
              <a:t>Imajo tanko, vlažno kožo, ki izloča strupeno snov.</a:t>
            </a:r>
          </a:p>
          <a:p>
            <a:r>
              <a:rPr lang="sl-SI" sz="3900" b="1" dirty="0" smtClean="0">
                <a:solidFill>
                  <a:schemeClr val="accent3">
                    <a:lumMod val="60000"/>
                    <a:lumOff val="40000"/>
                  </a:schemeClr>
                </a:solidFill>
              </a:rPr>
              <a:t>Nekatere dvoživke odlagajo v vodo jajčeca, druge pa kar ličinke.</a:t>
            </a:r>
          </a:p>
          <a:p>
            <a:endParaRPr lang="sl-SI" dirty="0" smtClean="0"/>
          </a:p>
          <a:p>
            <a:endParaRPr lang="sl-SI"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l="-8000" r="-8000"/>
          </a:stretch>
        </a:blipFill>
        <a:effectLst/>
      </p:bgPr>
    </p:bg>
    <p:spTree>
      <p:nvGrpSpPr>
        <p:cNvPr id="1" name=""/>
        <p:cNvGrpSpPr/>
        <p:nvPr/>
      </p:nvGrpSpPr>
      <p:grpSpPr>
        <a:xfrm>
          <a:off x="0" y="0"/>
          <a:ext cx="0" cy="0"/>
          <a:chOff x="0" y="0"/>
          <a:chExt cx="0" cy="0"/>
        </a:xfrm>
      </p:grpSpPr>
      <p:pic>
        <p:nvPicPr>
          <p:cNvPr id="17412" name="Picture 4" descr="Močerad"/>
          <p:cNvPicPr>
            <a:picLocks noChangeAspect="1" noChangeArrowheads="1"/>
          </p:cNvPicPr>
          <p:nvPr/>
        </p:nvPicPr>
        <p:blipFill>
          <a:blip r:embed="rId3" cstate="print"/>
          <a:srcRect/>
          <a:stretch>
            <a:fillRect/>
          </a:stretch>
        </p:blipFill>
        <p:spPr bwMode="auto">
          <a:xfrm>
            <a:off x="5143504" y="2143116"/>
            <a:ext cx="3768525" cy="2528879"/>
          </a:xfrm>
          <a:prstGeom prst="rect">
            <a:avLst/>
          </a:prstGeom>
        </p:spPr>
        <p:style>
          <a:lnRef idx="0">
            <a:schemeClr val="accent3"/>
          </a:lnRef>
          <a:fillRef idx="3">
            <a:schemeClr val="accent3"/>
          </a:fillRef>
          <a:effectRef idx="3">
            <a:schemeClr val="accent3"/>
          </a:effectRef>
          <a:fontRef idx="minor">
            <a:schemeClr val="lt1"/>
          </a:fontRef>
        </p:style>
      </p:pic>
      <p:sp>
        <p:nvSpPr>
          <p:cNvPr id="7" name="PoljeZBesedilom 6"/>
          <p:cNvSpPr txBox="1"/>
          <p:nvPr/>
        </p:nvSpPr>
        <p:spPr>
          <a:xfrm>
            <a:off x="5357818" y="4786322"/>
            <a:ext cx="3500462"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sl-SI" sz="2400" b="1" dirty="0" smtClean="0"/>
              <a:t>Navadni močerad živi v listnatih gozdovih. Hrani se z deževniki, polži in žuželkami.</a:t>
            </a:r>
            <a:endParaRPr lang="sl-SI" sz="2400" b="1" dirty="0"/>
          </a:p>
        </p:txBody>
      </p:sp>
      <p:pic>
        <p:nvPicPr>
          <p:cNvPr id="7170" name="Picture 2" descr="Sekulja"/>
          <p:cNvPicPr>
            <a:picLocks noChangeAspect="1" noChangeArrowheads="1"/>
          </p:cNvPicPr>
          <p:nvPr/>
        </p:nvPicPr>
        <p:blipFill>
          <a:blip r:embed="rId4" cstate="print"/>
          <a:srcRect/>
          <a:stretch>
            <a:fillRect/>
          </a:stretch>
        </p:blipFill>
        <p:spPr bwMode="auto">
          <a:xfrm>
            <a:off x="285720" y="214290"/>
            <a:ext cx="3214710" cy="2143140"/>
          </a:xfrm>
          <a:prstGeom prst="rect">
            <a:avLst/>
          </a:prstGeom>
        </p:spPr>
        <p:style>
          <a:lnRef idx="0">
            <a:schemeClr val="accent3"/>
          </a:lnRef>
          <a:fillRef idx="3">
            <a:schemeClr val="accent3"/>
          </a:fillRef>
          <a:effectRef idx="3">
            <a:schemeClr val="accent3"/>
          </a:effectRef>
          <a:fontRef idx="minor">
            <a:schemeClr val="lt1"/>
          </a:fontRef>
        </p:style>
      </p:pic>
      <p:sp>
        <p:nvSpPr>
          <p:cNvPr id="9" name="PoljeZBesedilom 8"/>
          <p:cNvSpPr txBox="1"/>
          <p:nvPr/>
        </p:nvSpPr>
        <p:spPr>
          <a:xfrm>
            <a:off x="3857620" y="571480"/>
            <a:ext cx="4572032"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sl-SI" sz="2400" b="1" dirty="0" smtClean="0"/>
              <a:t>Sekulja – rjava žaba se zadržuje na močvirnih  travnikih,  pašnikih in senčnih gozdovih.</a:t>
            </a:r>
            <a:endParaRPr lang="sl-SI" sz="2400" b="1" dirty="0"/>
          </a:p>
        </p:txBody>
      </p:sp>
      <p:sp>
        <p:nvSpPr>
          <p:cNvPr id="10" name="PoljeZBesedilom 9"/>
          <p:cNvSpPr txBox="1"/>
          <p:nvPr/>
        </p:nvSpPr>
        <p:spPr>
          <a:xfrm>
            <a:off x="357158" y="4643446"/>
            <a:ext cx="4714908" cy="193899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sl-SI" sz="2400" b="1" dirty="0" smtClean="0"/>
              <a:t>Krastača pogosto zaide v vrtove, kjer pleni žuželke, njihove ličinke in gole polže, Zato je na vrtu in polju zelo dobrodošla. Mnogo jih pogine pri prečkanju cest. </a:t>
            </a:r>
            <a:endParaRPr lang="sl-SI" sz="2400" b="1" dirty="0"/>
          </a:p>
        </p:txBody>
      </p:sp>
      <p:pic>
        <p:nvPicPr>
          <p:cNvPr id="7174" name="Picture 6" descr="http://www.herpetolosko-drustvo.si/Index_Files/2x2_Files/Predstavitev/Amphibia/SBvir.jpg"/>
          <p:cNvPicPr>
            <a:picLocks noChangeAspect="1" noChangeArrowheads="1"/>
          </p:cNvPicPr>
          <p:nvPr/>
        </p:nvPicPr>
        <p:blipFill>
          <a:blip r:embed="rId5" cstate="print"/>
          <a:srcRect/>
          <a:stretch>
            <a:fillRect/>
          </a:stretch>
        </p:blipFill>
        <p:spPr bwMode="auto">
          <a:xfrm>
            <a:off x="1571604" y="2571744"/>
            <a:ext cx="2928958" cy="1944829"/>
          </a:xfrm>
          <a:prstGeom prst="rect">
            <a:avLst/>
          </a:prstGeom>
        </p:spPr>
        <p:style>
          <a:lnRef idx="0">
            <a:schemeClr val="accent3"/>
          </a:lnRef>
          <a:fillRef idx="3">
            <a:schemeClr val="accent3"/>
          </a:fillRef>
          <a:effectRef idx="3">
            <a:schemeClr val="accent3"/>
          </a:effectRef>
          <a:fontRef idx="minor">
            <a:schemeClr val="lt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3"/>
          </a:lnRef>
          <a:fillRef idx="1003">
            <a:schemeClr val="lt2"/>
          </a:fillRef>
          <a:effectRef idx="3">
            <a:schemeClr val="accent3"/>
          </a:effectRef>
          <a:fontRef idx="minor">
            <a:schemeClr val="lt1"/>
          </a:fontRef>
        </p:style>
        <p:txBody>
          <a:bodyPr/>
          <a:lstStyle/>
          <a:p>
            <a:r>
              <a:rPr lang="sl-SI" b="1" dirty="0" smtClean="0">
                <a:solidFill>
                  <a:schemeClr val="tx1">
                    <a:lumMod val="85000"/>
                    <a:lumOff val="15000"/>
                  </a:schemeClr>
                </a:solidFill>
                <a:latin typeface="Comic Sans MS" pitchFamily="66" charset="0"/>
              </a:rPr>
              <a:t>Mini enciklopedija:</a:t>
            </a:r>
            <a:r>
              <a:rPr lang="sl-SI" dirty="0" smtClean="0">
                <a:solidFill>
                  <a:schemeClr val="tx1">
                    <a:lumMod val="85000"/>
                    <a:lumOff val="15000"/>
                  </a:schemeClr>
                </a:solidFill>
                <a:latin typeface="Jokerman" pitchFamily="82" charset="0"/>
              </a:rPr>
              <a:t>PLAZILCI</a:t>
            </a:r>
            <a:endParaRPr lang="sl-SI" dirty="0">
              <a:solidFill>
                <a:schemeClr val="tx1">
                  <a:lumMod val="85000"/>
                  <a:lumOff val="15000"/>
                </a:schemeClr>
              </a:solidFill>
            </a:endParaRPr>
          </a:p>
        </p:txBody>
      </p:sp>
      <p:sp>
        <p:nvSpPr>
          <p:cNvPr id="3" name="Ograda vsebine 2"/>
          <p:cNvSpPr>
            <a:spLocks noGrp="1"/>
          </p:cNvSpPr>
          <p:nvPr>
            <p:ph idx="1"/>
          </p:nvPr>
        </p:nvSpPr>
        <p:spPr>
          <a:xfrm>
            <a:off x="428596" y="1643050"/>
            <a:ext cx="8229600" cy="4525963"/>
          </a:xfrm>
          <a:noFill/>
        </p:spPr>
        <p:txBody>
          <a:bodyPr>
            <a:normAutofit fontScale="92500" lnSpcReduction="20000"/>
          </a:bodyPr>
          <a:lstStyle/>
          <a:p>
            <a:r>
              <a:rPr lang="sl-SI" sz="3900" b="1" dirty="0" smtClean="0">
                <a:solidFill>
                  <a:schemeClr val="bg1"/>
                </a:solidFill>
              </a:rPr>
              <a:t>Plazilci imajo suho kožo, pokrito z luskami, ki preprečujejo izhlapevanje.</a:t>
            </a:r>
          </a:p>
          <a:p>
            <a:r>
              <a:rPr lang="sl-SI" sz="3900" b="1" dirty="0" smtClean="0">
                <a:solidFill>
                  <a:schemeClr val="bg1"/>
                </a:solidFill>
              </a:rPr>
              <a:t>Ker neprestano rastejo, se morajo večkrat leviti.</a:t>
            </a:r>
          </a:p>
          <a:p>
            <a:r>
              <a:rPr lang="sl-SI" sz="3900" b="1" dirty="0" smtClean="0">
                <a:solidFill>
                  <a:schemeClr val="accent4">
                    <a:lumMod val="20000"/>
                    <a:lumOff val="80000"/>
                  </a:schemeClr>
                </a:solidFill>
              </a:rPr>
              <a:t>Nekateri imajo dva para nog, nekateri pa so brez njih in se plazijo po trebuhu.</a:t>
            </a:r>
          </a:p>
          <a:p>
            <a:r>
              <a:rPr lang="sl-SI" sz="3900" b="1" dirty="0" smtClean="0">
                <a:solidFill>
                  <a:schemeClr val="bg1"/>
                </a:solidFill>
              </a:rPr>
              <a:t>V hladnem vremenu otrpnejo.</a:t>
            </a:r>
          </a:p>
          <a:p>
            <a:r>
              <a:rPr lang="sl-SI" sz="3900" b="1" dirty="0" smtClean="0">
                <a:solidFill>
                  <a:schemeClr val="bg1"/>
                </a:solidFill>
              </a:rPr>
              <a:t>Jajca odlagajo pod vlažno listje, ali pa jih zakopljejo v zemljo.</a:t>
            </a:r>
          </a:p>
          <a:p>
            <a:endParaRPr lang="sl-SI" dirty="0" smtClean="0"/>
          </a:p>
          <a:p>
            <a:endParaRPr lang="sl-SI"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9000"/>
            <a:lum/>
          </a:blip>
          <a:srcRect/>
          <a:stretch>
            <a:fillRect l="-11000" r="-11000"/>
          </a:stretch>
        </a:blipFill>
        <a:effectLst/>
      </p:bgPr>
    </p:bg>
    <p:spTree>
      <p:nvGrpSpPr>
        <p:cNvPr id="1" name=""/>
        <p:cNvGrpSpPr/>
        <p:nvPr/>
      </p:nvGrpSpPr>
      <p:grpSpPr>
        <a:xfrm>
          <a:off x="0" y="0"/>
          <a:ext cx="0" cy="0"/>
          <a:chOff x="0" y="0"/>
          <a:chExt cx="0" cy="0"/>
        </a:xfrm>
      </p:grpSpPr>
      <p:pic>
        <p:nvPicPr>
          <p:cNvPr id="3074" name="Picture 2" descr="http://www.herpetolosko-drustvo.si/Index_Files/2x2_Files/Predstavitev/Reptilia/SElon.jpg"/>
          <p:cNvPicPr>
            <a:picLocks noChangeAspect="1" noChangeArrowheads="1"/>
          </p:cNvPicPr>
          <p:nvPr/>
        </p:nvPicPr>
        <p:blipFill>
          <a:blip r:embed="rId4" cstate="print"/>
          <a:srcRect/>
          <a:stretch>
            <a:fillRect/>
          </a:stretch>
        </p:blipFill>
        <p:spPr bwMode="auto">
          <a:xfrm>
            <a:off x="714348" y="262868"/>
            <a:ext cx="3429024" cy="2276873"/>
          </a:xfrm>
          <a:prstGeom prst="rect">
            <a:avLst/>
          </a:prstGeom>
        </p:spPr>
        <p:style>
          <a:lnRef idx="0">
            <a:schemeClr val="accent6"/>
          </a:lnRef>
          <a:fillRef idx="3">
            <a:schemeClr val="accent6"/>
          </a:fillRef>
          <a:effectRef idx="3">
            <a:schemeClr val="accent6"/>
          </a:effectRef>
          <a:fontRef idx="minor">
            <a:schemeClr val="lt1"/>
          </a:fontRef>
        </p:style>
      </p:pic>
      <p:pic>
        <p:nvPicPr>
          <p:cNvPr id="3076" name="Picture 4" descr="http://www.herpetolosko-drustvo.si/Index_Files/2x2_Files/Predstavitev/Reptilia/SEorb.jpg"/>
          <p:cNvPicPr>
            <a:picLocks noChangeAspect="1" noChangeArrowheads="1"/>
          </p:cNvPicPr>
          <p:nvPr/>
        </p:nvPicPr>
        <p:blipFill>
          <a:blip r:embed="rId5" cstate="print"/>
          <a:srcRect/>
          <a:stretch>
            <a:fillRect/>
          </a:stretch>
        </p:blipFill>
        <p:spPr bwMode="auto">
          <a:xfrm>
            <a:off x="571472" y="2786058"/>
            <a:ext cx="3643338" cy="2419177"/>
          </a:xfrm>
          <a:prstGeom prst="rect">
            <a:avLst/>
          </a:prstGeom>
        </p:spPr>
        <p:style>
          <a:lnRef idx="0">
            <a:schemeClr val="accent6"/>
          </a:lnRef>
          <a:fillRef idx="3">
            <a:schemeClr val="accent6"/>
          </a:fillRef>
          <a:effectRef idx="3">
            <a:schemeClr val="accent6"/>
          </a:effectRef>
          <a:fontRef idx="minor">
            <a:schemeClr val="lt1"/>
          </a:fontRef>
        </p:style>
      </p:pic>
      <p:sp>
        <p:nvSpPr>
          <p:cNvPr id="10" name="PoljeZBesedilom 9"/>
          <p:cNvSpPr txBox="1"/>
          <p:nvPr/>
        </p:nvSpPr>
        <p:spPr>
          <a:xfrm>
            <a:off x="357158" y="5500702"/>
            <a:ext cx="4429156"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sl-SI" sz="2400" b="1" dirty="0" smtClean="0"/>
              <a:t>Močvirska sklednica živi v počasi tekočih in stoječih vodah. Hrani se z ribami in vodnimi žuželkami.</a:t>
            </a:r>
            <a:endParaRPr lang="sl-SI" sz="2400" b="1" dirty="0"/>
          </a:p>
        </p:txBody>
      </p:sp>
      <p:sp>
        <p:nvSpPr>
          <p:cNvPr id="11" name="PoljeZBesedilom 10"/>
          <p:cNvSpPr txBox="1"/>
          <p:nvPr/>
        </p:nvSpPr>
        <p:spPr>
          <a:xfrm>
            <a:off x="4500562" y="214290"/>
            <a:ext cx="4286280"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sl-SI" sz="2400" b="1" dirty="0" smtClean="0"/>
              <a:t>Navadni gož živi v listnatih gozdovih. Rad ima miške, ptičje mladiče in žabe. </a:t>
            </a:r>
            <a:endParaRPr lang="sl-SI" sz="2400" b="1" dirty="0"/>
          </a:p>
        </p:txBody>
      </p:sp>
      <p:pic>
        <p:nvPicPr>
          <p:cNvPr id="3082" name="Picture 10" descr="http://www.reptarium.cz/content/photo_00/Zamenis-longissimus-03000001078_01.jpg"/>
          <p:cNvPicPr>
            <a:picLocks noChangeAspect="1" noChangeArrowheads="1"/>
          </p:cNvPicPr>
          <p:nvPr/>
        </p:nvPicPr>
        <p:blipFill>
          <a:blip r:embed="rId6" cstate="print"/>
          <a:srcRect/>
          <a:stretch>
            <a:fillRect/>
          </a:stretch>
        </p:blipFill>
        <p:spPr bwMode="auto">
          <a:xfrm>
            <a:off x="5286380" y="1643050"/>
            <a:ext cx="3221957" cy="2223151"/>
          </a:xfrm>
          <a:prstGeom prst="rect">
            <a:avLst/>
          </a:prstGeom>
        </p:spPr>
        <p:style>
          <a:lnRef idx="0">
            <a:schemeClr val="accent6"/>
          </a:lnRef>
          <a:fillRef idx="3">
            <a:schemeClr val="accent6"/>
          </a:fillRef>
          <a:effectRef idx="3">
            <a:schemeClr val="accent6"/>
          </a:effectRef>
          <a:fontRef idx="minor">
            <a:schemeClr val="lt1"/>
          </a:fontRef>
        </p:style>
      </p:pic>
      <p:pic>
        <p:nvPicPr>
          <p:cNvPr id="3084" name="Picture 12" descr="Photo.European-pond-turtle-eggs.France.jpg"/>
          <p:cNvPicPr>
            <a:picLocks noChangeAspect="1" noChangeArrowheads="1"/>
          </p:cNvPicPr>
          <p:nvPr/>
        </p:nvPicPr>
        <p:blipFill>
          <a:blip r:embed="rId7" cstate="print"/>
          <a:srcRect/>
          <a:stretch>
            <a:fillRect/>
          </a:stretch>
        </p:blipFill>
        <p:spPr bwMode="auto">
          <a:xfrm>
            <a:off x="5357818" y="4000504"/>
            <a:ext cx="3032315" cy="2375314"/>
          </a:xfrm>
          <a:prstGeom prst="rect">
            <a:avLst/>
          </a:prstGeom>
        </p:spPr>
        <p:style>
          <a:lnRef idx="0">
            <a:schemeClr val="accent6"/>
          </a:lnRef>
          <a:fillRef idx="3">
            <a:schemeClr val="accent6"/>
          </a:fillRef>
          <a:effectRef idx="3">
            <a:schemeClr val="accent6"/>
          </a:effectRef>
          <a:fontRef idx="minor">
            <a:schemeClr val="lt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5000"/>
            <a:lum/>
          </a:blip>
          <a:srcRect/>
          <a:stretch>
            <a:fillRect l="-11000" r="-11000"/>
          </a:stretch>
        </a:blipFill>
        <a:effectLst/>
      </p:bgPr>
    </p:bg>
    <p:spTree>
      <p:nvGrpSpPr>
        <p:cNvPr id="1" name=""/>
        <p:cNvGrpSpPr/>
        <p:nvPr/>
      </p:nvGrpSpPr>
      <p:grpSpPr>
        <a:xfrm>
          <a:off x="0" y="0"/>
          <a:ext cx="0" cy="0"/>
          <a:chOff x="0" y="0"/>
          <a:chExt cx="0" cy="0"/>
        </a:xfrm>
      </p:grpSpPr>
      <p:pic>
        <p:nvPicPr>
          <p:cNvPr id="5" name="Picture 4" descr="http://notranjski-park.si/cmsimages/c_504_v.jpg"/>
          <p:cNvPicPr>
            <a:picLocks noChangeAspect="1" noChangeArrowheads="1"/>
          </p:cNvPicPr>
          <p:nvPr/>
        </p:nvPicPr>
        <p:blipFill>
          <a:blip r:embed="rId4" cstate="print"/>
          <a:srcRect/>
          <a:stretch>
            <a:fillRect/>
          </a:stretch>
        </p:blipFill>
        <p:spPr bwMode="auto">
          <a:xfrm>
            <a:off x="500034" y="357166"/>
            <a:ext cx="2691333" cy="1790691"/>
          </a:xfrm>
          <a:prstGeom prst="rect">
            <a:avLst/>
          </a:prstGeom>
        </p:spPr>
        <p:style>
          <a:lnRef idx="0">
            <a:schemeClr val="accent6"/>
          </a:lnRef>
          <a:fillRef idx="3">
            <a:schemeClr val="accent6"/>
          </a:fillRef>
          <a:effectRef idx="3">
            <a:schemeClr val="accent6"/>
          </a:effectRef>
          <a:fontRef idx="minor">
            <a:schemeClr val="lt1"/>
          </a:fontRef>
        </p:style>
      </p:pic>
      <p:pic>
        <p:nvPicPr>
          <p:cNvPr id="6" name="Picture 2" descr="http://notranjski-park.si/cmsimages/c_632_v.jpg"/>
          <p:cNvPicPr>
            <a:picLocks noChangeAspect="1" noChangeArrowheads="1"/>
          </p:cNvPicPr>
          <p:nvPr/>
        </p:nvPicPr>
        <p:blipFill>
          <a:blip r:embed="rId5" cstate="print"/>
          <a:srcRect/>
          <a:stretch>
            <a:fillRect/>
          </a:stretch>
        </p:blipFill>
        <p:spPr bwMode="auto">
          <a:xfrm>
            <a:off x="500034" y="3071810"/>
            <a:ext cx="3442912" cy="2290757"/>
          </a:xfrm>
          <a:prstGeom prst="rect">
            <a:avLst/>
          </a:prstGeom>
        </p:spPr>
        <p:style>
          <a:lnRef idx="0">
            <a:schemeClr val="accent6"/>
          </a:lnRef>
          <a:fillRef idx="3">
            <a:schemeClr val="accent6"/>
          </a:fillRef>
          <a:effectRef idx="3">
            <a:schemeClr val="accent6"/>
          </a:effectRef>
          <a:fontRef idx="minor">
            <a:schemeClr val="lt1"/>
          </a:fontRef>
        </p:style>
      </p:pic>
      <p:pic>
        <p:nvPicPr>
          <p:cNvPr id="8" name="Picture 2" descr="http://notranjski-park.si/cmsimages/c_500_v.jpg"/>
          <p:cNvPicPr>
            <a:picLocks noChangeAspect="1" noChangeArrowheads="1"/>
          </p:cNvPicPr>
          <p:nvPr/>
        </p:nvPicPr>
        <p:blipFill>
          <a:blip r:embed="rId6" cstate="print"/>
          <a:srcRect/>
          <a:stretch>
            <a:fillRect/>
          </a:stretch>
        </p:blipFill>
        <p:spPr bwMode="auto">
          <a:xfrm>
            <a:off x="5857884" y="285728"/>
            <a:ext cx="2784814" cy="1852889"/>
          </a:xfrm>
          <a:prstGeom prst="rect">
            <a:avLst/>
          </a:prstGeom>
        </p:spPr>
        <p:style>
          <a:lnRef idx="0">
            <a:schemeClr val="accent6"/>
          </a:lnRef>
          <a:fillRef idx="3">
            <a:schemeClr val="accent6"/>
          </a:fillRef>
          <a:effectRef idx="3">
            <a:schemeClr val="accent6"/>
          </a:effectRef>
          <a:fontRef idx="minor">
            <a:schemeClr val="lt1"/>
          </a:fontRef>
        </p:style>
      </p:pic>
      <p:pic>
        <p:nvPicPr>
          <p:cNvPr id="9" name="Picture 6" descr="http://www.herpetolosko-drustvo.si/Index_Files/2x2_Files/Predstavitev/Reptilia/SVber.jpg"/>
          <p:cNvPicPr>
            <a:picLocks noChangeAspect="1" noChangeArrowheads="1"/>
          </p:cNvPicPr>
          <p:nvPr/>
        </p:nvPicPr>
        <p:blipFill>
          <a:blip r:embed="rId7" cstate="print"/>
          <a:srcRect/>
          <a:stretch>
            <a:fillRect/>
          </a:stretch>
        </p:blipFill>
        <p:spPr bwMode="auto">
          <a:xfrm>
            <a:off x="4500561" y="2571744"/>
            <a:ext cx="2797269" cy="1857388"/>
          </a:xfrm>
          <a:prstGeom prst="rect">
            <a:avLst/>
          </a:prstGeom>
        </p:spPr>
        <p:style>
          <a:lnRef idx="0">
            <a:schemeClr val="accent6"/>
          </a:lnRef>
          <a:fillRef idx="3">
            <a:schemeClr val="accent6"/>
          </a:fillRef>
          <a:effectRef idx="3">
            <a:schemeClr val="accent6"/>
          </a:effectRef>
          <a:fontRef idx="minor">
            <a:schemeClr val="lt1"/>
          </a:fontRef>
        </p:style>
      </p:pic>
      <p:pic>
        <p:nvPicPr>
          <p:cNvPr id="10" name="Picture 8" descr="http://www.herpetolosko-drustvo.si/Index_Files/2x2_Files/Predstavitev/Reptilia/SVamm.jpg"/>
          <p:cNvPicPr>
            <a:picLocks noChangeAspect="1" noChangeArrowheads="1"/>
          </p:cNvPicPr>
          <p:nvPr/>
        </p:nvPicPr>
        <p:blipFill>
          <a:blip r:embed="rId8" cstate="print"/>
          <a:srcRect/>
          <a:stretch>
            <a:fillRect/>
          </a:stretch>
        </p:blipFill>
        <p:spPr bwMode="auto">
          <a:xfrm>
            <a:off x="4500562" y="4714884"/>
            <a:ext cx="2714644" cy="1802525"/>
          </a:xfrm>
          <a:prstGeom prst="rect">
            <a:avLst/>
          </a:prstGeom>
        </p:spPr>
        <p:style>
          <a:lnRef idx="0">
            <a:schemeClr val="accent6"/>
          </a:lnRef>
          <a:fillRef idx="3">
            <a:schemeClr val="accent6"/>
          </a:fillRef>
          <a:effectRef idx="3">
            <a:schemeClr val="accent6"/>
          </a:effectRef>
          <a:fontRef idx="minor">
            <a:schemeClr val="lt1"/>
          </a:fontRef>
        </p:style>
      </p:pic>
      <p:sp>
        <p:nvSpPr>
          <p:cNvPr id="11" name="PoljeZBesedilom 10"/>
          <p:cNvSpPr txBox="1"/>
          <p:nvPr/>
        </p:nvSpPr>
        <p:spPr>
          <a:xfrm>
            <a:off x="357158" y="2357430"/>
            <a:ext cx="3286148"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l-SI" sz="2400" b="1" dirty="0" smtClean="0"/>
              <a:t>POZIDNA KUŠČARICA</a:t>
            </a:r>
            <a:endParaRPr lang="sl-SI" sz="2400" b="1" dirty="0"/>
          </a:p>
        </p:txBody>
      </p:sp>
      <p:sp>
        <p:nvSpPr>
          <p:cNvPr id="12" name="PoljeZBesedilom 11"/>
          <p:cNvSpPr txBox="1"/>
          <p:nvPr/>
        </p:nvSpPr>
        <p:spPr>
          <a:xfrm>
            <a:off x="3857620" y="357166"/>
            <a:ext cx="192882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l-SI" sz="2400" b="1" dirty="0" smtClean="0"/>
              <a:t>SLEPEC</a:t>
            </a:r>
            <a:endParaRPr lang="sl-SI" sz="2400" b="1" dirty="0"/>
          </a:p>
        </p:txBody>
      </p:sp>
      <p:sp>
        <p:nvSpPr>
          <p:cNvPr id="13" name="PoljeZBesedilom 12"/>
          <p:cNvSpPr txBox="1"/>
          <p:nvPr/>
        </p:nvSpPr>
        <p:spPr>
          <a:xfrm>
            <a:off x="1214414" y="5572140"/>
            <a:ext cx="228601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l-SI" sz="2400" b="1" dirty="0" smtClean="0"/>
              <a:t>BELOUŠKA</a:t>
            </a:r>
            <a:endParaRPr lang="sl-SI" sz="2400" b="1" dirty="0"/>
          </a:p>
        </p:txBody>
      </p:sp>
      <p:sp>
        <p:nvSpPr>
          <p:cNvPr id="14" name="PoljeZBesedilom 13"/>
          <p:cNvSpPr txBox="1"/>
          <p:nvPr/>
        </p:nvSpPr>
        <p:spPr>
          <a:xfrm>
            <a:off x="7572396" y="2643182"/>
            <a:ext cx="1143008"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l-SI" sz="2400" b="1" dirty="0" smtClean="0"/>
              <a:t>GAD</a:t>
            </a:r>
            <a:endParaRPr lang="sl-SI" sz="2400" b="1" dirty="0"/>
          </a:p>
        </p:txBody>
      </p:sp>
      <p:sp>
        <p:nvSpPr>
          <p:cNvPr id="15" name="PoljeZBesedilom 14"/>
          <p:cNvSpPr txBox="1"/>
          <p:nvPr/>
        </p:nvSpPr>
        <p:spPr>
          <a:xfrm>
            <a:off x="7358082" y="4786322"/>
            <a:ext cx="135732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l-SI" sz="2400" b="1" dirty="0" smtClean="0"/>
              <a:t>MODRAS</a:t>
            </a:r>
            <a:endParaRPr lang="sl-SI"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429</Words>
  <Application>Microsoft Office PowerPoint</Application>
  <PresentationFormat>Diaprojekcija na zaslonu (4:3)</PresentationFormat>
  <Paragraphs>43</Paragraphs>
  <Slides>9</Slides>
  <Notes>6</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Arial</vt:lpstr>
      <vt:lpstr>Calibri</vt:lpstr>
      <vt:lpstr>Comic Sans MS</vt:lpstr>
      <vt:lpstr>Jokerman</vt:lpstr>
      <vt:lpstr>Officeova tema</vt:lpstr>
      <vt:lpstr>RIBE, DVOŽIVKE, PLAZILCI</vt:lpstr>
      <vt:lpstr> Mini enciklopedija: VRETENČARJI </vt:lpstr>
      <vt:lpstr>Mini enciklopedija: RIBE</vt:lpstr>
      <vt:lpstr>PowerPointova predstavitev</vt:lpstr>
      <vt:lpstr>Mini enciklopedija:DVOŽIVKE</vt:lpstr>
      <vt:lpstr>PowerPointova predstavitev</vt:lpstr>
      <vt:lpstr>Mini enciklopedija:PLAZILCI</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RIBE, DVOŽIVKE, PLAZILCI</dc:title>
  <dc:creator>Klavdija</dc:creator>
  <cp:lastModifiedBy>Tatjana</cp:lastModifiedBy>
  <cp:revision>34</cp:revision>
  <dcterms:created xsi:type="dcterms:W3CDTF">2010-05-13T18:51:42Z</dcterms:created>
  <dcterms:modified xsi:type="dcterms:W3CDTF">2020-05-21T06:05:31Z</dcterms:modified>
</cp:coreProperties>
</file>