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78" r:id="rId4"/>
    <p:sldId id="279" r:id="rId5"/>
    <p:sldId id="275" r:id="rId6"/>
    <p:sldId id="286" r:id="rId7"/>
    <p:sldId id="287" r:id="rId8"/>
    <p:sldId id="257" r:id="rId9"/>
    <p:sldId id="258" r:id="rId10"/>
    <p:sldId id="271" r:id="rId11"/>
    <p:sldId id="285" r:id="rId12"/>
    <p:sldId id="288" r:id="rId13"/>
    <p:sldId id="282" r:id="rId14"/>
    <p:sldId id="284" r:id="rId15"/>
    <p:sldId id="283" r:id="rId16"/>
    <p:sldId id="263" r:id="rId17"/>
    <p:sldId id="264" r:id="rId18"/>
    <p:sldId id="273" r:id="rId19"/>
    <p:sldId id="265" r:id="rId20"/>
    <p:sldId id="266" r:id="rId21"/>
    <p:sldId id="267" r:id="rId22"/>
    <p:sldId id="272" r:id="rId23"/>
    <p:sldId id="268" r:id="rId24"/>
    <p:sldId id="269" r:id="rId25"/>
    <p:sldId id="270" r:id="rId26"/>
    <p:sldId id="274" r:id="rId27"/>
  </p:sldIdLst>
  <p:sldSz cx="9144000" cy="5143500" type="screen16x9"/>
  <p:notesSz cx="6858000" cy="9144000"/>
  <p:custDataLst>
    <p:tags r:id="rId29"/>
  </p:custDataLst>
  <p:defaultTextStyle>
    <a:defPPr>
      <a:defRPr lang="sl-SI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104"/>
    <a:srgbClr val="F0FA8E"/>
    <a:srgbClr val="9999FF"/>
    <a:srgbClr val="E60000"/>
    <a:srgbClr val="FFE05D"/>
    <a:srgbClr val="A0FEA0"/>
    <a:srgbClr val="DA081C"/>
    <a:srgbClr val="7FE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77" autoAdjust="0"/>
  </p:normalViewPr>
  <p:slideViewPr>
    <p:cSldViewPr>
      <p:cViewPr varScale="1">
        <p:scale>
          <a:sx n="82" d="100"/>
          <a:sy n="82" d="100"/>
        </p:scale>
        <p:origin x="105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sl-SI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sl-SI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sl-SI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403527B-9BA5-4C83-AD9C-F1863D9CE551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8735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47855-96CC-46B0-8FFC-789D7BDC2FD9}" type="slidenum">
              <a:rPr lang="sl-SI"/>
              <a:pPr/>
              <a:t>1</a:t>
            </a:fld>
            <a:endParaRPr lang="sl-SI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527B-9BA5-4C83-AD9C-F1863D9CE551}" type="slidenum">
              <a:rPr lang="sl-SI" smtClean="0"/>
              <a:pPr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5402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80A93-B267-4EB5-ABC9-73A9BF245879}" type="slidenum">
              <a:rPr lang="sl-SI"/>
              <a:pPr/>
              <a:t>24</a:t>
            </a:fld>
            <a:endParaRPr lang="sl-SI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sl-SI" dirty="0"/>
              <a:t>KRIŽEVEC: Gradi navpične mreže na grmovju. Na plen preži sredi mreže, z glavo navzdol. Samica jeseni pogine.</a:t>
            </a:r>
          </a:p>
          <a:p>
            <a:pPr>
              <a:buFontTx/>
              <a:buChar char="•"/>
            </a:pPr>
            <a:r>
              <a:rPr lang="sl-SI" dirty="0"/>
              <a:t>VOLKEC: Živi na odprtih področjih. Hrani se z žuželkami, ki jih najde na tleh.</a:t>
            </a:r>
          </a:p>
          <a:p>
            <a:pPr>
              <a:buFontTx/>
              <a:buChar char="•"/>
            </a:pPr>
            <a:r>
              <a:rPr lang="sl-SI" dirty="0"/>
              <a:t>RUMENI CVETNI PAJEK: Lahko je rumen ali bel. Velikost samice: 10 mm, samca: 4 mm.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527B-9BA5-4C83-AD9C-F1863D9CE551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2EF38-A459-499F-8372-10805EABBFD2}" type="slidenum">
              <a:rPr lang="sl-SI"/>
              <a:pPr/>
              <a:t>8</a:t>
            </a:fld>
            <a:endParaRPr lang="sl-SI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sl-SI" sz="1800"/>
              <a:t>Večina polžev je OBOJESPOLNIKOV (tj. isti osebek ima moške in ženske spolne organe).</a:t>
            </a:r>
          </a:p>
          <a:p>
            <a:pPr>
              <a:buFontTx/>
              <a:buChar char="•"/>
            </a:pPr>
            <a:r>
              <a:rPr lang="sl-SI" sz="1800"/>
              <a:t>Iz jajčec se razvijejo majhni polži.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527B-9BA5-4C83-AD9C-F1863D9CE551}" type="slidenum">
              <a:rPr lang="sl-SI" smtClean="0"/>
              <a:pPr/>
              <a:t>15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00A7-5C86-41A8-A5CC-D64F7259DAF5}" type="slidenum">
              <a:rPr lang="sl-SI"/>
              <a:pPr/>
              <a:t>17</a:t>
            </a:fld>
            <a:endParaRPr lang="sl-SI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SKUPNOST: Živi v velikih kolonijah. Skupaj živijo matice (krilate), delavke in krilati samci</a:t>
            </a:r>
          </a:p>
          <a:p>
            <a:r>
              <a:rPr lang="sl-SI"/>
              <a:t>VELIKOST: 3 – 4 mm</a:t>
            </a:r>
          </a:p>
          <a:p>
            <a:r>
              <a:rPr lang="sl-SI"/>
              <a:t>HRANA: izločki listnih uši, medičina, mrtve živali</a:t>
            </a:r>
          </a:p>
          <a:p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27C3C-422E-42B1-B1E8-8A38EA2C43A7}" type="slidenum">
              <a:rPr lang="sl-SI"/>
              <a:pPr/>
              <a:t>18</a:t>
            </a:fld>
            <a:endParaRPr lang="sl-SI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POLJSKI MURN </a:t>
            </a:r>
          </a:p>
          <a:p>
            <a:pPr>
              <a:buFontTx/>
              <a:buChar char="•"/>
            </a:pPr>
            <a:r>
              <a:rPr lang="sl-SI" dirty="0"/>
              <a:t>Izkoplje do 40 cm dolge rove, poševno v zemljo (v rove samica odlaga jajčeca; v rovih tudi prezimi)</a:t>
            </a:r>
          </a:p>
          <a:p>
            <a:pPr>
              <a:buFontTx/>
              <a:buChar char="•"/>
            </a:pPr>
            <a:r>
              <a:rPr lang="sl-SI" dirty="0"/>
              <a:t>Hrani se z rastlinskimi poganjki in žuželkami</a:t>
            </a:r>
          </a:p>
          <a:p>
            <a:pPr>
              <a:buFontTx/>
              <a:buChar char="•"/>
            </a:pPr>
            <a:r>
              <a:rPr lang="sl-SI" dirty="0"/>
              <a:t>Velik je od 2 – 2,6 cm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A24EC-8518-4A4C-8CC7-56B8680F30BE}" type="slidenum">
              <a:rPr lang="sl-SI"/>
              <a:pPr/>
              <a:t>19</a:t>
            </a:fld>
            <a:endParaRPr lang="sl-SI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Preleti lahko velike razdalje, tako, da jadra.</a:t>
            </a:r>
          </a:p>
          <a:p>
            <a:r>
              <a:rPr lang="sl-SI"/>
              <a:t>Iz jajčec se razvijejo ličinke, ki so podobne odraslim kobilicam.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0EC25-CDA8-4DAB-83AC-D304B8BE8751}" type="slidenum">
              <a:rPr lang="sl-SI"/>
              <a:pPr/>
              <a:t>20</a:t>
            </a:fld>
            <a:endParaRPr lang="sl-SI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sl-SI"/>
              <a:t>V enem letu ima lahko do 8 generacij potomcev</a:t>
            </a:r>
          </a:p>
          <a:p>
            <a:pPr>
              <a:buFontTx/>
              <a:buChar char="•"/>
            </a:pPr>
            <a:r>
              <a:rPr lang="sl-SI"/>
              <a:t>Zimo preživi v obliki bube ali ličinke.</a:t>
            </a:r>
          </a:p>
          <a:p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7B14D-599B-4110-B064-A9874A9F38D9}" type="slidenum">
              <a:rPr lang="sl-SI"/>
              <a:pPr/>
              <a:t>22</a:t>
            </a:fld>
            <a:endParaRPr lang="sl-SI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RAZVOJ MOKARJA: jajčeca – ličinke – bube – hrošči mokarji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CD70A-FBA0-4ABA-9886-737F9B6510A1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2465C-86D2-40A9-B32A-276D2B5FD1D6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5268-3EB4-4596-847E-F052CCEE192B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Mojca Pozvek, prof.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E3232AC-9422-4BEA-93CC-43B0800A4205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Mojca Pozvek, prof.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77375809-F674-4253-AF3F-3075716F220A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slov, vsebina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Mojca Pozvek, prof.</a:t>
            </a:r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E0BF1627-27D4-42D7-A4C6-F5F52A0093FA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Naslov, 2 vsebini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half" idx="3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Mojca Pozvek, prof.</a:t>
            </a:r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D0C93D0-B995-41AB-A9EA-E8B8BABE7BE3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Mojca Pozvek, prof.</a:t>
            </a:r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D10117D9-4DDC-4E92-92F6-3F80BF177DEF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5A7A9-83E6-423D-8E57-90F1D025DC48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C2ED0-35D4-47DD-9CCD-E0D302B8A0A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7E82F-0AB7-4E5E-8ABB-8260A0BB69ED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7B6A7-F318-4870-A5CD-1576DA174F4E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773C5-BC2A-4F43-8CC0-668230723639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E0B3F-30EC-42AC-BF9F-1DAA56F1DCFE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BA545-9816-46E8-B2A0-7CFF843AEC96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Mojca Pozvek, prof.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A19C9-EBFB-4138-B679-131B5871978B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46DA4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sl-SI"/>
              <a:t>Mojca Pozvek, prof.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D65B5AC-989C-4743-8495-7E853129C10A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gif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91630"/>
            <a:ext cx="7772400" cy="1102519"/>
          </a:xfrm>
        </p:spPr>
        <p:txBody>
          <a:bodyPr/>
          <a:lstStyle/>
          <a:p>
            <a:r>
              <a:rPr lang="sl-SI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Živali v naši okolici</a:t>
            </a:r>
            <a:br>
              <a:rPr lang="sl-SI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</a:br>
            <a:r>
              <a:rPr lang="sl-SI" sz="8000" b="1" dirty="0" smtClean="0">
                <a:latin typeface="Comic Sans MS" pitchFamily="66" charset="0"/>
              </a:rPr>
              <a:t> </a:t>
            </a:r>
            <a:endParaRPr lang="sl-SI" sz="8000" b="1" dirty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813888"/>
            <a:ext cx="8064896" cy="1188132"/>
          </a:xfrm>
        </p:spPr>
        <p:txBody>
          <a:bodyPr/>
          <a:lstStyle/>
          <a:p>
            <a:r>
              <a:rPr lang="sl-SI" sz="2800" dirty="0" smtClean="0">
                <a:solidFill>
                  <a:schemeClr val="bg1"/>
                </a:solidFill>
              </a:rPr>
              <a:t>Učbenik</a:t>
            </a:r>
            <a:r>
              <a:rPr lang="sl-SI" sz="2800" dirty="0">
                <a:solidFill>
                  <a:schemeClr val="bg1"/>
                </a:solidFill>
              </a:rPr>
              <a:t>: Naravoslovje in tehnika 4 (Rokus)</a:t>
            </a:r>
          </a:p>
          <a:p>
            <a:r>
              <a:rPr lang="sl-SI" b="1" dirty="0">
                <a:solidFill>
                  <a:srgbClr val="FFFF00"/>
                </a:solidFill>
              </a:rPr>
              <a:t>str</a:t>
            </a:r>
            <a:r>
              <a:rPr lang="sl-SI" b="1" dirty="0" smtClean="0">
                <a:solidFill>
                  <a:srgbClr val="FFFF00"/>
                </a:solidFill>
              </a:rPr>
              <a:t>.: 123 - 127</a:t>
            </a:r>
            <a:endParaRPr lang="sl-SI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5" name="Picture 9" descr="rdeči_laz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03610"/>
            <a:ext cx="3448050" cy="1846659"/>
          </a:xfrm>
          <a:noFill/>
          <a:ln/>
        </p:spPr>
      </p:pic>
      <p:pic>
        <p:nvPicPr>
          <p:cNvPr id="39946" name="Picture 10" descr="pisani_perjaniča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689" y="1977628"/>
            <a:ext cx="2149475" cy="2947988"/>
          </a:xfrm>
          <a:noFill/>
          <a:ln/>
        </p:spPr>
      </p:pic>
      <p:sp>
        <p:nvSpPr>
          <p:cNvPr id="39950" name="AutoShape 14"/>
          <p:cNvSpPr>
            <a:spLocks noChangeArrowheads="1"/>
          </p:cNvSpPr>
          <p:nvPr/>
        </p:nvSpPr>
        <p:spPr bwMode="auto">
          <a:xfrm>
            <a:off x="4500562" y="482188"/>
            <a:ext cx="4146576" cy="1197761"/>
          </a:xfrm>
          <a:prstGeom prst="wedgeRoundRectCallout">
            <a:avLst>
              <a:gd name="adj1" fmla="val 31764"/>
              <a:gd name="adj2" fmla="val 71824"/>
              <a:gd name="adj3" fmla="val 16667"/>
            </a:avLst>
          </a:prstGeom>
          <a:solidFill>
            <a:srgbClr val="E0C1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Jaz pa sem </a:t>
            </a:r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pisani perjaničar. </a:t>
            </a:r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Živim v plitvem morju, med algami. Zrastem do 2 cm.  </a:t>
            </a:r>
            <a:endParaRPr lang="sl-SI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Oblak 5"/>
          <p:cNvSpPr/>
          <p:nvPr/>
        </p:nvSpPr>
        <p:spPr bwMode="auto">
          <a:xfrm>
            <a:off x="500034" y="2035965"/>
            <a:ext cx="5584134" cy="2840041"/>
          </a:xfrm>
          <a:prstGeom prst="cloudCallout">
            <a:avLst>
              <a:gd name="adj1" fmla="val -32515"/>
              <a:gd name="adj2" fmla="val -6135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Pravijo mi </a:t>
            </a:r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rdeči lazar, </a:t>
            </a: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čeprav sem lahko</a:t>
            </a:r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tudi črne barve.</a:t>
            </a:r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Nimam take hišice kot drugi. Živim v vlažnih predelih, hranim pa se z listjem in gobami. Dolg sem do 15 cm.</a:t>
            </a:r>
            <a:endParaRPr lang="sl-SI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Mini enciklopedija: ŠKOLJKE</a:t>
            </a:r>
            <a:endParaRPr lang="sl-SI" sz="4000" b="1" dirty="0">
              <a:latin typeface="+mn-lt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Školjke so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mehkužci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 Živijo v pesku in blatu na dnu morja. Nekatere se pritrdijo na trdno podlago (kamen), druge pa plavajo.</a:t>
            </a:r>
          </a:p>
          <a:p>
            <a:pPr>
              <a:buFont typeface="Arial" pitchFamily="34" charset="0"/>
              <a:buChar char="•"/>
            </a:pP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Lupina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školjke je zgrajena iz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dveh delov,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ki sta povezana s sklepno vezjo.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Lupina je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trda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in lahko kljubuje vodnim tokovom in plenilcem. 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Zanimivost: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Školjke so zelo cenjene za pripravo najrazličnejših jedi.</a:t>
            </a:r>
          </a:p>
          <a:p>
            <a:endParaRPr lang="sl-SI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Užitna klapavica</a:t>
            </a:r>
            <a:b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00100" y="85723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002060"/>
                </a:solidFill>
                <a:latin typeface="+mj-lt"/>
              </a:rPr>
              <a:t>lupina iz dveh delov</a:t>
            </a:r>
            <a:endParaRPr lang="sl-SI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5857884" y="337542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002060"/>
                </a:solidFill>
                <a:latin typeface="+mj-lt"/>
              </a:rPr>
              <a:t>pritrjevalne niti</a:t>
            </a:r>
            <a:endParaRPr lang="sl-SI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31" y="195486"/>
            <a:ext cx="4572638" cy="3048426"/>
          </a:xfrm>
          <a:prstGeom prst="rect">
            <a:avLst/>
          </a:prstGeom>
        </p:spPr>
      </p:pic>
      <p:sp>
        <p:nvSpPr>
          <p:cNvPr id="15" name="Zaokrožen pravokotni oblaček 14"/>
          <p:cNvSpPr/>
          <p:nvPr/>
        </p:nvSpPr>
        <p:spPr bwMode="auto">
          <a:xfrm>
            <a:off x="1142976" y="2196700"/>
            <a:ext cx="4221112" cy="2391274"/>
          </a:xfrm>
          <a:prstGeom prst="wedgeRoundRectCallout">
            <a:avLst>
              <a:gd name="adj1" fmla="val 68736"/>
              <a:gd name="adj2" fmla="val -4014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Z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nitmi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sem trdno pritrjena na kamne ali skale. Rada sem v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večjih skupinah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 Ob oseki zaprem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lupini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in zadržujem toliko vode, da lahko preživim. </a:t>
            </a:r>
          </a:p>
        </p:txBody>
      </p:sp>
      <p:cxnSp>
        <p:nvCxnSpPr>
          <p:cNvPr id="10" name="Raven puščični povezovalnik 9"/>
          <p:cNvCxnSpPr/>
          <p:nvPr/>
        </p:nvCxnSpPr>
        <p:spPr bwMode="auto">
          <a:xfrm>
            <a:off x="3059832" y="1318903"/>
            <a:ext cx="1800200" cy="3167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C510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Raven puščični povezovalnik 12"/>
          <p:cNvCxnSpPr/>
          <p:nvPr/>
        </p:nvCxnSpPr>
        <p:spPr bwMode="auto">
          <a:xfrm flipH="1" flipV="1">
            <a:off x="6084168" y="1995686"/>
            <a:ext cx="1202476" cy="13966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C510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071552"/>
            <a:ext cx="6163941" cy="307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aokrožen pravokotni oblaček 2"/>
          <p:cNvSpPr/>
          <p:nvPr/>
        </p:nvSpPr>
        <p:spPr bwMode="auto">
          <a:xfrm>
            <a:off x="4572000" y="3363838"/>
            <a:ext cx="4307940" cy="1572587"/>
          </a:xfrm>
          <a:prstGeom prst="wedgeRoundRectCallout">
            <a:avLst>
              <a:gd name="adj1" fmla="val -33854"/>
              <a:gd name="adj2" fmla="val -67507"/>
              <a:gd name="adj3" fmla="val 16667"/>
            </a:avLst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Na moji lupini so bradavicam podobni, kratki i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zrastki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. Hranim se z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organskimi delci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ki jih prenaša morski tok.</a:t>
            </a:r>
            <a:endParaRPr kumimoji="0" lang="sl-SI" sz="240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428860" y="375031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Ladinka</a:t>
            </a:r>
            <a:r>
              <a:rPr lang="sl-SI" dirty="0" smtClean="0">
                <a:latin typeface="+mn-lt"/>
              </a:rPr>
              <a:t> </a:t>
            </a:r>
            <a:endParaRPr lang="sl-SI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Velika pokrovača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9" y="857238"/>
            <a:ext cx="4873351" cy="273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aokrožen pravokotni oblaček 3"/>
          <p:cNvSpPr/>
          <p:nvPr/>
        </p:nvSpPr>
        <p:spPr bwMode="auto">
          <a:xfrm>
            <a:off x="5143504" y="3321849"/>
            <a:ext cx="2786082" cy="1607355"/>
          </a:xfrm>
          <a:prstGeom prst="wedgeRoundRectCallout">
            <a:avLst>
              <a:gd name="adj1" fmla="val 26555"/>
              <a:gd name="adj2" fmla="val -73882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Meni pa pravijo “gospa školjka”, Kar vprašajte sladokusce, zakaj. </a:t>
            </a:r>
            <a:endParaRPr kumimoji="0" lang="sl-SI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78709"/>
            <a:ext cx="257175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lak 5"/>
          <p:cNvSpPr/>
          <p:nvPr/>
        </p:nvSpPr>
        <p:spPr bwMode="auto">
          <a:xfrm>
            <a:off x="428596" y="2625328"/>
            <a:ext cx="3286148" cy="2196719"/>
          </a:xfrm>
          <a:prstGeom prst="cloudCallout">
            <a:avLst>
              <a:gd name="adj1" fmla="val 18742"/>
              <a:gd name="adj2" fmla="val -75262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Zanima me, če veš, kdo je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sladokusec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ali gurman.</a:t>
            </a:r>
            <a:endParaRPr kumimoji="0" lang="sl-SI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32288"/>
            <a:ext cx="457203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2060"/>
                </a:solidFill>
                <a:latin typeface="+mn-lt"/>
              </a:rPr>
              <a:t>Velika brezzobka</a:t>
            </a:r>
            <a:endParaRPr lang="sl-SI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Zaokrožen pravokotni oblaček 3"/>
          <p:cNvSpPr/>
          <p:nvPr/>
        </p:nvSpPr>
        <p:spPr bwMode="auto">
          <a:xfrm>
            <a:off x="6000760" y="1285866"/>
            <a:ext cx="2571768" cy="2839661"/>
          </a:xfrm>
          <a:prstGeom prst="wedgeRoundRectCallout">
            <a:avLst>
              <a:gd name="adj1" fmla="val -71688"/>
              <a:gd name="adj2" fmla="val 1980"/>
              <a:gd name="adj3" fmla="val 16667"/>
            </a:avLst>
          </a:prstGeom>
          <a:solidFill>
            <a:srgbClr val="F0FA8E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Moj življenjski prostor je </a:t>
            </a:r>
            <a:r>
              <a:rPr kumimoji="0" lang="sl-SI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reka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 ali </a:t>
            </a:r>
            <a:r>
              <a:rPr kumimoji="0" lang="sl-SI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jezero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. Sem največja </a:t>
            </a:r>
            <a:r>
              <a:rPr kumimoji="0" lang="sl-SI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sladkovodna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školjka.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911213"/>
            <a:ext cx="1857388" cy="100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/>
          <a:lstStyle/>
          <a:p>
            <a:r>
              <a:rPr lang="sl-SI" sz="4000" b="1" dirty="0">
                <a:solidFill>
                  <a:schemeClr val="accent2"/>
                </a:solidFill>
                <a:latin typeface="+mn-lt"/>
              </a:rPr>
              <a:t>Mini enciklopedija: </a:t>
            </a:r>
            <a:r>
              <a:rPr lang="sl-SI" sz="4000" b="1" dirty="0" smtClean="0">
                <a:solidFill>
                  <a:schemeClr val="accent2"/>
                </a:solidFill>
                <a:latin typeface="+mn-lt"/>
              </a:rPr>
              <a:t>ŽUŽELKE</a:t>
            </a:r>
            <a:endParaRPr lang="sl-SI" sz="4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97731"/>
            <a:ext cx="8229600" cy="36968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2400" dirty="0" smtClean="0">
                <a:solidFill>
                  <a:schemeClr val="accent2"/>
                </a:solidFill>
              </a:rPr>
              <a:t>Žuželke </a:t>
            </a:r>
            <a:r>
              <a:rPr lang="sl-SI" sz="2400" dirty="0">
                <a:solidFill>
                  <a:schemeClr val="accent2"/>
                </a:solidFill>
              </a:rPr>
              <a:t>ali insekti so živalice, ki imajo </a:t>
            </a:r>
            <a:r>
              <a:rPr lang="sl-SI" sz="2400" b="1" dirty="0">
                <a:solidFill>
                  <a:schemeClr val="accent2"/>
                </a:solidFill>
              </a:rPr>
              <a:t>telo in noge </a:t>
            </a:r>
            <a:r>
              <a:rPr lang="sl-SI" sz="2400" dirty="0">
                <a:solidFill>
                  <a:schemeClr val="accent2"/>
                </a:solidFill>
              </a:rPr>
              <a:t>sestavljene</a:t>
            </a:r>
            <a:r>
              <a:rPr lang="sl-SI" sz="2400" b="1" dirty="0">
                <a:solidFill>
                  <a:schemeClr val="accent2"/>
                </a:solidFill>
              </a:rPr>
              <a:t> iz členov.</a:t>
            </a:r>
          </a:p>
          <a:p>
            <a:pPr>
              <a:lnSpc>
                <a:spcPct val="90000"/>
              </a:lnSpc>
            </a:pPr>
            <a:r>
              <a:rPr lang="sl-SI" sz="2400" dirty="0">
                <a:solidFill>
                  <a:schemeClr val="accent2"/>
                </a:solidFill>
              </a:rPr>
              <a:t>Telo sestavljajo: </a:t>
            </a:r>
            <a:r>
              <a:rPr lang="sl-SI" sz="2400" b="1" dirty="0">
                <a:solidFill>
                  <a:schemeClr val="accent2"/>
                </a:solidFill>
              </a:rPr>
              <a:t>glava, oprsje</a:t>
            </a:r>
            <a:r>
              <a:rPr lang="sl-SI" sz="2400" dirty="0">
                <a:solidFill>
                  <a:schemeClr val="accent2"/>
                </a:solidFill>
              </a:rPr>
              <a:t> (je iz treh členov) in </a:t>
            </a:r>
            <a:r>
              <a:rPr lang="sl-SI" sz="2400" b="1" dirty="0">
                <a:solidFill>
                  <a:schemeClr val="accent2"/>
                </a:solidFill>
              </a:rPr>
              <a:t>zadek</a:t>
            </a:r>
            <a:r>
              <a:rPr lang="sl-SI" sz="2400" dirty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l-SI" sz="2400" dirty="0">
                <a:solidFill>
                  <a:schemeClr val="accent2"/>
                </a:solidFill>
              </a:rPr>
              <a:t>Žuželke imajo </a:t>
            </a:r>
            <a:r>
              <a:rPr lang="sl-SI" sz="2400" b="1" dirty="0">
                <a:solidFill>
                  <a:schemeClr val="accent2"/>
                </a:solidFill>
              </a:rPr>
              <a:t>vedno 6 nog</a:t>
            </a:r>
            <a:r>
              <a:rPr lang="sl-SI" sz="2400" dirty="0">
                <a:solidFill>
                  <a:schemeClr val="accent2"/>
                </a:solidFill>
              </a:rPr>
              <a:t> (na vsak del oprsja je pritrjen en par).</a:t>
            </a:r>
          </a:p>
          <a:p>
            <a:pPr>
              <a:lnSpc>
                <a:spcPct val="90000"/>
              </a:lnSpc>
            </a:pPr>
            <a:r>
              <a:rPr lang="sl-SI" sz="2400" dirty="0">
                <a:solidFill>
                  <a:schemeClr val="accent2"/>
                </a:solidFill>
              </a:rPr>
              <a:t>Skoraj vse žuželke imajo krila.</a:t>
            </a:r>
          </a:p>
          <a:p>
            <a:pPr>
              <a:lnSpc>
                <a:spcPct val="90000"/>
              </a:lnSpc>
            </a:pPr>
            <a:r>
              <a:rPr lang="sl-SI" sz="2400" b="1" dirty="0">
                <a:solidFill>
                  <a:schemeClr val="bg1"/>
                </a:solidFill>
              </a:rPr>
              <a:t>Zanimivost:</a:t>
            </a:r>
            <a:r>
              <a:rPr lang="sl-SI" sz="2400" dirty="0">
                <a:solidFill>
                  <a:schemeClr val="accent2"/>
                </a:solidFill>
              </a:rPr>
              <a:t> Znanstveniki ocenjujejo, da je na svetu toliko žuželk, da pride </a:t>
            </a:r>
            <a:r>
              <a:rPr lang="sl-SI" sz="2400" dirty="0">
                <a:solidFill>
                  <a:schemeClr val="bg1"/>
                </a:solidFill>
              </a:rPr>
              <a:t>na enega človeka kar </a:t>
            </a:r>
            <a:r>
              <a:rPr lang="sl-SI" sz="2400" b="1" dirty="0">
                <a:solidFill>
                  <a:schemeClr val="bg1"/>
                </a:solidFill>
              </a:rPr>
              <a:t>200 milijonov žuželk</a:t>
            </a:r>
            <a:r>
              <a:rPr lang="sl-SI" sz="24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sl-SI" sz="2400" dirty="0">
              <a:solidFill>
                <a:schemeClr val="bg1"/>
              </a:solidFill>
            </a:endParaRPr>
          </a:p>
        </p:txBody>
      </p:sp>
      <p:pic>
        <p:nvPicPr>
          <p:cNvPr id="21508" name="Picture 4" descr="Beetles_animacij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76" y="3975497"/>
            <a:ext cx="2143125" cy="1000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>
                <a:solidFill>
                  <a:schemeClr val="accent2"/>
                </a:solidFill>
                <a:latin typeface="+mn-lt"/>
              </a:rPr>
              <a:t>Črna mravlja </a:t>
            </a:r>
          </a:p>
        </p:txBody>
      </p:sp>
      <p:pic>
        <p:nvPicPr>
          <p:cNvPr id="22536" name="Picture 8" descr="lasius-niger2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3219451"/>
            <a:ext cx="3048000" cy="1278731"/>
          </a:xfrm>
          <a:noFill/>
          <a:ln/>
        </p:spPr>
      </p:pic>
      <p:pic>
        <p:nvPicPr>
          <p:cNvPr id="22545" name="Picture 17" descr="črna_mravlj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80063" y="1168004"/>
            <a:ext cx="2914650" cy="1639490"/>
          </a:xfrm>
          <a:noFill/>
          <a:ln/>
        </p:spPr>
      </p:pic>
      <p:pic>
        <p:nvPicPr>
          <p:cNvPr id="22546" name="Picture 18" descr="Lasius-niger-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92080" y="2931790"/>
            <a:ext cx="3230563" cy="1640681"/>
          </a:xfrm>
          <a:noFill/>
          <a:ln/>
        </p:spPr>
      </p:pic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971550" y="1006078"/>
            <a:ext cx="4032250" cy="1889522"/>
          </a:xfrm>
          <a:prstGeom prst="wedgeRoundRectCallout">
            <a:avLst>
              <a:gd name="adj1" fmla="val -2481"/>
              <a:gd name="adj2" fmla="val 70162"/>
              <a:gd name="adj3" fmla="val 16667"/>
            </a:avLst>
          </a:prstGeom>
          <a:solidFill>
            <a:srgbClr val="D6FDBB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Živim na poljih, v vrtovih in gozdovih. Gnezdo gradim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pod zemljo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 Hranim se z izločki listnih uši.</a:t>
            </a:r>
          </a:p>
        </p:txBody>
      </p:sp>
      <p:pic>
        <p:nvPicPr>
          <p:cNvPr id="22549" name="Picture 21" descr="animated-ant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357188"/>
            <a:ext cx="1257300" cy="2000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v_r_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4" y="195262"/>
            <a:ext cx="2598737" cy="1949054"/>
          </a:xfrm>
          <a:noFill/>
          <a:ln/>
        </p:spPr>
      </p:pic>
      <p:pic>
        <p:nvPicPr>
          <p:cNvPr id="45064" name="Picture 8" descr="poljski_mur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48064" y="2355726"/>
            <a:ext cx="3714750" cy="1857375"/>
          </a:xfrm>
          <a:noFill/>
          <a:ln/>
        </p:spPr>
      </p:pic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4283968" y="267494"/>
            <a:ext cx="4575203" cy="1550208"/>
          </a:xfrm>
          <a:prstGeom prst="wedgeRoundRectCallout">
            <a:avLst>
              <a:gd name="adj1" fmla="val 22978"/>
              <a:gd name="adj2" fmla="val 83545"/>
              <a:gd name="adj3" fmla="val 16667"/>
            </a:avLst>
          </a:prstGeom>
          <a:solidFill>
            <a:srgbClr val="AB696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sl-SI" sz="2400" dirty="0">
                <a:solidFill>
                  <a:schemeClr val="bg1"/>
                </a:solidFill>
                <a:latin typeface="+mn-lt"/>
              </a:rPr>
              <a:t>Včasih me ljudje imenujejo tudi travniški godec, saj se oglašam od maja do junija. Že veste kdo sem? </a:t>
            </a:r>
            <a:r>
              <a:rPr lang="sl-SI" sz="2400" b="1" dirty="0">
                <a:solidFill>
                  <a:schemeClr val="bg1"/>
                </a:solidFill>
                <a:latin typeface="+mn-lt"/>
              </a:rPr>
              <a:t>MURN</a:t>
            </a:r>
            <a:r>
              <a:rPr lang="sl-SI" sz="2400" dirty="0">
                <a:solidFill>
                  <a:schemeClr val="bg1"/>
                </a:solidFill>
                <a:latin typeface="+mn-lt"/>
              </a:rPr>
              <a:t>, seveda! 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250826" y="2356248"/>
            <a:ext cx="4249737" cy="2305064"/>
          </a:xfrm>
          <a:prstGeom prst="wedgeRoundRectCallout">
            <a:avLst>
              <a:gd name="adj1" fmla="val 11037"/>
              <a:gd name="adj2" fmla="val -80606"/>
              <a:gd name="adj3" fmla="val 16667"/>
            </a:avLst>
          </a:prstGeom>
          <a:solidFill>
            <a:srgbClr val="E6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sl-SI" sz="2400" dirty="0">
                <a:solidFill>
                  <a:schemeClr val="bg1"/>
                </a:solidFill>
                <a:latin typeface="+mn-lt"/>
              </a:rPr>
              <a:t>Živim v gozdovih in moj dom je veliko mravljišče. Če te ugriznem, te bo skelelo. Ker sem rdeče barve, mi pravijo </a:t>
            </a:r>
            <a:r>
              <a:rPr lang="sl-SI" sz="2400" b="1" dirty="0">
                <a:solidFill>
                  <a:schemeClr val="bg1"/>
                </a:solidFill>
                <a:latin typeface="+mn-lt"/>
              </a:rPr>
              <a:t>RDEČA MRAVLJA.</a:t>
            </a:r>
            <a:endParaRPr lang="sl-SI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5067" name="Picture 11" descr="ant_anim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195262"/>
            <a:ext cx="1238250" cy="6429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  <p:bldP spid="450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/>
          <a:lstStyle/>
          <a:p>
            <a:r>
              <a:rPr lang="sl-SI" sz="4000" b="1">
                <a:solidFill>
                  <a:schemeClr val="accent2"/>
                </a:solidFill>
                <a:latin typeface="+mn-lt"/>
              </a:rPr>
              <a:t>Zelena kobilica</a:t>
            </a:r>
          </a:p>
        </p:txBody>
      </p:sp>
      <p:pic>
        <p:nvPicPr>
          <p:cNvPr id="23568" name="Picture 16" descr="Tettigoniaviridissim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4" y="1113235"/>
            <a:ext cx="3279775" cy="1639490"/>
          </a:xfrm>
          <a:noFill/>
          <a:ln/>
        </p:spPr>
      </p:pic>
      <p:pic>
        <p:nvPicPr>
          <p:cNvPr id="23569" name="Picture 17" descr="Locust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80112" y="2931790"/>
            <a:ext cx="2216150" cy="1938338"/>
          </a:xfrm>
          <a:noFill/>
          <a:ln/>
        </p:spPr>
      </p:pic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250825" y="1059656"/>
            <a:ext cx="3961135" cy="1940722"/>
          </a:xfrm>
          <a:prstGeom prst="wedgeRoundRectCallout">
            <a:avLst>
              <a:gd name="adj1" fmla="val 4199"/>
              <a:gd name="adj2" fmla="val 63796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Moj življenjski prostor so travniki in polja z grmovjem in drevesi. Skočim zelo daleč. Hranim se z rastlinskimi poganjki. Dolga sem okrog 35 mm.</a:t>
            </a:r>
          </a:p>
        </p:txBody>
      </p:sp>
      <p:pic>
        <p:nvPicPr>
          <p:cNvPr id="23574" name="Picture 22" descr="grasshopper2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071538" y="2786064"/>
            <a:ext cx="3486150" cy="194310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polž222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689" y="3706416"/>
            <a:ext cx="1171575" cy="664369"/>
          </a:xfrm>
          <a:noFill/>
          <a:ln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4030266"/>
            <a:ext cx="1633538" cy="97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2356247"/>
            <a:ext cx="13716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anim_muh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32908">
            <a:off x="273448" y="3449638"/>
            <a:ext cx="926306" cy="682625"/>
          </a:xfrm>
          <a:prstGeom prst="rect">
            <a:avLst/>
          </a:prstGeom>
          <a:noFill/>
        </p:spPr>
      </p:pic>
      <p:pic>
        <p:nvPicPr>
          <p:cNvPr id="7183" name="Picture 15" descr="anim_muh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342152">
            <a:off x="3698876" y="1106091"/>
            <a:ext cx="1235075" cy="511969"/>
          </a:xfrm>
          <a:prstGeom prst="rect">
            <a:avLst/>
          </a:prstGeom>
          <a:noFill/>
        </p:spPr>
      </p:pic>
      <p:pic>
        <p:nvPicPr>
          <p:cNvPr id="7184" name="Picture 1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813" y="4137422"/>
            <a:ext cx="13335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305847">
            <a:off x="1116014" y="2571750"/>
            <a:ext cx="104298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5435600" y="1221582"/>
            <a:ext cx="3384550" cy="1835944"/>
          </a:xfrm>
          <a:prstGeom prst="cloudCallout">
            <a:avLst>
              <a:gd name="adj1" fmla="val -11069"/>
              <a:gd name="adj2" fmla="val 7859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sl-SI" b="1" dirty="0">
                <a:latin typeface="+mn-lt"/>
              </a:rPr>
              <a:t>Me prav zanima, če bodo učenci ugotovili, zakaj smo na sliki zbrane tako različne živali.</a:t>
            </a:r>
          </a:p>
        </p:txBody>
      </p:sp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163" y="4030266"/>
            <a:ext cx="1238250" cy="92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96" name="AutoShape 28"/>
          <p:cNvSpPr>
            <a:spLocks noChangeArrowheads="1"/>
          </p:cNvSpPr>
          <p:nvPr/>
        </p:nvSpPr>
        <p:spPr bwMode="auto">
          <a:xfrm>
            <a:off x="250826" y="0"/>
            <a:ext cx="3529013" cy="2211709"/>
          </a:xfrm>
          <a:prstGeom prst="cloudCallout">
            <a:avLst>
              <a:gd name="adj1" fmla="val -11087"/>
              <a:gd name="adj2" fmla="val 66565"/>
            </a:avLst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sl-SI" b="1" dirty="0">
                <a:latin typeface="+mn-lt"/>
              </a:rPr>
              <a:t>Sem slišal, da smo vse živali opisane v enciklopediji živali. Le kaj je to ENCIKLOPEDIJA?</a:t>
            </a:r>
          </a:p>
        </p:txBody>
      </p:sp>
      <p:pic>
        <p:nvPicPr>
          <p:cNvPr id="7197" name="Picture 29" descr="spider_animated5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27989" y="141685"/>
            <a:ext cx="9429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3" grpId="0" animBg="1"/>
      <p:bldP spid="719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583406"/>
          </a:xfrm>
        </p:spPr>
        <p:txBody>
          <a:bodyPr/>
          <a:lstStyle/>
          <a:p>
            <a:r>
              <a:rPr lang="sl-SI" sz="4000" b="1">
                <a:solidFill>
                  <a:schemeClr val="accent2"/>
                </a:solidFill>
                <a:latin typeface="+mn-lt"/>
              </a:rPr>
              <a:t>Domača muha </a:t>
            </a:r>
          </a:p>
        </p:txBody>
      </p:sp>
      <p:pic>
        <p:nvPicPr>
          <p:cNvPr id="24584" name="Picture 8" descr="image0032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0316747">
            <a:off x="468313" y="2625328"/>
            <a:ext cx="3638550" cy="1957388"/>
          </a:xfrm>
          <a:noFill/>
          <a:ln/>
        </p:spPr>
      </p:pic>
      <p:pic>
        <p:nvPicPr>
          <p:cNvPr id="24585" name="Picture 9" descr="muh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51500" y="1437085"/>
            <a:ext cx="3144838" cy="1491853"/>
          </a:xfrm>
          <a:noFill/>
          <a:ln/>
        </p:spPr>
      </p:pic>
      <p:pic>
        <p:nvPicPr>
          <p:cNvPr id="24586" name="Picture 10" descr="anim_muha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953125" y="3477817"/>
            <a:ext cx="1428750" cy="592931"/>
          </a:xfrm>
          <a:noFill/>
          <a:ln/>
        </p:spPr>
      </p:pic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395536" y="1125130"/>
            <a:ext cx="4462217" cy="1590635"/>
          </a:xfrm>
          <a:prstGeom prst="wedgeRoundRectCallout">
            <a:avLst>
              <a:gd name="adj1" fmla="val -4759"/>
              <a:gd name="adj2" fmla="val 72250"/>
              <a:gd name="adj3" fmla="val 16667"/>
            </a:avLst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Živim v človeških bivališčih, kjer je toplo. Prehranjujem se le s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tekočo hrano.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Rada imam gnijoče snovi.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529828"/>
          </a:xfrm>
        </p:spPr>
        <p:txBody>
          <a:bodyPr/>
          <a:lstStyle/>
          <a:p>
            <a:r>
              <a:rPr lang="sl-SI" sz="4000" b="1">
                <a:solidFill>
                  <a:schemeClr val="accent2"/>
                </a:solidFill>
                <a:latin typeface="+mn-lt"/>
              </a:rPr>
              <a:t>Metulj lastovičar</a:t>
            </a:r>
          </a:p>
        </p:txBody>
      </p:sp>
      <p:pic>
        <p:nvPicPr>
          <p:cNvPr id="25616" name="Picture 16" descr="lastov_gosenic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193132"/>
            <a:ext cx="3351212" cy="1508522"/>
          </a:xfrm>
          <a:noFill/>
          <a:ln/>
        </p:spPr>
      </p:pic>
      <p:pic>
        <p:nvPicPr>
          <p:cNvPr id="25617" name="Picture 17" descr="bub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3074194"/>
            <a:ext cx="2400300" cy="1079897"/>
          </a:xfrm>
          <a:noFill/>
          <a:ln/>
        </p:spPr>
      </p:pic>
      <p:pic>
        <p:nvPicPr>
          <p:cNvPr id="25619" name="Picture 1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301478"/>
            <a:ext cx="762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3" name="AutoShape 23"/>
          <p:cNvSpPr>
            <a:spLocks noChangeArrowheads="1"/>
          </p:cNvSpPr>
          <p:nvPr/>
        </p:nvSpPr>
        <p:spPr bwMode="auto">
          <a:xfrm>
            <a:off x="1500167" y="750081"/>
            <a:ext cx="6321439" cy="1188244"/>
          </a:xfrm>
          <a:prstGeom prst="wedgeRoundRectCallout">
            <a:avLst>
              <a:gd name="adj1" fmla="val -37674"/>
              <a:gd name="adj2" fmla="val 87189"/>
              <a:gd name="adj3" fmla="val 16667"/>
            </a:avLst>
          </a:prstGeom>
          <a:solidFill>
            <a:srgbClr val="A0FEA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Sem metuljeva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gosenica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 Kmalu se bom zabubila in postala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buba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 Tako bom preživela zimo, spomladi pa bom postala lep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metulj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25625" name="Picture 25" descr="lastovicar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156325" y="3321844"/>
            <a:ext cx="2789238" cy="1627585"/>
          </a:xfrm>
          <a:noFill/>
          <a:ln/>
        </p:spPr>
      </p:pic>
      <p:pic>
        <p:nvPicPr>
          <p:cNvPr id="25626" name="Picture 2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0243123">
            <a:off x="6376988" y="3377803"/>
            <a:ext cx="762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7" name="Picture 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15503">
            <a:off x="5570538" y="4238625"/>
            <a:ext cx="571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mok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356248"/>
            <a:ext cx="4038600" cy="2235994"/>
          </a:xfrm>
          <a:noFill/>
          <a:ln/>
        </p:spPr>
      </p:pic>
      <p:pic>
        <p:nvPicPr>
          <p:cNvPr id="43016" name="Picture 8" descr="mokar_licin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2031207"/>
            <a:ext cx="4038600" cy="2274094"/>
          </a:xfrm>
          <a:noFill/>
          <a:ln/>
        </p:spPr>
      </p:pic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539750" y="303610"/>
            <a:ext cx="5112370" cy="1565672"/>
          </a:xfrm>
          <a:prstGeom prst="wedgeRoundRectCallout">
            <a:avLst>
              <a:gd name="adj1" fmla="val -9755"/>
              <a:gd name="adj2" fmla="val 95477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Spadam k žuželkam in hroščem. Živim v votlih drevesih in ptičjih gnezdih, najdete pa me tudi v moki. Prav zato mi pravijo</a:t>
            </a:r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MOKAR</a:t>
            </a:r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 Najbolj dejaven sem ponoči.</a:t>
            </a:r>
            <a:endParaRPr lang="sl-SI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583406"/>
          </a:xfrm>
        </p:spPr>
        <p:txBody>
          <a:bodyPr/>
          <a:lstStyle/>
          <a:p>
            <a:r>
              <a:rPr lang="sl-SI" sz="4000" b="1" dirty="0">
                <a:solidFill>
                  <a:schemeClr val="accent2"/>
                </a:solidFill>
                <a:latin typeface="+mn-lt"/>
              </a:rPr>
              <a:t>Mini enciklopedija: PAJKI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44153"/>
            <a:ext cx="8642350" cy="3833813"/>
          </a:xfrm>
        </p:spPr>
        <p:txBody>
          <a:bodyPr/>
          <a:lstStyle/>
          <a:p>
            <a:r>
              <a:rPr lang="sl-SI" sz="2400" dirty="0">
                <a:solidFill>
                  <a:schemeClr val="accent2"/>
                </a:solidFill>
              </a:rPr>
              <a:t>Pajki imajo telo razdeljeno na </a:t>
            </a:r>
            <a:r>
              <a:rPr lang="sl-SI" sz="2400" b="1" dirty="0">
                <a:solidFill>
                  <a:schemeClr val="accent2"/>
                </a:solidFill>
              </a:rPr>
              <a:t>glavoprsje in zadek. </a:t>
            </a:r>
          </a:p>
          <a:p>
            <a:r>
              <a:rPr lang="sl-SI" sz="2400" dirty="0">
                <a:solidFill>
                  <a:schemeClr val="accent2"/>
                </a:solidFill>
              </a:rPr>
              <a:t>Na glavoprsju imajo </a:t>
            </a:r>
            <a:r>
              <a:rPr lang="sl-SI" sz="2400" b="1" dirty="0">
                <a:solidFill>
                  <a:schemeClr val="accent2"/>
                </a:solidFill>
              </a:rPr>
              <a:t>4 pare nog</a:t>
            </a:r>
            <a:r>
              <a:rPr lang="sl-SI" sz="2400" dirty="0">
                <a:solidFill>
                  <a:schemeClr val="accent2"/>
                </a:solidFill>
              </a:rPr>
              <a:t> (število nog?) in </a:t>
            </a:r>
            <a:r>
              <a:rPr lang="sl-SI" sz="2400" b="1" dirty="0">
                <a:solidFill>
                  <a:schemeClr val="accent2"/>
                </a:solidFill>
              </a:rPr>
              <a:t>2 para pipalk</a:t>
            </a:r>
            <a:r>
              <a:rPr lang="sl-SI" sz="2400" dirty="0">
                <a:solidFill>
                  <a:schemeClr val="accent2"/>
                </a:solidFill>
              </a:rPr>
              <a:t>. Iz enega para v plen vbrizgajo strup.</a:t>
            </a:r>
          </a:p>
          <a:p>
            <a:r>
              <a:rPr lang="sl-SI" sz="2400" dirty="0">
                <a:solidFill>
                  <a:schemeClr val="accent2"/>
                </a:solidFill>
              </a:rPr>
              <a:t>Nimajo tipalnic in čeljusti.</a:t>
            </a:r>
          </a:p>
          <a:p>
            <a:r>
              <a:rPr lang="sl-SI" sz="2400" dirty="0">
                <a:solidFill>
                  <a:schemeClr val="accent2"/>
                </a:solidFill>
              </a:rPr>
              <a:t>Na zadku imajo </a:t>
            </a:r>
            <a:r>
              <a:rPr lang="sl-SI" sz="2400" b="1" dirty="0">
                <a:solidFill>
                  <a:schemeClr val="accent2"/>
                </a:solidFill>
              </a:rPr>
              <a:t>predilne bradavice</a:t>
            </a:r>
            <a:r>
              <a:rPr lang="sl-SI" sz="2400" dirty="0">
                <a:solidFill>
                  <a:schemeClr val="accent2"/>
                </a:solidFill>
              </a:rPr>
              <a:t>.</a:t>
            </a:r>
          </a:p>
          <a:p>
            <a:r>
              <a:rPr lang="sl-SI" sz="2400" b="1" dirty="0">
                <a:solidFill>
                  <a:schemeClr val="bg1"/>
                </a:solidFill>
              </a:rPr>
              <a:t>Zanimivost:</a:t>
            </a:r>
            <a:r>
              <a:rPr lang="sl-SI" sz="2400" dirty="0">
                <a:solidFill>
                  <a:schemeClr val="accent2"/>
                </a:solidFill>
              </a:rPr>
              <a:t> Starejši pajki spredejo večje mreže. Nit ima premer </a:t>
            </a:r>
            <a:r>
              <a:rPr lang="sl-SI" sz="2400" dirty="0">
                <a:solidFill>
                  <a:schemeClr val="bg1"/>
                </a:solidFill>
              </a:rPr>
              <a:t>0,003 mm</a:t>
            </a:r>
            <a:r>
              <a:rPr lang="sl-SI" sz="2400" dirty="0">
                <a:solidFill>
                  <a:schemeClr val="accent2"/>
                </a:solidFill>
              </a:rPr>
              <a:t> in je močnejša od enako debele jeklene žice. Danes je znanih  več kot </a:t>
            </a:r>
            <a:r>
              <a:rPr lang="sl-SI" sz="2400" dirty="0">
                <a:solidFill>
                  <a:schemeClr val="bg1"/>
                </a:solidFill>
              </a:rPr>
              <a:t>20.000 vrst pajkov.</a:t>
            </a:r>
          </a:p>
        </p:txBody>
      </p:sp>
      <p:pic>
        <p:nvPicPr>
          <p:cNvPr id="30724" name="Picture 4" descr="spider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95263"/>
            <a:ext cx="952500" cy="714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>
                <a:solidFill>
                  <a:schemeClr val="accent2"/>
                </a:solidFill>
                <a:latin typeface="+mn-lt"/>
              </a:rPr>
              <a:t>Navadni križevec, volkec in rumeni cvetni pajek</a:t>
            </a:r>
          </a:p>
        </p:txBody>
      </p:sp>
      <p:pic>
        <p:nvPicPr>
          <p:cNvPr id="31759" name="Picture 15" descr="Araneus_diadematus_(aka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4626" y="1059656"/>
            <a:ext cx="3363913" cy="3348038"/>
          </a:xfrm>
          <a:noFill/>
          <a:ln/>
        </p:spPr>
      </p:pic>
      <p:pic>
        <p:nvPicPr>
          <p:cNvPr id="3176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1" y="3868341"/>
            <a:ext cx="1965325" cy="108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61" name="Picture 17" descr="progasti_skakač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95739" y="1168004"/>
            <a:ext cx="2859087" cy="1639490"/>
          </a:xfrm>
          <a:noFill/>
          <a:ln/>
        </p:spPr>
      </p:pic>
      <p:pic>
        <p:nvPicPr>
          <p:cNvPr id="31764" name="Picture 20" descr="rumeni_cvetni_paje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276601" y="3057526"/>
            <a:ext cx="2919413" cy="1640681"/>
          </a:xfrm>
          <a:noFill/>
          <a:ln/>
        </p:spPr>
      </p:pic>
      <p:pic>
        <p:nvPicPr>
          <p:cNvPr id="31765" name="Picture 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9" y="627460"/>
            <a:ext cx="7905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6156176" y="3003798"/>
            <a:ext cx="2737047" cy="1926011"/>
          </a:xfrm>
          <a:prstGeom prst="cloudCallout">
            <a:avLst>
              <a:gd name="adj1" fmla="val -84266"/>
              <a:gd name="adj2" fmla="val -14137"/>
            </a:avLst>
          </a:prstGeom>
          <a:solidFill>
            <a:srgbClr val="F0FA8E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sl-SI" sz="2000" dirty="0">
                <a:solidFill>
                  <a:schemeClr val="accent2"/>
                </a:solidFill>
                <a:latin typeface="+mn-lt"/>
              </a:rPr>
              <a:t>Me vidijo? Ali vedo, da se premikam postrani?</a:t>
            </a:r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>
            <a:off x="6948489" y="1059657"/>
            <a:ext cx="1943991" cy="1584101"/>
          </a:xfrm>
          <a:prstGeom prst="wedgeRoundRectCallout">
            <a:avLst>
              <a:gd name="adj1" fmla="val -91880"/>
              <a:gd name="adj2" fmla="val 39991"/>
              <a:gd name="adj3" fmla="val 16667"/>
            </a:avLst>
          </a:prstGeom>
          <a:solidFill>
            <a:srgbClr val="FFE05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sl-SI" sz="2000" dirty="0">
                <a:solidFill>
                  <a:schemeClr val="accent2"/>
                </a:solidFill>
                <a:latin typeface="+mn-lt"/>
              </a:rPr>
              <a:t>Zelo sem hiter in ne predem mreže.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66" grpId="0" animBg="1"/>
      <p:bldP spid="317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>
                <a:solidFill>
                  <a:schemeClr val="accent2"/>
                </a:solidFill>
                <a:latin typeface="+mn-lt"/>
              </a:rPr>
              <a:t>Kaj pa suha južina?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21582"/>
            <a:ext cx="5040312" cy="3456385"/>
          </a:xfrm>
          <a:noFill/>
          <a:ln>
            <a:noFill/>
          </a:ln>
        </p:spPr>
        <p:txBody>
          <a:bodyPr/>
          <a:lstStyle/>
          <a:p>
            <a:r>
              <a:rPr lang="sl-SI" sz="3000" b="1" dirty="0">
                <a:solidFill>
                  <a:schemeClr val="accent2"/>
                </a:solidFill>
              </a:rPr>
              <a:t>Suha južina ni pravi pajek.</a:t>
            </a:r>
          </a:p>
          <a:p>
            <a:r>
              <a:rPr lang="sl-SI" sz="3000" b="1" dirty="0">
                <a:solidFill>
                  <a:schemeClr val="accent2"/>
                </a:solidFill>
              </a:rPr>
              <a:t>Nima predilnih žlez, zato ne plete mreže.</a:t>
            </a:r>
          </a:p>
          <a:p>
            <a:r>
              <a:rPr lang="sl-SI" sz="3000" b="1" dirty="0">
                <a:solidFill>
                  <a:schemeClr val="accent2"/>
                </a:solidFill>
              </a:rPr>
              <a:t>Srečamo ga na poljih in pogosto v stanovanjih.</a:t>
            </a:r>
          </a:p>
          <a:p>
            <a:r>
              <a:rPr lang="sl-SI" sz="3000" b="1" dirty="0">
                <a:solidFill>
                  <a:schemeClr val="accent2"/>
                </a:solidFill>
              </a:rPr>
              <a:t>Hrani se z žuželkami, ki jih </a:t>
            </a:r>
            <a:r>
              <a:rPr lang="sl-SI" sz="3000" b="1" dirty="0" smtClean="0">
                <a:solidFill>
                  <a:schemeClr val="accent2"/>
                </a:solidFill>
              </a:rPr>
              <a:t>lovi </a:t>
            </a:r>
            <a:r>
              <a:rPr lang="sl-SI" sz="3000" b="1" dirty="0">
                <a:solidFill>
                  <a:schemeClr val="accent2"/>
                </a:solidFill>
              </a:rPr>
              <a:t>z dolgimi nogami.</a:t>
            </a:r>
          </a:p>
        </p:txBody>
      </p:sp>
      <p:pic>
        <p:nvPicPr>
          <p:cNvPr id="34826" name="Picture 10" descr="suha_juzin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3600" y="897732"/>
            <a:ext cx="1860550" cy="2099072"/>
          </a:xfrm>
          <a:noFill/>
          <a:ln/>
        </p:spPr>
      </p:pic>
      <p:pic>
        <p:nvPicPr>
          <p:cNvPr id="34827" name="Picture 11" descr="suha_j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84864" y="3165873"/>
            <a:ext cx="2916237" cy="1640681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509"/>
            <a:ext cx="8229600" cy="324297"/>
          </a:xfrm>
        </p:spPr>
        <p:txBody>
          <a:bodyPr/>
          <a:lstStyle/>
          <a:p>
            <a:r>
              <a:rPr lang="sl-SI" sz="2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sl-SI" sz="2800" b="1" dirty="0" smtClean="0">
                <a:solidFill>
                  <a:schemeClr val="accent2"/>
                </a:solidFill>
                <a:latin typeface="+mn-lt"/>
              </a:rPr>
            </a:br>
            <a:r>
              <a:rPr lang="sl-SI" sz="2800" b="1" u="sng" dirty="0" smtClean="0">
                <a:solidFill>
                  <a:schemeClr val="accent2"/>
                </a:solidFill>
                <a:latin typeface="+mn-lt"/>
              </a:rPr>
              <a:t>V zvezek napiši naslov Živali v naši okolici in odgovori na vprašanja.</a:t>
            </a:r>
            <a:br>
              <a:rPr lang="sl-SI" sz="2800" b="1" u="sng" dirty="0" smtClean="0">
                <a:solidFill>
                  <a:schemeClr val="accent2"/>
                </a:solidFill>
                <a:latin typeface="+mn-lt"/>
              </a:rPr>
            </a:br>
            <a:endParaRPr lang="sl-SI" sz="2800" b="1" u="sng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51310"/>
            <a:ext cx="8229600" cy="3643313"/>
          </a:xfrm>
        </p:spPr>
        <p:txBody>
          <a:bodyPr/>
          <a:lstStyle/>
          <a:p>
            <a:r>
              <a:rPr lang="sl-SI" sz="2400" b="1" dirty="0">
                <a:solidFill>
                  <a:schemeClr val="accent2"/>
                </a:solidFill>
              </a:rPr>
              <a:t>Kje vse lahko</a:t>
            </a:r>
            <a:r>
              <a:rPr lang="sl-SI" sz="2400" dirty="0">
                <a:solidFill>
                  <a:schemeClr val="accent2"/>
                </a:solidFill>
              </a:rPr>
              <a:t> </a:t>
            </a:r>
            <a:r>
              <a:rPr lang="sl-SI" sz="2400" b="1" dirty="0">
                <a:solidFill>
                  <a:schemeClr val="accent2"/>
                </a:solidFill>
              </a:rPr>
              <a:t>najdemo drobne živali in katere so to?</a:t>
            </a:r>
          </a:p>
          <a:p>
            <a:r>
              <a:rPr lang="sl-SI" sz="2400" b="1" dirty="0">
                <a:solidFill>
                  <a:schemeClr val="accent2"/>
                </a:solidFill>
              </a:rPr>
              <a:t>Po čem prepoznamo polža?</a:t>
            </a:r>
          </a:p>
          <a:p>
            <a:r>
              <a:rPr lang="sl-SI" sz="2400" b="1" dirty="0">
                <a:solidFill>
                  <a:schemeClr val="accent2"/>
                </a:solidFill>
              </a:rPr>
              <a:t>Primerjaj žuželke in pajke. V čem so si podobni in v čem se razlikujejo?</a:t>
            </a:r>
          </a:p>
          <a:p>
            <a:r>
              <a:rPr lang="sl-SI" sz="2400" b="1" dirty="0">
                <a:solidFill>
                  <a:schemeClr val="accent2"/>
                </a:solidFill>
              </a:rPr>
              <a:t>Sestavi čim bolj zanimivo vprašanje tako, da bo odgovor: </a:t>
            </a:r>
            <a:r>
              <a:rPr lang="sl-SI" sz="2400" b="1" dirty="0">
                <a:solidFill>
                  <a:schemeClr val="bg1"/>
                </a:solidFill>
              </a:rPr>
              <a:t>suha južina.</a:t>
            </a:r>
          </a:p>
          <a:p>
            <a:r>
              <a:rPr lang="sl-SI" sz="2400" b="1" dirty="0">
                <a:solidFill>
                  <a:schemeClr val="accent2"/>
                </a:solidFill>
              </a:rPr>
              <a:t>Nekateri ljudje pravijo, da žuželke na rastlinah delajo škodo, zato jih uničujejo s strupi, drugi trdijo, da so koristne.. </a:t>
            </a:r>
            <a:r>
              <a:rPr lang="sl-SI" sz="2400" b="1" dirty="0">
                <a:solidFill>
                  <a:schemeClr val="bg1"/>
                </a:solidFill>
              </a:rPr>
              <a:t>Kaj ti meniš o škodljivosti ali koristi žuželk? Utemelji.</a:t>
            </a:r>
            <a:r>
              <a:rPr lang="sl-SI" sz="2400" b="1" dirty="0">
                <a:solidFill>
                  <a:schemeClr val="accent2"/>
                </a:solidFill>
              </a:rPr>
              <a:t>  </a:t>
            </a:r>
          </a:p>
          <a:p>
            <a:endParaRPr lang="sl-SI" sz="2600" b="1" dirty="0">
              <a:solidFill>
                <a:schemeClr val="accent2"/>
              </a:solidFill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951310"/>
            <a:ext cx="1238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 smtClean="0">
                <a:solidFill>
                  <a:schemeClr val="accent2"/>
                </a:solidFill>
                <a:latin typeface="+mn-lt"/>
              </a:rPr>
              <a:t>Mini enciklopedija: KOLOBARNIKI</a:t>
            </a:r>
            <a:endParaRPr lang="sl-SI" sz="4000" dirty="0">
              <a:latin typeface="+mn-lt"/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389592"/>
          </a:xfrm>
        </p:spPr>
        <p:txBody>
          <a:bodyPr/>
          <a:lstStyle/>
          <a:p>
            <a:r>
              <a:rPr lang="sl-SI" sz="2800" b="1" dirty="0" smtClean="0">
                <a:solidFill>
                  <a:schemeClr val="accent2">
                    <a:lumMod val="50000"/>
                  </a:schemeClr>
                </a:solidFill>
              </a:rPr>
              <a:t>Kolobarniki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 so živali, ki imajo podaljšano telo sestavljeno iz </a:t>
            </a:r>
            <a:r>
              <a:rPr lang="sl-SI" sz="2800" b="1" dirty="0" smtClean="0">
                <a:solidFill>
                  <a:schemeClr val="accent2">
                    <a:lumMod val="50000"/>
                  </a:schemeClr>
                </a:solidFill>
              </a:rPr>
              <a:t>členov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 -kolobarjev.</a:t>
            </a:r>
          </a:p>
          <a:p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Najdemo jih v vlažnih in temnih rovih (</a:t>
            </a:r>
            <a:r>
              <a:rPr lang="sl-SI" sz="2800" b="1" dirty="0" smtClean="0">
                <a:solidFill>
                  <a:schemeClr val="accent2">
                    <a:lumMod val="50000"/>
                  </a:schemeClr>
                </a:solidFill>
              </a:rPr>
              <a:t>deževnik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), na peščenem morskem dnu    (</a:t>
            </a:r>
            <a:r>
              <a:rPr lang="sl-SI" sz="2800" b="1" dirty="0" smtClean="0">
                <a:solidFill>
                  <a:schemeClr val="accent2">
                    <a:lumMod val="50000"/>
                  </a:schemeClr>
                </a:solidFill>
              </a:rPr>
              <a:t>morska miš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), v sladkih vodah in na vlažnih tleh (</a:t>
            </a:r>
            <a:r>
              <a:rPr lang="sl-SI" sz="2800" b="1" dirty="0" smtClean="0">
                <a:solidFill>
                  <a:schemeClr val="accent2">
                    <a:lumMod val="50000"/>
                  </a:schemeClr>
                </a:solidFill>
              </a:rPr>
              <a:t>konjska pijavka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endParaRPr lang="sl-SI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7" y="3536163"/>
            <a:ext cx="2667007" cy="13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696899"/>
            <a:ext cx="1905000" cy="95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9" y="3643320"/>
            <a:ext cx="20097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28794" y="267875"/>
            <a:ext cx="4572032" cy="857250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  <a:latin typeface="+mn-lt"/>
              </a:rPr>
              <a:t>Deževnik</a:t>
            </a:r>
            <a:endParaRPr lang="sl-SI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232288"/>
            <a:ext cx="8229600" cy="3394472"/>
          </a:xfrm>
        </p:spPr>
        <p:txBody>
          <a:bodyPr/>
          <a:lstStyle/>
          <a:p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Dolgo in tanko telo je sestavljeno iz </a:t>
            </a:r>
            <a:r>
              <a:rPr lang="sl-SI" sz="2800" b="1" dirty="0" smtClean="0">
                <a:solidFill>
                  <a:schemeClr val="accent2">
                    <a:lumMod val="50000"/>
                  </a:schemeClr>
                </a:solidFill>
              </a:rPr>
              <a:t>kolobarjev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. Na vsakem ima </a:t>
            </a:r>
            <a:r>
              <a:rPr lang="sl-SI" sz="2800" b="1" dirty="0" smtClean="0">
                <a:solidFill>
                  <a:schemeClr val="accent2">
                    <a:lumMod val="50000"/>
                  </a:schemeClr>
                </a:solidFill>
              </a:rPr>
              <a:t>mišice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sl-SI" sz="2800" b="1" dirty="0" smtClean="0">
                <a:solidFill>
                  <a:schemeClr val="accent2">
                    <a:lumMod val="50000"/>
                  </a:schemeClr>
                </a:solidFill>
              </a:rPr>
              <a:t>4 pare ščetin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, ki mu omogočajo gibanje.</a:t>
            </a:r>
          </a:p>
          <a:p>
            <a:r>
              <a:rPr lang="sl-SI" sz="2800" b="1" dirty="0" smtClean="0">
                <a:solidFill>
                  <a:schemeClr val="accent2">
                    <a:lumMod val="50000"/>
                  </a:schemeClr>
                </a:solidFill>
              </a:rPr>
              <a:t>Giblje se 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tako, da se stanjša, ko se iztegne, in odebeli, ko se skrči.</a:t>
            </a:r>
          </a:p>
          <a:p>
            <a:r>
              <a:rPr lang="sl-SI" sz="2800" b="1" dirty="0" smtClean="0">
                <a:solidFill>
                  <a:schemeClr val="accent2">
                    <a:lumMod val="50000"/>
                  </a:schemeClr>
                </a:solidFill>
              </a:rPr>
              <a:t>Hrani se 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z zemljo, pomešano z rastlinskimi deli, ki jo potem spet iztrebi, obenem pa meša in prezračuje tla.</a:t>
            </a:r>
            <a:endParaRPr lang="sl-SI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10"/>
            <a:ext cx="2786082" cy="170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krožen pravokotni oblaček 4"/>
          <p:cNvSpPr/>
          <p:nvPr/>
        </p:nvSpPr>
        <p:spPr bwMode="auto">
          <a:xfrm>
            <a:off x="357158" y="2625329"/>
            <a:ext cx="3422754" cy="1818629"/>
          </a:xfrm>
          <a:prstGeom prst="wedgeRoundRectCallout">
            <a:avLst>
              <a:gd name="adj1" fmla="val -16331"/>
              <a:gd name="adj2" fmla="val -86607"/>
              <a:gd name="adj3" fmla="val 16667"/>
            </a:avLst>
          </a:prstGeom>
          <a:solidFill>
            <a:srgbClr val="F0FA8E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sl-SI" sz="2000" dirty="0" smtClean="0">
                <a:latin typeface="+mn-lt"/>
              </a:rPr>
              <a:t>Deževniki smo koristne živali, saj cele dneve grizljamo odmrle liste in podobne zadeve ter ustvarjamo humus. </a:t>
            </a:r>
            <a:endParaRPr kumimoji="0" 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32486"/>
            <a:ext cx="3286148" cy="185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lak 5"/>
          <p:cNvSpPr/>
          <p:nvPr/>
        </p:nvSpPr>
        <p:spPr bwMode="auto">
          <a:xfrm>
            <a:off x="4214810" y="214296"/>
            <a:ext cx="4500594" cy="2141430"/>
          </a:xfrm>
          <a:prstGeom prst="cloudCallout">
            <a:avLst>
              <a:gd name="adj1" fmla="val -2512"/>
              <a:gd name="adj2" fmla="val 66937"/>
            </a:avLst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sl-SI" dirty="0" smtClean="0">
                <a:latin typeface="+mn-lt"/>
              </a:rPr>
              <a:t>Glinena tla postanejo zaradi humusa prepustnejša </a:t>
            </a:r>
          </a:p>
          <a:p>
            <a:r>
              <a:rPr lang="sl-SI" dirty="0" smtClean="0">
                <a:latin typeface="+mn-lt"/>
              </a:rPr>
              <a:t>za vodo, bolj zračna ter bogata s hranili. Brez mene ni pomladnega cvetja!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2060"/>
                </a:solidFill>
                <a:latin typeface="+mn-lt"/>
              </a:rPr>
              <a:t>Konjska pijavka</a:t>
            </a:r>
            <a:endParaRPr lang="sl-SI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500034" y="1125131"/>
            <a:ext cx="8229600" cy="3394472"/>
          </a:xfrm>
        </p:spPr>
        <p:txBody>
          <a:bodyPr/>
          <a:lstStyle/>
          <a:p>
            <a:r>
              <a:rPr lang="sl-SI" sz="2800" dirty="0" smtClean="0">
                <a:solidFill>
                  <a:schemeClr val="accent2">
                    <a:lumMod val="75000"/>
                  </a:schemeClr>
                </a:solidFill>
              </a:rPr>
              <a:t>Živi v </a:t>
            </a:r>
            <a:r>
              <a:rPr lang="sl-SI" sz="2800" b="1" dirty="0" smtClean="0">
                <a:solidFill>
                  <a:schemeClr val="accent2">
                    <a:lumMod val="75000"/>
                  </a:schemeClr>
                </a:solidFill>
              </a:rPr>
              <a:t>stoječih</a:t>
            </a:r>
            <a:r>
              <a:rPr lang="sl-SI" sz="2800" dirty="0" smtClean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sl-SI" sz="2800" b="1" dirty="0" smtClean="0">
                <a:solidFill>
                  <a:schemeClr val="accent2">
                    <a:lumMod val="75000"/>
                  </a:schemeClr>
                </a:solidFill>
              </a:rPr>
              <a:t>počasi tekočih </a:t>
            </a:r>
            <a:r>
              <a:rPr lang="sl-SI" sz="2800" dirty="0" smtClean="0">
                <a:solidFill>
                  <a:schemeClr val="accent2">
                    <a:lumMod val="75000"/>
                  </a:schemeClr>
                </a:solidFill>
              </a:rPr>
              <a:t>vodah, lahko tudi v zmerno onesnaženih.</a:t>
            </a:r>
          </a:p>
          <a:p>
            <a:r>
              <a:rPr lang="sl-SI" sz="2800" dirty="0" smtClean="0">
                <a:solidFill>
                  <a:schemeClr val="accent2">
                    <a:lumMod val="75000"/>
                  </a:schemeClr>
                </a:solidFill>
              </a:rPr>
              <a:t>Diha s celotno telesno površino.</a:t>
            </a:r>
          </a:p>
          <a:p>
            <a:r>
              <a:rPr lang="sl-SI" sz="2800" dirty="0" smtClean="0">
                <a:solidFill>
                  <a:schemeClr val="accent2">
                    <a:lumMod val="75000"/>
                  </a:schemeClr>
                </a:solidFill>
              </a:rPr>
              <a:t>Ima </a:t>
            </a:r>
            <a:r>
              <a:rPr lang="sl-SI" sz="2800" b="1" dirty="0" smtClean="0">
                <a:solidFill>
                  <a:schemeClr val="accent2">
                    <a:lumMod val="75000"/>
                  </a:schemeClr>
                </a:solidFill>
              </a:rPr>
              <a:t>priseske</a:t>
            </a:r>
            <a:r>
              <a:rPr lang="sl-SI" sz="2800" dirty="0" smtClean="0">
                <a:solidFill>
                  <a:schemeClr val="accent2">
                    <a:lumMod val="75000"/>
                  </a:schemeClr>
                </a:solidFill>
              </a:rPr>
              <a:t>, s katerimi se premika.</a:t>
            </a:r>
          </a:p>
          <a:p>
            <a:r>
              <a:rPr lang="sl-SI" sz="2800" dirty="0" smtClean="0">
                <a:solidFill>
                  <a:schemeClr val="accent2">
                    <a:lumMod val="75000"/>
                  </a:schemeClr>
                </a:solidFill>
              </a:rPr>
              <a:t>Hrani se z raznim vodnimi organizmi, tudi z lastnimi in sorodnimi mladiči ali mrhovino. </a:t>
            </a:r>
          </a:p>
          <a:p>
            <a:r>
              <a:rPr lang="sl-SI" sz="2800" dirty="0" smtClean="0">
                <a:solidFill>
                  <a:schemeClr val="accent2">
                    <a:lumMod val="75000"/>
                  </a:schemeClr>
                </a:solidFill>
              </a:rPr>
              <a:t>Je </a:t>
            </a:r>
            <a:r>
              <a:rPr lang="sl-SI" sz="2800" b="1" dirty="0" err="1" smtClean="0">
                <a:solidFill>
                  <a:schemeClr val="accent2">
                    <a:lumMod val="75000"/>
                  </a:schemeClr>
                </a:solidFill>
              </a:rPr>
              <a:t>obojespolnik</a:t>
            </a:r>
            <a:r>
              <a:rPr lang="sl-SI" sz="28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5" y="3643320"/>
            <a:ext cx="2095515" cy="117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Morska miš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>
          <a:xfrm>
            <a:off x="4714876" y="964395"/>
            <a:ext cx="4138642" cy="3943350"/>
          </a:xfrm>
        </p:spPr>
        <p:txBody>
          <a:bodyPr/>
          <a:lstStyle/>
          <a:p>
            <a:r>
              <a:rPr lang="sl-SI" sz="2400" dirty="0" smtClean="0">
                <a:solidFill>
                  <a:srgbClr val="002060"/>
                </a:solidFill>
                <a:latin typeface="+mj-lt"/>
              </a:rPr>
              <a:t>Živi zakopana v morsko blato, zato se jo le redko vidi.</a:t>
            </a:r>
          </a:p>
          <a:p>
            <a:r>
              <a:rPr lang="sl-SI" sz="2400" dirty="0" smtClean="0">
                <a:solidFill>
                  <a:srgbClr val="002060"/>
                </a:solidFill>
                <a:latin typeface="+mj-lt"/>
              </a:rPr>
              <a:t>Velika je od 15 - 20 cm.</a:t>
            </a:r>
          </a:p>
          <a:p>
            <a:r>
              <a:rPr lang="sl-SI" sz="2400" dirty="0" smtClean="0">
                <a:solidFill>
                  <a:srgbClr val="002060"/>
                </a:solidFill>
                <a:latin typeface="+mj-lt"/>
              </a:rPr>
              <a:t>Na zgornji strani telesa ima ščetine mavričnih barv.</a:t>
            </a:r>
          </a:p>
          <a:p>
            <a:r>
              <a:rPr lang="sl-SI" sz="2400" dirty="0" smtClean="0">
                <a:solidFill>
                  <a:srgbClr val="002060"/>
                </a:solidFill>
                <a:latin typeface="+mj-lt"/>
              </a:rPr>
              <a:t>V kanalčke med njimi priteka voda s kisikom.</a:t>
            </a:r>
            <a:endParaRPr lang="sl-SI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7814"/>
            <a:ext cx="33337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75606"/>
            <a:ext cx="2362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583406"/>
          </a:xfrm>
        </p:spPr>
        <p:txBody>
          <a:bodyPr/>
          <a:lstStyle/>
          <a:p>
            <a:r>
              <a:rPr lang="sl-SI" sz="4000" b="1" dirty="0">
                <a:solidFill>
                  <a:schemeClr val="accent2"/>
                </a:solidFill>
              </a:rPr>
              <a:t>Mini enciklopedija: POLŽI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44154"/>
            <a:ext cx="8496300" cy="41040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sz="2400" dirty="0">
                <a:solidFill>
                  <a:schemeClr val="accent2"/>
                </a:solidFill>
                <a:latin typeface="+mj-lt"/>
              </a:rPr>
              <a:t>Polži živijo v </a:t>
            </a:r>
            <a:r>
              <a:rPr lang="sl-SI" sz="2400" b="1" dirty="0">
                <a:solidFill>
                  <a:schemeClr val="accent2"/>
                </a:solidFill>
                <a:latin typeface="+mj-lt"/>
              </a:rPr>
              <a:t>okolju</a:t>
            </a:r>
            <a:r>
              <a:rPr lang="sl-SI" sz="2400" dirty="0">
                <a:solidFill>
                  <a:schemeClr val="accent2"/>
                </a:solidFill>
                <a:latin typeface="+mj-lt"/>
              </a:rPr>
              <a:t>, kjer je </a:t>
            </a:r>
            <a:r>
              <a:rPr lang="sl-SI" sz="2400" b="1" dirty="0">
                <a:solidFill>
                  <a:schemeClr val="accent2"/>
                </a:solidFill>
                <a:latin typeface="+mj-lt"/>
              </a:rPr>
              <a:t>vlaga</a:t>
            </a:r>
            <a:r>
              <a:rPr lang="sl-SI" sz="2400" dirty="0">
                <a:solidFill>
                  <a:schemeClr val="accent2"/>
                </a:solidFill>
                <a:latin typeface="+mj-lt"/>
              </a:rPr>
              <a:t>:na kopnem, v sladkih vodah in v morju</a:t>
            </a:r>
            <a:r>
              <a:rPr lang="sl-SI" sz="2400" dirty="0" smtClean="0">
                <a:solidFill>
                  <a:schemeClr val="accent2"/>
                </a:solidFill>
                <a:latin typeface="+mj-lt"/>
              </a:rPr>
              <a:t>.</a:t>
            </a:r>
          </a:p>
          <a:p>
            <a:pPr>
              <a:lnSpc>
                <a:spcPct val="80000"/>
              </a:lnSpc>
            </a:pPr>
            <a:endParaRPr lang="sl-SI" sz="2400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sl-SI" sz="2400" dirty="0">
                <a:solidFill>
                  <a:schemeClr val="accent2"/>
                </a:solidFill>
                <a:latin typeface="+mj-lt"/>
              </a:rPr>
              <a:t>Na kopnem jih najdemo pod kamni, na vlažni prsti,v vrtu, med grmovjem</a:t>
            </a:r>
            <a:r>
              <a:rPr lang="sl-SI" sz="2400" dirty="0" smtClean="0">
                <a:solidFill>
                  <a:schemeClr val="accent2"/>
                </a:solidFill>
                <a:latin typeface="+mj-lt"/>
              </a:rPr>
              <a:t>…</a:t>
            </a:r>
          </a:p>
          <a:p>
            <a:pPr>
              <a:lnSpc>
                <a:spcPct val="80000"/>
              </a:lnSpc>
            </a:pPr>
            <a:endParaRPr lang="sl-SI" sz="2400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sl-SI" sz="2400" dirty="0">
                <a:solidFill>
                  <a:schemeClr val="accent2"/>
                </a:solidFill>
                <a:latin typeface="+mj-lt"/>
              </a:rPr>
              <a:t>Njihovo telo je sestavljeno iz </a:t>
            </a:r>
            <a:r>
              <a:rPr lang="sl-SI" sz="2400" b="1" dirty="0">
                <a:solidFill>
                  <a:schemeClr val="accent2"/>
                </a:solidFill>
                <a:latin typeface="+mj-lt"/>
              </a:rPr>
              <a:t>glave, noge</a:t>
            </a:r>
            <a:r>
              <a:rPr lang="sl-SI" sz="2400" dirty="0">
                <a:solidFill>
                  <a:schemeClr val="accent2"/>
                </a:solidFill>
                <a:latin typeface="+mj-lt"/>
              </a:rPr>
              <a:t> in </a:t>
            </a:r>
            <a:r>
              <a:rPr lang="sl-SI" sz="2400" b="1" dirty="0" err="1" smtClean="0">
                <a:solidFill>
                  <a:schemeClr val="accent2"/>
                </a:solidFill>
                <a:latin typeface="+mj-lt"/>
              </a:rPr>
              <a:t>drobovnjaka</a:t>
            </a:r>
            <a:r>
              <a:rPr lang="sl-SI" sz="2400" b="1" dirty="0" smtClean="0">
                <a:solidFill>
                  <a:schemeClr val="accent2"/>
                </a:solidFill>
                <a:latin typeface="+mj-lt"/>
              </a:rPr>
              <a:t>.</a:t>
            </a:r>
            <a:endParaRPr lang="sl-SI" sz="24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sl-SI" sz="2400" dirty="0">
                <a:solidFill>
                  <a:schemeClr val="accent2"/>
                </a:solidFill>
                <a:latin typeface="+mj-lt"/>
              </a:rPr>
              <a:t>Na </a:t>
            </a:r>
            <a:r>
              <a:rPr lang="sl-SI" sz="2400" b="1" dirty="0">
                <a:solidFill>
                  <a:schemeClr val="accent2"/>
                </a:solidFill>
                <a:latin typeface="+mj-lt"/>
              </a:rPr>
              <a:t>glavi</a:t>
            </a:r>
            <a:r>
              <a:rPr lang="sl-SI" sz="2400" dirty="0">
                <a:solidFill>
                  <a:schemeClr val="accent2"/>
                </a:solidFill>
                <a:latin typeface="+mj-lt"/>
              </a:rPr>
              <a:t> imajo </a:t>
            </a:r>
            <a:r>
              <a:rPr lang="sl-SI" sz="2400" b="1" dirty="0">
                <a:solidFill>
                  <a:schemeClr val="accent2"/>
                </a:solidFill>
                <a:latin typeface="+mj-lt"/>
              </a:rPr>
              <a:t>tipalnice</a:t>
            </a:r>
            <a:r>
              <a:rPr lang="sl-SI" sz="2400" dirty="0">
                <a:solidFill>
                  <a:schemeClr val="accent2"/>
                </a:solidFill>
                <a:latin typeface="+mj-lt"/>
              </a:rPr>
              <a:t> s čutili za vid in tip</a:t>
            </a:r>
            <a:r>
              <a:rPr lang="sl-SI" sz="2400" dirty="0" smtClean="0">
                <a:solidFill>
                  <a:schemeClr val="accent2"/>
                </a:solidFill>
                <a:latin typeface="+mj-lt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sl-SI" sz="2400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sl-SI" sz="2400" dirty="0">
                <a:solidFill>
                  <a:schemeClr val="accent2"/>
                </a:solidFill>
                <a:latin typeface="+mj-lt"/>
              </a:rPr>
              <a:t>Nekateri imajo hišico, drugi so brez nje. Hišica je zelo krhka. </a:t>
            </a:r>
            <a:r>
              <a:rPr lang="sl-SI" sz="2400" dirty="0" smtClean="0">
                <a:solidFill>
                  <a:schemeClr val="accent2"/>
                </a:solidFill>
                <a:latin typeface="+mj-lt"/>
              </a:rPr>
              <a:t>Premikajo </a:t>
            </a:r>
            <a:r>
              <a:rPr lang="sl-SI" sz="2400" dirty="0">
                <a:solidFill>
                  <a:schemeClr val="accent2"/>
                </a:solidFill>
                <a:latin typeface="+mj-lt"/>
              </a:rPr>
              <a:t>se s krčenjem mišic stopalaste noge. Sprednji del podplata ves čas izloča sluz.</a:t>
            </a:r>
            <a:r>
              <a:rPr lang="sl-SI" sz="2400" b="1" dirty="0">
                <a:solidFill>
                  <a:schemeClr val="bg1"/>
                </a:solidFill>
                <a:latin typeface="+mj-lt"/>
              </a:rPr>
              <a:t> </a:t>
            </a:r>
            <a:endParaRPr lang="sl-SI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20" descr="vrtnik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4" y="2895601"/>
            <a:ext cx="3678237" cy="1840706"/>
          </a:xfrm>
          <a:noFill/>
          <a:ln/>
        </p:spPr>
      </p:pic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179512" y="411956"/>
            <a:ext cx="3672409" cy="2303809"/>
          </a:xfrm>
          <a:prstGeom prst="wedgeRoundRectCallout">
            <a:avLst>
              <a:gd name="adj1" fmla="val 2009"/>
              <a:gd name="adj2" fmla="val 65435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Sem </a:t>
            </a:r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VRTNIK. </a:t>
            </a:r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Živim v svetlih gozdovih, grmovju in na zidovih. Ob vlažnem vremenu me najdete na listih in plodovih. Moja hišica ima lahko pasove in je visoka do 2 cm.</a:t>
            </a:r>
          </a:p>
        </p:txBody>
      </p:sp>
      <p:pic>
        <p:nvPicPr>
          <p:cNvPr id="4123" name="Picture 27" descr="vel_vrtni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4" y="250031"/>
            <a:ext cx="3267075" cy="1834754"/>
          </a:xfrm>
          <a:noFill/>
          <a:ln/>
        </p:spPr>
      </p:pic>
      <p:sp>
        <p:nvSpPr>
          <p:cNvPr id="4125" name="AutoShape 29"/>
          <p:cNvSpPr>
            <a:spLocks noChangeArrowheads="1"/>
          </p:cNvSpPr>
          <p:nvPr/>
        </p:nvSpPr>
        <p:spPr bwMode="auto">
          <a:xfrm>
            <a:off x="4572001" y="2427735"/>
            <a:ext cx="3960440" cy="1728192"/>
          </a:xfrm>
          <a:prstGeom prst="cloudCallout">
            <a:avLst>
              <a:gd name="adj1" fmla="val 16273"/>
              <a:gd name="adj2" fmla="val -87727"/>
            </a:avLst>
          </a:prstGeom>
          <a:solidFill>
            <a:srgbClr val="A0FEA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Moja hišica je še enkrat večja od njegove. Pravijo mi </a:t>
            </a:r>
            <a:r>
              <a:rPr lang="sl-SI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VELIKI VRTNI POLŽ.</a:t>
            </a:r>
            <a:endParaRPr lang="sl-SI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41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02fb365c5c66cd7f7e2327bb7f5e967b3cb23b7"/>
</p:tagLst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 meri 3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1367</Words>
  <Application>Microsoft Office PowerPoint</Application>
  <PresentationFormat>Diaprojekcija na zaslonu (16:9)</PresentationFormat>
  <Paragraphs>123</Paragraphs>
  <Slides>26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1" baseType="lpstr">
      <vt:lpstr>Arial</vt:lpstr>
      <vt:lpstr>Candara</vt:lpstr>
      <vt:lpstr>Comic Sans MS</vt:lpstr>
      <vt:lpstr>Curlz MT</vt:lpstr>
      <vt:lpstr>Privzeti načrt</vt:lpstr>
      <vt:lpstr>Živali v naši okolici  </vt:lpstr>
      <vt:lpstr>PowerPointova predstavitev</vt:lpstr>
      <vt:lpstr>Mini enciklopedija: KOLOBARNIKI</vt:lpstr>
      <vt:lpstr>Deževnik</vt:lpstr>
      <vt:lpstr>PowerPointova predstavitev</vt:lpstr>
      <vt:lpstr>Konjska pijavka</vt:lpstr>
      <vt:lpstr>Morska miš</vt:lpstr>
      <vt:lpstr>Mini enciklopedija: POLŽI </vt:lpstr>
      <vt:lpstr>PowerPointova predstavitev</vt:lpstr>
      <vt:lpstr>PowerPointova predstavitev</vt:lpstr>
      <vt:lpstr>Mini enciklopedija: ŠKOLJKE</vt:lpstr>
      <vt:lpstr>Užitna klapavica </vt:lpstr>
      <vt:lpstr>PowerPointova predstavitev</vt:lpstr>
      <vt:lpstr>Velika pokrovača</vt:lpstr>
      <vt:lpstr>Velika brezzobka</vt:lpstr>
      <vt:lpstr>Mini enciklopedija: ŽUŽELKE</vt:lpstr>
      <vt:lpstr>Črna mravlja </vt:lpstr>
      <vt:lpstr>PowerPointova predstavitev</vt:lpstr>
      <vt:lpstr>Zelena kobilica</vt:lpstr>
      <vt:lpstr>Domača muha </vt:lpstr>
      <vt:lpstr>Metulj lastovičar</vt:lpstr>
      <vt:lpstr>PowerPointova predstavitev</vt:lpstr>
      <vt:lpstr>Mini enciklopedija: PAJKI</vt:lpstr>
      <vt:lpstr>Navadni križevec, volkec in rumeni cvetni pajek</vt:lpstr>
      <vt:lpstr>Kaj pa suha južina?</vt:lpstr>
      <vt:lpstr> V zvezek napiši naslov Živali v naši okolici in odgovori na vprašanja.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Živali v naši okolici</dc:title>
  <dc:creator>Mojca P., Klavdija Š.</dc:creator>
  <cp:lastModifiedBy>Tatjana</cp:lastModifiedBy>
  <cp:revision>186</cp:revision>
  <dcterms:created xsi:type="dcterms:W3CDTF">2008-07-13T19:44:54Z</dcterms:created>
  <dcterms:modified xsi:type="dcterms:W3CDTF">2020-05-18T08:10:31Z</dcterms:modified>
</cp:coreProperties>
</file>